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6" r:id="rId4"/>
  </p:sldMasterIdLst>
  <p:notesMasterIdLst>
    <p:notesMasterId r:id="rId38"/>
  </p:notesMasterIdLst>
  <p:handoutMasterIdLst>
    <p:handoutMasterId r:id="rId39"/>
  </p:handoutMasterIdLst>
  <p:sldIdLst>
    <p:sldId id="348" r:id="rId5"/>
    <p:sldId id="344" r:id="rId6"/>
    <p:sldId id="10437" r:id="rId7"/>
    <p:sldId id="10990" r:id="rId8"/>
    <p:sldId id="10988" r:id="rId9"/>
    <p:sldId id="10989" r:id="rId10"/>
    <p:sldId id="10986" r:id="rId11"/>
    <p:sldId id="10987" r:id="rId12"/>
    <p:sldId id="10956" r:id="rId13"/>
    <p:sldId id="10957" r:id="rId14"/>
    <p:sldId id="10974" r:id="rId15"/>
    <p:sldId id="10959" r:id="rId16"/>
    <p:sldId id="10960" r:id="rId17"/>
    <p:sldId id="10961" r:id="rId18"/>
    <p:sldId id="10962" r:id="rId19"/>
    <p:sldId id="10976" r:id="rId20"/>
    <p:sldId id="10977" r:id="rId21"/>
    <p:sldId id="10978" r:id="rId22"/>
    <p:sldId id="10975" r:id="rId23"/>
    <p:sldId id="10980" r:id="rId24"/>
    <p:sldId id="10981" r:id="rId25"/>
    <p:sldId id="10982" r:id="rId26"/>
    <p:sldId id="10983" r:id="rId27"/>
    <p:sldId id="10984" r:id="rId28"/>
    <p:sldId id="10985" r:id="rId29"/>
    <p:sldId id="10964" r:id="rId30"/>
    <p:sldId id="10966" r:id="rId31"/>
    <p:sldId id="10967" r:id="rId32"/>
    <p:sldId id="392" r:id="rId33"/>
    <p:sldId id="402" r:id="rId34"/>
    <p:sldId id="10971" r:id="rId35"/>
    <p:sldId id="10972" r:id="rId36"/>
    <p:sldId id="10973"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0D0F0293-45DB-4781-9FFA-0B4E6CC780A3}">
          <p14:sldIdLst>
            <p14:sldId id="348"/>
          </p14:sldIdLst>
        </p14:section>
        <p14:section name="Informations et ressources importantes" id="{805B9579-48F8-47C4-B315-EA5068348044}">
          <p14:sldIdLst>
            <p14:sldId id="344"/>
          </p14:sldIdLst>
        </p14:section>
        <p14:section name="Services principaux Experience Cloud" id="{7EA1DEED-67BD-4AC5-B233-A892AD57C8AD}">
          <p14:sldIdLst>
            <p14:sldId id="10437"/>
          </p14:sldIdLst>
        </p14:section>
        <p14:section name="Services d’assistance à la clientèle" id="{BC9E4873-2F44-4ACB-8BBC-7F66D47CD332}">
          <p14:sldIdLst>
            <p14:sldId id="10990"/>
            <p14:sldId id="10988"/>
            <p14:sldId id="10989"/>
            <p14:sldId id="10986"/>
            <p14:sldId id="10987"/>
          </p14:sldIdLst>
        </p14:section>
        <p14:section name="Vos solutions Adobe" id="{759DB6D9-CF6E-4397-9998-50EDF48D4E04}">
          <p14:sldIdLst>
            <p14:sldId id="10956"/>
            <p14:sldId id="10957"/>
            <p14:sldId id="10974"/>
            <p14:sldId id="10959"/>
            <p14:sldId id="10960"/>
            <p14:sldId id="10961"/>
            <p14:sldId id="10962"/>
            <p14:sldId id="10976"/>
            <p14:sldId id="10977"/>
            <p14:sldId id="10978"/>
            <p14:sldId id="10975"/>
          </p14:sldIdLst>
        </p14:section>
        <p14:section name="Envoyer un ticket d’assistance" id="{FB4B4DEE-A04C-4EBD-A644-91D10EC9798F}">
          <p14:sldIdLst>
            <p14:sldId id="10980"/>
            <p14:sldId id="10981"/>
            <p14:sldId id="10982"/>
            <p14:sldId id="10983"/>
            <p14:sldId id="10984"/>
            <p14:sldId id="10985"/>
          </p14:sldIdLst>
        </p14:section>
        <p14:section name="Interagir avec le service clientèle Adobe" id="{614CC2FA-9910-4258-8CB5-14649164C836}">
          <p14:sldIdLst>
            <p14:sldId id="10964"/>
          </p14:sldIdLst>
        </p14:section>
        <p14:section name="Outils et ressources" id="{82DABEE1-291E-4CA9-B1BA-984D0702D401}">
          <p14:sldIdLst>
            <p14:sldId id="10966"/>
            <p14:sldId id="10967"/>
            <p14:sldId id="392"/>
          </p14:sldIdLst>
        </p14:section>
        <p14:section name="Offres Premier Support" id="{8E2B80AC-BAED-4EBF-9CB9-8E329E46F661}">
          <p14:sldIdLst>
            <p14:sldId id="402"/>
            <p14:sldId id="10971"/>
            <p14:sldId id="10972"/>
            <p14:sldId id="10973"/>
          </p14:sldIdLst>
        </p14:section>
      </p14:sectionLst>
    </p:ext>
    <p:ext uri="{EFAFB233-063F-42B5-8137-9DF3F51BA10A}">
      <p15:sldGuideLst xmlns:p15="http://schemas.microsoft.com/office/powerpoint/2012/main">
        <p15:guide id="1" pos="3840" userDrawn="1">
          <p15:clr>
            <a:srgbClr val="A4A3A4"/>
          </p15:clr>
        </p15:guide>
        <p15:guide id="2" pos="216"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i Woolf" initials="KW" lastIdx="4" clrIdx="0">
    <p:extLst>
      <p:ext uri="{19B8F6BF-5375-455C-9EA6-DF929625EA0E}">
        <p15:presenceInfo xmlns:p15="http://schemas.microsoft.com/office/powerpoint/2012/main" userId="S::woolf@adobe.com::8419bd16-3a86-4e32-a752-292d43cdc108" providerId="AD"/>
      </p:ext>
    </p:extLst>
  </p:cmAuthor>
  <p:cmAuthor id="2" name="Ruby Alarcon" initials="RA" lastIdx="24" clrIdx="1">
    <p:extLst>
      <p:ext uri="{19B8F6BF-5375-455C-9EA6-DF929625EA0E}">
        <p15:presenceInfo xmlns:p15="http://schemas.microsoft.com/office/powerpoint/2012/main" userId="Ruby Alarcon" providerId="None"/>
      </p:ext>
    </p:extLst>
  </p:cmAuthor>
  <p:cmAuthor id="3" name="Akilah Johnson" initials="AJ" lastIdx="3" clrIdx="2">
    <p:extLst>
      <p:ext uri="{19B8F6BF-5375-455C-9EA6-DF929625EA0E}">
        <p15:presenceInfo xmlns:p15="http://schemas.microsoft.com/office/powerpoint/2012/main" userId="S::akjohnso@adobe.com::2fa3aa60-0c9c-4d06-bae2-79598324122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E8FFF"/>
    <a:srgbClr val="404040"/>
    <a:srgbClr val="7D7D7D"/>
    <a:srgbClr val="FFFFFF"/>
    <a:srgbClr val="0068E1"/>
    <a:srgbClr val="F5F5F5"/>
    <a:srgbClr val="94ABB3"/>
    <a:srgbClr val="2C2C2C"/>
    <a:srgbClr val="9EA6A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E35CC9-3AD3-4952-BC08-B5E19BF9686F}" v="77" dt="2021-10-20T21:09:27.032"/>
    <p1510:client id="{BF17B975-E4C8-9433-7B61-E734EA93B927}" v="33" dt="2021-10-26T22:24:41.889"/>
    <p1510:client id="{CE90FF8F-6D47-91C7-9174-4916F9037191}" v="28" dt="2021-10-26T17:40:53.5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05" d="100"/>
          <a:sy n="105" d="100"/>
        </p:scale>
        <p:origin x="717" y="51"/>
      </p:cViewPr>
      <p:guideLst>
        <p:guide pos="3840"/>
        <p:guide pos="216"/>
        <p:guide orient="horz" pos="21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9540CC4-3805-5440-BAF5-14662BA462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5D4A97-306B-5140-BE71-1D8FF1F339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BA720E-0FA3-164E-A9BD-33032D76CB2C}" type="datetimeFigureOut">
              <a:rPr lang="en-US" smtClean="0"/>
              <a:t>12-Nov-21</a:t>
            </a:fld>
            <a:endParaRPr lang="en-US"/>
          </a:p>
        </p:txBody>
      </p:sp>
      <p:sp>
        <p:nvSpPr>
          <p:cNvPr id="4" name="Footer Placeholder 3">
            <a:extLst>
              <a:ext uri="{FF2B5EF4-FFF2-40B4-BE49-F238E27FC236}">
                <a16:creationId xmlns:a16="http://schemas.microsoft.com/office/drawing/2014/main" id="{353A045A-29A0-2C40-AA51-E44D965346E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5AF6D3A-AD66-1542-9D38-F4634C13A5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7BF097-5AFE-3447-809C-5E190D9F17A0}" type="slidenum">
              <a:rPr lang="en-US" smtClean="0"/>
              <a:t>‹#›</a:t>
            </a:fld>
            <a:endParaRPr lang="en-US"/>
          </a:p>
        </p:txBody>
      </p:sp>
    </p:spTree>
    <p:extLst>
      <p:ext uri="{BB962C8B-B14F-4D97-AF65-F5344CB8AC3E}">
        <p14:creationId xmlns:p14="http://schemas.microsoft.com/office/powerpoint/2010/main" val="6388184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BE95B5-9144-4447-893D-1C1240377C7A}" type="datetimeFigureOut">
              <a:rPr lang="en-US" smtClean="0"/>
              <a:t>12-Nov-21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976DA2-74C2-0942-8EC1-B909DF1AFA55}" type="slidenum">
              <a:rPr lang="en-US" smtClean="0"/>
              <a:t>‹#›</a:t>
            </a:fld>
            <a:endParaRPr lang="en-US"/>
          </a:p>
        </p:txBody>
      </p:sp>
    </p:spTree>
    <p:extLst>
      <p:ext uri="{BB962C8B-B14F-4D97-AF65-F5344CB8AC3E}">
        <p14:creationId xmlns:p14="http://schemas.microsoft.com/office/powerpoint/2010/main" val="3903632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22090" y="4456664"/>
            <a:ext cx="6462366" cy="4320540"/>
          </a:xfrm>
        </p:spPr>
        <p:txBody>
          <a:bodyPr>
            <a:noAutofit/>
          </a:bodyPr>
          <a:lstStyle/>
          <a:p>
            <a:pPr lvl="0"/>
            <a:endParaRPr lang="en-US" alt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3</a:t>
            </a:fld>
            <a:endParaRPr lang="en-US"/>
          </a:p>
        </p:txBody>
      </p:sp>
    </p:spTree>
    <p:extLst>
      <p:ext uri="{BB962C8B-B14F-4D97-AF65-F5344CB8AC3E}">
        <p14:creationId xmlns:p14="http://schemas.microsoft.com/office/powerpoint/2010/main" val="20075913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3" name="Picture 12" descr="A picture containing drawing&#10;&#10;Description automatically generated">
            <a:extLst>
              <a:ext uri="{FF2B5EF4-FFF2-40B4-BE49-F238E27FC236}">
                <a16:creationId xmlns:a16="http://schemas.microsoft.com/office/drawing/2014/main" id="{AB79084A-2375-446C-803B-D98146722F1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AED2DE1-CD92-D54D-95C5-5BDEECA1D19C}"/>
              </a:ext>
            </a:extLst>
          </p:cNvPr>
          <p:cNvSpPr>
            <a:spLocks noGrp="1"/>
          </p:cNvSpPr>
          <p:nvPr>
            <p:ph type="title" hasCustomPrompt="1"/>
          </p:nvPr>
        </p:nvSpPr>
        <p:spPr>
          <a:xfrm>
            <a:off x="2203299" y="2796819"/>
            <a:ext cx="5919381" cy="1213050"/>
          </a:xfrm>
        </p:spPr>
        <p:txBody>
          <a:bodyPr>
            <a:noAutofit/>
          </a:bodyPr>
          <a:lstStyle>
            <a:lvl1pPr>
              <a:defRPr sz="3600">
                <a:solidFill>
                  <a:schemeClr val="bg1"/>
                </a:solidFill>
              </a:defRPr>
            </a:lvl1pPr>
          </a:lstStyle>
          <a:p>
            <a:r>
              <a:rPr lang="en-US"/>
              <a:t>Click to edit presentation title</a:t>
            </a:r>
          </a:p>
        </p:txBody>
      </p:sp>
      <p:sp>
        <p:nvSpPr>
          <p:cNvPr id="8" name="Content Placeholder 8">
            <a:extLst>
              <a:ext uri="{FF2B5EF4-FFF2-40B4-BE49-F238E27FC236}">
                <a16:creationId xmlns:a16="http://schemas.microsoft.com/office/drawing/2014/main" id="{ED4DD803-E558-9144-8986-8DB1EE1D03F9}"/>
              </a:ext>
            </a:extLst>
          </p:cNvPr>
          <p:cNvSpPr>
            <a:spLocks noGrp="1"/>
          </p:cNvSpPr>
          <p:nvPr>
            <p:ph sz="quarter" idx="11" hasCustomPrompt="1"/>
          </p:nvPr>
        </p:nvSpPr>
        <p:spPr>
          <a:xfrm>
            <a:off x="2203299" y="4123739"/>
            <a:ext cx="5909954" cy="1078057"/>
          </a:xfrm>
          <a:prstGeom prst="rect">
            <a:avLst/>
          </a:prstGeom>
        </p:spPr>
        <p:txBody>
          <a:bodyPr anchor="t"/>
          <a:lstStyle>
            <a:lvl1pPr marL="0" indent="0" algn="l" defTabSz="914400" rtl="0" eaLnBrk="1" latinLnBrk="0" hangingPunct="1">
              <a:lnSpc>
                <a:spcPct val="100000"/>
              </a:lnSpc>
              <a:spcBef>
                <a:spcPts val="0"/>
              </a:spcBef>
              <a:spcAft>
                <a:spcPts val="1000"/>
              </a:spcAft>
              <a:buFont typeface="Arial" panose="020B0604020202020204" pitchFamily="34" charset="0"/>
              <a:buNone/>
              <a:defRPr lang="en-US" sz="2000" b="1" i="0" kern="1200" baseline="0" dirty="0">
                <a:solidFill>
                  <a:schemeClr val="bg1"/>
                </a:solidFill>
                <a:latin typeface="Adobe Clean" panose="020B0503020404020204" pitchFamily="34" charset="0"/>
                <a:ea typeface="+mn-ea"/>
                <a:cs typeface="+mn-cs"/>
              </a:defRPr>
            </a:lvl1pPr>
          </a:lstStyle>
          <a:p>
            <a:pPr lvl="0"/>
            <a:r>
              <a:rPr lang="en-US"/>
              <a:t>Click to edit presentation subtitle</a:t>
            </a:r>
          </a:p>
        </p:txBody>
      </p:sp>
      <p:pic>
        <p:nvPicPr>
          <p:cNvPr id="9" name="Picture 8">
            <a:extLst>
              <a:ext uri="{FF2B5EF4-FFF2-40B4-BE49-F238E27FC236}">
                <a16:creationId xmlns:a16="http://schemas.microsoft.com/office/drawing/2014/main" id="{D8A77721-2719-4EF5-B587-B2A75D18036C}"/>
              </a:ext>
            </a:extLst>
          </p:cNvPr>
          <p:cNvPicPr>
            <a:picLocks noChangeAspect="1"/>
          </p:cNvPicPr>
          <p:nvPr userDrawn="1"/>
        </p:nvPicPr>
        <p:blipFill>
          <a:blip r:embed="rId3">
            <a:alphaModFix/>
          </a:blip>
          <a:stretch>
            <a:fillRect/>
          </a:stretch>
        </p:blipFill>
        <p:spPr>
          <a:xfrm>
            <a:off x="872599" y="2904989"/>
            <a:ext cx="703952" cy="961495"/>
          </a:xfrm>
          <a:prstGeom prst="rect">
            <a:avLst/>
          </a:prstGeom>
        </p:spPr>
      </p:pic>
    </p:spTree>
    <p:extLst>
      <p:ext uri="{BB962C8B-B14F-4D97-AF65-F5344CB8AC3E}">
        <p14:creationId xmlns:p14="http://schemas.microsoft.com/office/powerpoint/2010/main" val="3391772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Section Divider [EC]">
    <p:bg>
      <p:bgPr>
        <a:solidFill>
          <a:srgbClr val="FA0F00"/>
        </a:solidFill>
        <a:effectLst/>
      </p:bgPr>
    </p:bg>
    <p:spTree>
      <p:nvGrpSpPr>
        <p:cNvPr id="1" name=""/>
        <p:cNvGrpSpPr/>
        <p:nvPr/>
      </p:nvGrpSpPr>
      <p:grpSpPr>
        <a:xfrm>
          <a:off x="0" y="0"/>
          <a:ext cx="0" cy="0"/>
          <a:chOff x="0" y="0"/>
          <a:chExt cx="0" cy="0"/>
        </a:xfrm>
      </p:grpSpPr>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2185176" y="2866397"/>
            <a:ext cx="8857198" cy="1394267"/>
          </a:xfrm>
          <a:prstGeom prst="rect">
            <a:avLst/>
          </a:prstGeom>
        </p:spPr>
        <p:txBody>
          <a:bodyPr/>
          <a:lstStyle>
            <a:lvl1pPr marL="0" indent="0">
              <a:lnSpc>
                <a:spcPct val="75000"/>
              </a:lnSpc>
              <a:buNone/>
              <a:defRPr sz="3600" b="1" i="0" baseline="0">
                <a:solidFill>
                  <a:schemeClr val="bg1"/>
                </a:solidFill>
                <a:latin typeface="Adobe Clean ExtraBold" panose="020B0503020404020204" pitchFamily="34" charset="0"/>
              </a:defRPr>
            </a:lvl1pPr>
          </a:lstStyle>
          <a:p>
            <a:pPr lvl="0"/>
            <a:r>
              <a:rPr lang="en-US"/>
              <a:t>Click to edit section divider title</a:t>
            </a:r>
          </a:p>
        </p:txBody>
      </p:sp>
      <p:pic>
        <p:nvPicPr>
          <p:cNvPr id="5" name="Picture 4">
            <a:extLst>
              <a:ext uri="{FF2B5EF4-FFF2-40B4-BE49-F238E27FC236}">
                <a16:creationId xmlns:a16="http://schemas.microsoft.com/office/drawing/2014/main" id="{BDA725D1-C29F-49B5-BD56-434229004C80}"/>
              </a:ext>
            </a:extLst>
          </p:cNvPr>
          <p:cNvPicPr>
            <a:picLocks noChangeAspect="1"/>
          </p:cNvPicPr>
          <p:nvPr userDrawn="1"/>
        </p:nvPicPr>
        <p:blipFill>
          <a:blip r:embed="rId2"/>
          <a:stretch>
            <a:fillRect/>
          </a:stretch>
        </p:blipFill>
        <p:spPr>
          <a:xfrm>
            <a:off x="916535" y="2825114"/>
            <a:ext cx="616079" cy="554471"/>
          </a:xfrm>
          <a:prstGeom prst="rect">
            <a:avLst/>
          </a:prstGeom>
        </p:spPr>
      </p:pic>
    </p:spTree>
    <p:extLst>
      <p:ext uri="{BB962C8B-B14F-4D97-AF65-F5344CB8AC3E}">
        <p14:creationId xmlns:p14="http://schemas.microsoft.com/office/powerpoint/2010/main" val="184083872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Divider [White-A]">
    <p:bg>
      <p:bgRef idx="1001">
        <a:schemeClr val="bg1"/>
      </p:bgRef>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5C69EB3E-ED19-4474-8439-F48431B6290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788" y="2796819"/>
            <a:ext cx="5909954" cy="1394267"/>
          </a:xfrm>
          <a:prstGeom prst="rect">
            <a:avLst/>
          </a:prstGeom>
        </p:spPr>
        <p:txBody>
          <a:bodyPr/>
          <a:lstStyle>
            <a:lvl1pPr marL="0" indent="0">
              <a:lnSpc>
                <a:spcPct val="75000"/>
              </a:lnSpc>
              <a:buNone/>
              <a:defRPr sz="3600" b="1" i="0" baseline="0">
                <a:solidFill>
                  <a:schemeClr val="accent6"/>
                </a:solidFill>
                <a:latin typeface="Adobe Clean ExtraBold" panose="020B0503020404020204" pitchFamily="34" charset="0"/>
              </a:defRPr>
            </a:lvl1pPr>
          </a:lstStyle>
          <a:p>
            <a:pPr lvl="0"/>
            <a:r>
              <a:rPr lang="en-US"/>
              <a:t>Click to edit section divider title</a:t>
            </a:r>
          </a:p>
        </p:txBody>
      </p:sp>
    </p:spTree>
    <p:extLst>
      <p:ext uri="{BB962C8B-B14F-4D97-AF65-F5344CB8AC3E}">
        <p14:creationId xmlns:p14="http://schemas.microsoft.com/office/powerpoint/2010/main" val="191210801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Divider [White-B]">
    <p:bg>
      <p:bgRef idx="1001">
        <a:schemeClr val="bg1"/>
      </p:bgRef>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DBCDD68E-6A21-4946-A44A-CB84F98FF14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788" y="2796819"/>
            <a:ext cx="5909954" cy="1394267"/>
          </a:xfrm>
          <a:prstGeom prst="rect">
            <a:avLst/>
          </a:prstGeom>
        </p:spPr>
        <p:txBody>
          <a:bodyPr/>
          <a:lstStyle>
            <a:lvl1pPr marL="0" indent="0">
              <a:lnSpc>
                <a:spcPct val="75000"/>
              </a:lnSpc>
              <a:buNone/>
              <a:defRPr sz="3600" b="1" i="0" baseline="0">
                <a:solidFill>
                  <a:schemeClr val="accent6"/>
                </a:solidFill>
                <a:latin typeface="Adobe Clean ExtraBold" panose="020B0503020404020204" pitchFamily="34" charset="0"/>
              </a:defRPr>
            </a:lvl1pPr>
          </a:lstStyle>
          <a:p>
            <a:pPr lvl="0"/>
            <a:r>
              <a:rPr lang="en-US"/>
              <a:t>Click to edit section divider title</a:t>
            </a:r>
          </a:p>
        </p:txBody>
      </p:sp>
    </p:spTree>
    <p:extLst>
      <p:ext uri="{BB962C8B-B14F-4D97-AF65-F5344CB8AC3E}">
        <p14:creationId xmlns:p14="http://schemas.microsoft.com/office/powerpoint/2010/main" val="218729906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A]">
    <p:bg>
      <p:bgRef idx="1001">
        <a:schemeClr val="bg1"/>
      </p:bgRef>
    </p:bg>
    <p:spTree>
      <p:nvGrpSpPr>
        <p:cNvPr id="1" name=""/>
        <p:cNvGrpSpPr/>
        <p:nvPr/>
      </p:nvGrpSpPr>
      <p:grpSpPr>
        <a:xfrm>
          <a:off x="0" y="0"/>
          <a:ext cx="0" cy="0"/>
          <a:chOff x="0" y="0"/>
          <a:chExt cx="0" cy="0"/>
        </a:xfrm>
      </p:grpSpPr>
      <p:pic>
        <p:nvPicPr>
          <p:cNvPr id="3" name="Picture 2" descr="A picture containing computer&#10;&#10;Description automatically generated">
            <a:extLst>
              <a:ext uri="{FF2B5EF4-FFF2-40B4-BE49-F238E27FC236}">
                <a16:creationId xmlns:a16="http://schemas.microsoft.com/office/drawing/2014/main" id="{7AD3869F-D3E8-4162-AC9C-5E105DCDCD3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788" y="2796819"/>
            <a:ext cx="5909954" cy="1394267"/>
          </a:xfrm>
          <a:prstGeom prst="rect">
            <a:avLst/>
          </a:prstGeom>
        </p:spPr>
        <p:txBody>
          <a:bodyPr/>
          <a:lstStyle>
            <a:lvl1pPr marL="0" indent="0">
              <a:lnSpc>
                <a:spcPct val="75000"/>
              </a:lnSpc>
              <a:buNone/>
              <a:defRPr sz="3600" b="1" i="0" baseline="0">
                <a:solidFill>
                  <a:schemeClr val="bg1"/>
                </a:solidFill>
                <a:latin typeface="Adobe Clean ExtraBold" panose="020B0503020404020204" pitchFamily="34" charset="0"/>
              </a:defRPr>
            </a:lvl1pPr>
          </a:lstStyle>
          <a:p>
            <a:pPr lvl="0"/>
            <a:r>
              <a:rPr lang="en-US"/>
              <a:t>Click to edit section divider title</a:t>
            </a:r>
          </a:p>
        </p:txBody>
      </p:sp>
    </p:spTree>
    <p:extLst>
      <p:ext uri="{BB962C8B-B14F-4D97-AF65-F5344CB8AC3E}">
        <p14:creationId xmlns:p14="http://schemas.microsoft.com/office/powerpoint/2010/main" val="325746960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Divider [Dark-B]">
    <p:bg>
      <p:bgRef idx="1001">
        <a:schemeClr val="bg1"/>
      </p:bgRef>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C1E84E48-4621-413D-8B33-D60987BD97E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788" y="2796819"/>
            <a:ext cx="5909954" cy="1394267"/>
          </a:xfrm>
          <a:prstGeom prst="rect">
            <a:avLst/>
          </a:prstGeom>
        </p:spPr>
        <p:txBody>
          <a:bodyPr/>
          <a:lstStyle>
            <a:lvl1pPr marL="0" indent="0">
              <a:lnSpc>
                <a:spcPct val="75000"/>
              </a:lnSpc>
              <a:buNone/>
              <a:defRPr sz="3600" b="1" i="0" baseline="0">
                <a:solidFill>
                  <a:schemeClr val="bg1"/>
                </a:solidFill>
                <a:latin typeface="Adobe Clean ExtraBold" panose="020B0503020404020204" pitchFamily="34" charset="0"/>
              </a:defRPr>
            </a:lvl1pPr>
          </a:lstStyle>
          <a:p>
            <a:pPr lvl="0"/>
            <a:r>
              <a:rPr lang="en-US"/>
              <a:t>Click to edit section divider title</a:t>
            </a:r>
          </a:p>
        </p:txBody>
      </p:sp>
    </p:spTree>
    <p:extLst>
      <p:ext uri="{BB962C8B-B14F-4D97-AF65-F5344CB8AC3E}">
        <p14:creationId xmlns:p14="http://schemas.microsoft.com/office/powerpoint/2010/main" val="321591118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86A6C-8376-1E41-BD5C-E20A76288A7C}"/>
              </a:ext>
            </a:extLst>
          </p:cNvPr>
          <p:cNvSpPr>
            <a:spLocks noGrp="1"/>
          </p:cNvSpPr>
          <p:nvPr>
            <p:ph type="title"/>
          </p:nvPr>
        </p:nvSpPr>
        <p:spPr>
          <a:xfrm>
            <a:off x="310896" y="312661"/>
            <a:ext cx="11494008" cy="646189"/>
          </a:xfrm>
        </p:spPr>
        <p:txBody>
          <a:bodyPr lIns="45720" rIns="45720"/>
          <a:lstStyle/>
          <a:p>
            <a:r>
              <a:rPr lang="en-US"/>
              <a:t>Click to edit Master title style</a:t>
            </a:r>
          </a:p>
        </p:txBody>
      </p:sp>
      <p:sp>
        <p:nvSpPr>
          <p:cNvPr id="3" name="Date Placeholder 2">
            <a:extLst>
              <a:ext uri="{FF2B5EF4-FFF2-40B4-BE49-F238E27FC236}">
                <a16:creationId xmlns:a16="http://schemas.microsoft.com/office/drawing/2014/main" id="{44B3472C-7D95-F84A-A3A5-3FF355EE73E3}"/>
              </a:ext>
            </a:extLst>
          </p:cNvPr>
          <p:cNvSpPr>
            <a:spLocks noGrp="1"/>
          </p:cNvSpPr>
          <p:nvPr>
            <p:ph type="dt" sz="half" idx="10"/>
          </p:nvPr>
        </p:nvSpPr>
        <p:spPr>
          <a:xfrm>
            <a:off x="11559241" y="6921699"/>
            <a:ext cx="632759" cy="267660"/>
          </a:xfrm>
        </p:spPr>
        <p:txBody>
          <a:bodyPr/>
          <a:lstStyle/>
          <a:p>
            <a:fld id="{8CB0EC54-4295-4C49-9904-62E624678780}" type="datetime1">
              <a:rPr lang="en-US" smtClean="0"/>
              <a:t>12-Nov-21</a:t>
            </a:fld>
            <a:endParaRPr lang="en-US"/>
          </a:p>
        </p:txBody>
      </p:sp>
      <p:sp>
        <p:nvSpPr>
          <p:cNvPr id="4" name="Footer Placeholder 3">
            <a:extLst>
              <a:ext uri="{FF2B5EF4-FFF2-40B4-BE49-F238E27FC236}">
                <a16:creationId xmlns:a16="http://schemas.microsoft.com/office/drawing/2014/main" id="{9D5CF410-CCC2-8C42-B73A-A90343E151D4}"/>
              </a:ext>
            </a:extLst>
          </p:cNvPr>
          <p:cNvSpPr>
            <a:spLocks noGrp="1"/>
          </p:cNvSpPr>
          <p:nvPr>
            <p:ph type="ftr" sz="quarter" idx="11"/>
          </p:nvPr>
        </p:nvSpPr>
        <p:spPr/>
        <p:txBody>
          <a:bodyPr/>
          <a:lstStyle/>
          <a:p>
            <a:r>
              <a:rPr lang="en-US"/>
              <a:t>Footer Goes Here</a:t>
            </a:r>
          </a:p>
        </p:txBody>
      </p:sp>
      <p:sp>
        <p:nvSpPr>
          <p:cNvPr id="5" name="Slide Number Placeholder 4">
            <a:extLst>
              <a:ext uri="{FF2B5EF4-FFF2-40B4-BE49-F238E27FC236}">
                <a16:creationId xmlns:a16="http://schemas.microsoft.com/office/drawing/2014/main" id="{CC3CD366-50A2-F340-B9DD-C9E73E923836}"/>
              </a:ext>
            </a:extLst>
          </p:cNvPr>
          <p:cNvSpPr>
            <a:spLocks noGrp="1"/>
          </p:cNvSpPr>
          <p:nvPr>
            <p:ph type="sldNum" sz="quarter" idx="12"/>
          </p:nvPr>
        </p:nvSpPr>
        <p:spPr/>
        <p:txBody>
          <a:bodyPr/>
          <a:lstStyle/>
          <a:p>
            <a:fld id="{2D54ABF7-EC33-204F-A680-BCCE3CA2411A}" type="slidenum">
              <a:rPr lang="en-US" smtClean="0"/>
              <a:pPr/>
              <a:t>‹#›</a:t>
            </a:fld>
            <a:endParaRPr lang="en-US"/>
          </a:p>
        </p:txBody>
      </p:sp>
      <p:sp>
        <p:nvSpPr>
          <p:cNvPr id="16" name="Content Placeholder 15">
            <a:extLst>
              <a:ext uri="{FF2B5EF4-FFF2-40B4-BE49-F238E27FC236}">
                <a16:creationId xmlns:a16="http://schemas.microsoft.com/office/drawing/2014/main" id="{4EE18BCB-5B0C-CC43-82F4-E212011C84B9}"/>
              </a:ext>
            </a:extLst>
          </p:cNvPr>
          <p:cNvSpPr>
            <a:spLocks noGrp="1"/>
          </p:cNvSpPr>
          <p:nvPr>
            <p:ph sz="quarter" idx="13"/>
          </p:nvPr>
        </p:nvSpPr>
        <p:spPr>
          <a:xfrm>
            <a:off x="291060" y="1394086"/>
            <a:ext cx="11521440" cy="4636008"/>
          </a:xfrm>
        </p:spPr>
        <p:txBody>
          <a:bodyPr lIns="45720" rIns="45720" anchor="t">
            <a:noAutofit/>
          </a:bodyPr>
          <a:lstStyle>
            <a:lvl1pPr marL="233363" indent="-233363">
              <a:lnSpc>
                <a:spcPct val="100000"/>
              </a:lnSpc>
              <a:buFont typeface="Arial" panose="020B0604020202020204" pitchFamily="34" charset="0"/>
              <a:buChar char="•"/>
              <a:defRPr/>
            </a:lvl1pPr>
            <a:lvl2pPr marL="690563" indent="-233363">
              <a:lnSpc>
                <a:spcPct val="100000"/>
              </a:lnSpc>
              <a:buFont typeface="Arial" panose="020B0604020202020204" pitchFamily="34" charset="0"/>
              <a:buChar char="•"/>
              <a:defRPr/>
            </a:lvl2pPr>
            <a:lvl3pPr marL="1147763" indent="-233363">
              <a:lnSpc>
                <a:spcPct val="100000"/>
              </a:lnSpc>
              <a:buFont typeface="Arial" panose="020B0604020202020204" pitchFamily="34" charset="0"/>
              <a:buChar char="•"/>
              <a:defRPr/>
            </a:lvl3pPr>
            <a:lvl4pPr marL="1604963" indent="-233363">
              <a:lnSpc>
                <a:spcPct val="100000"/>
              </a:lnSpc>
              <a:buFont typeface="Arial" panose="020B0604020202020204" pitchFamily="34" charset="0"/>
              <a:buChar char="•"/>
              <a:defRPr/>
            </a:lvl4pPr>
            <a:lvl5pPr marL="2062163" indent="-233363">
              <a:lnSpc>
                <a:spcPct val="100000"/>
              </a:lnSpc>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809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Slide [Dark]">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EECCFEF-2E34-41AB-8DA0-38A34C0B1514}"/>
              </a:ext>
            </a:extLst>
          </p:cNvPr>
          <p:cNvSpPr/>
          <p:nvPr userDrawn="1"/>
        </p:nvSpPr>
        <p:spPr>
          <a:xfrm>
            <a:off x="0" y="0"/>
            <a:ext cx="12192000" cy="6858000"/>
          </a:xfrm>
          <a:prstGeom prst="rect">
            <a:avLst/>
          </a:prstGeom>
          <a:solidFill>
            <a:srgbClr val="2C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BDB0B12-ED72-E742-A04D-80FB3DE67B12}"/>
              </a:ext>
            </a:extLst>
          </p:cNvPr>
          <p:cNvSpPr/>
          <p:nvPr userDrawn="1"/>
        </p:nvSpPr>
        <p:spPr>
          <a:xfrm>
            <a:off x="0" y="6446520"/>
            <a:ext cx="12192000" cy="4114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000D5AA-51AA-4615-B224-7F76F87AE24E}"/>
              </a:ext>
            </a:extLst>
          </p:cNvPr>
          <p:cNvPicPr>
            <a:picLocks noChangeAspect="1"/>
          </p:cNvPicPr>
          <p:nvPr userDrawn="1"/>
        </p:nvPicPr>
        <p:blipFill>
          <a:blip r:embed="rId2"/>
          <a:stretch>
            <a:fillRect/>
          </a:stretch>
        </p:blipFill>
        <p:spPr>
          <a:xfrm>
            <a:off x="379613" y="6578695"/>
            <a:ext cx="566079" cy="147131"/>
          </a:xfrm>
          <a:prstGeom prst="rect">
            <a:avLst/>
          </a:prstGeom>
        </p:spPr>
      </p:pic>
      <p:sp>
        <p:nvSpPr>
          <p:cNvPr id="2" name="Title 1">
            <a:extLst>
              <a:ext uri="{FF2B5EF4-FFF2-40B4-BE49-F238E27FC236}">
                <a16:creationId xmlns:a16="http://schemas.microsoft.com/office/drawing/2014/main" id="{D1D86A6C-8376-1E41-BD5C-E20A76288A7C}"/>
              </a:ext>
            </a:extLst>
          </p:cNvPr>
          <p:cNvSpPr>
            <a:spLocks noGrp="1"/>
          </p:cNvSpPr>
          <p:nvPr>
            <p:ph type="title"/>
          </p:nvPr>
        </p:nvSpPr>
        <p:spPr>
          <a:xfrm>
            <a:off x="291060" y="312661"/>
            <a:ext cx="11498704" cy="646710"/>
          </a:xfrm>
        </p:spPr>
        <p:txBody>
          <a:bodyPr/>
          <a:lstStyle>
            <a:lvl1pP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44B3472C-7D95-F84A-A3A5-3FF355EE73E3}"/>
              </a:ext>
            </a:extLst>
          </p:cNvPr>
          <p:cNvSpPr>
            <a:spLocks noGrp="1"/>
          </p:cNvSpPr>
          <p:nvPr>
            <p:ph type="dt" sz="half" idx="10"/>
          </p:nvPr>
        </p:nvSpPr>
        <p:spPr/>
        <p:txBody>
          <a:bodyPr/>
          <a:lstStyle/>
          <a:p>
            <a:fld id="{5AA30E68-8AA3-4F04-9D54-83CA8C1FA3D2}" type="datetime1">
              <a:rPr lang="en-US" smtClean="0"/>
              <a:t>12-Nov-21</a:t>
            </a:fld>
            <a:endParaRPr lang="en-US"/>
          </a:p>
        </p:txBody>
      </p:sp>
      <p:sp>
        <p:nvSpPr>
          <p:cNvPr id="4" name="Footer Placeholder 3">
            <a:extLst>
              <a:ext uri="{FF2B5EF4-FFF2-40B4-BE49-F238E27FC236}">
                <a16:creationId xmlns:a16="http://schemas.microsoft.com/office/drawing/2014/main" id="{9D5CF410-CCC2-8C42-B73A-A90343E151D4}"/>
              </a:ext>
            </a:extLst>
          </p:cNvPr>
          <p:cNvSpPr>
            <a:spLocks noGrp="1"/>
          </p:cNvSpPr>
          <p:nvPr>
            <p:ph type="ftr" sz="quarter" idx="11"/>
          </p:nvPr>
        </p:nvSpPr>
        <p:spPr/>
        <p:txBody>
          <a:bodyPr/>
          <a:lstStyle/>
          <a:p>
            <a:r>
              <a:rPr lang="en-US"/>
              <a:t>Footer Goes Here</a:t>
            </a:r>
          </a:p>
        </p:txBody>
      </p:sp>
      <p:sp>
        <p:nvSpPr>
          <p:cNvPr id="5" name="Slide Number Placeholder 4">
            <a:extLst>
              <a:ext uri="{FF2B5EF4-FFF2-40B4-BE49-F238E27FC236}">
                <a16:creationId xmlns:a16="http://schemas.microsoft.com/office/drawing/2014/main" id="{CC3CD366-50A2-F340-B9DD-C9E73E923836}"/>
              </a:ext>
            </a:extLst>
          </p:cNvPr>
          <p:cNvSpPr>
            <a:spLocks noGrp="1"/>
          </p:cNvSpPr>
          <p:nvPr>
            <p:ph type="sldNum" sz="quarter" idx="12"/>
          </p:nvPr>
        </p:nvSpPr>
        <p:spPr/>
        <p:txBody>
          <a:bodyPr/>
          <a:lstStyle/>
          <a:p>
            <a:fld id="{2D54ABF7-EC33-204F-A680-BCCE3CA2411A}" type="slidenum">
              <a:rPr lang="en-US" smtClean="0"/>
              <a:pPr/>
              <a:t>‹#›</a:t>
            </a:fld>
            <a:endParaRPr lang="en-US"/>
          </a:p>
        </p:txBody>
      </p:sp>
      <p:sp>
        <p:nvSpPr>
          <p:cNvPr id="16" name="Content Placeholder 15">
            <a:extLst>
              <a:ext uri="{FF2B5EF4-FFF2-40B4-BE49-F238E27FC236}">
                <a16:creationId xmlns:a16="http://schemas.microsoft.com/office/drawing/2014/main" id="{4EE18BCB-5B0C-CC43-82F4-E212011C84B9}"/>
              </a:ext>
            </a:extLst>
          </p:cNvPr>
          <p:cNvSpPr>
            <a:spLocks noGrp="1"/>
          </p:cNvSpPr>
          <p:nvPr>
            <p:ph sz="quarter" idx="13"/>
          </p:nvPr>
        </p:nvSpPr>
        <p:spPr>
          <a:xfrm>
            <a:off x="291060" y="1394086"/>
            <a:ext cx="11498704" cy="4646950"/>
          </a:xfrm>
        </p:spPr>
        <p:txBody>
          <a:bodyPr anchor="t"/>
          <a:lstStyle>
            <a:lvl1pPr marL="233363" indent="-233363">
              <a:lnSpc>
                <a:spcPct val="100000"/>
              </a:lnSpc>
              <a:buFont typeface="Arial" panose="020B0604020202020204" pitchFamily="34" charset="0"/>
              <a:buChar char="•"/>
              <a:defRPr>
                <a:solidFill>
                  <a:schemeClr val="bg1"/>
                </a:solidFill>
              </a:defRPr>
            </a:lvl1pPr>
            <a:lvl2pPr marL="690563" indent="-233363">
              <a:lnSpc>
                <a:spcPct val="100000"/>
              </a:lnSpc>
              <a:buFont typeface="Arial" panose="020B0604020202020204" pitchFamily="34" charset="0"/>
              <a:buChar char="•"/>
              <a:defRPr>
                <a:solidFill>
                  <a:schemeClr val="bg1"/>
                </a:solidFill>
              </a:defRPr>
            </a:lvl2pPr>
            <a:lvl3pPr marL="1147763" indent="-233363">
              <a:lnSpc>
                <a:spcPct val="100000"/>
              </a:lnSpc>
              <a:buFont typeface="Arial" panose="020B0604020202020204" pitchFamily="34" charset="0"/>
              <a:buChar char="•"/>
              <a:defRPr>
                <a:solidFill>
                  <a:schemeClr val="bg1"/>
                </a:solidFill>
              </a:defRPr>
            </a:lvl3pPr>
            <a:lvl4pPr marL="1604963" indent="-233363">
              <a:lnSpc>
                <a:spcPct val="100000"/>
              </a:lnSpc>
              <a:buFont typeface="Arial" panose="020B0604020202020204" pitchFamily="34" charset="0"/>
              <a:buChar char="•"/>
              <a:defRPr>
                <a:solidFill>
                  <a:schemeClr val="bg1"/>
                </a:solidFill>
              </a:defRPr>
            </a:lvl4pPr>
            <a:lvl5pPr marL="2062163" indent="-233363">
              <a:lnSpc>
                <a:spcPct val="100000"/>
              </a:lnSpc>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3">
            <a:extLst>
              <a:ext uri="{FF2B5EF4-FFF2-40B4-BE49-F238E27FC236}">
                <a16:creationId xmlns:a16="http://schemas.microsoft.com/office/drawing/2014/main" id="{898F48D3-EC8B-4901-861B-167FE5EBECED}"/>
              </a:ext>
            </a:extLst>
          </p:cNvPr>
          <p:cNvSpPr txBox="1">
            <a:spLocks/>
          </p:cNvSpPr>
          <p:nvPr userDrawn="1"/>
        </p:nvSpPr>
        <p:spPr>
          <a:xfrm>
            <a:off x="9302847"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a:solidFill>
                  <a:srgbClr val="6E6E6E"/>
                </a:solidFill>
                <a:latin typeface="Adobe Clean" panose="020B0503020404020204" pitchFamily="34" charset="0"/>
              </a:rPr>
              <a:t>©2021 Adobe. All Rights Reserved. Adobe Confidential.</a:t>
            </a:r>
          </a:p>
        </p:txBody>
      </p:sp>
    </p:spTree>
    <p:extLst>
      <p:ext uri="{BB962C8B-B14F-4D97-AF65-F5344CB8AC3E}">
        <p14:creationId xmlns:p14="http://schemas.microsoft.com/office/powerpoint/2010/main" val="1626949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rgbClr val="FA0F00"/>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7D1A37-D98F-8844-AF99-5DCC9E674734}"/>
              </a:ext>
            </a:extLst>
          </p:cNvPr>
          <p:cNvPicPr>
            <a:picLocks noChangeAspect="1"/>
          </p:cNvPicPr>
          <p:nvPr userDrawn="1"/>
        </p:nvPicPr>
        <p:blipFill>
          <a:blip r:embed="rId2"/>
          <a:stretch>
            <a:fillRect/>
          </a:stretch>
        </p:blipFill>
        <p:spPr>
          <a:xfrm>
            <a:off x="5605832" y="2759987"/>
            <a:ext cx="980335" cy="1338025"/>
          </a:xfrm>
          <a:prstGeom prst="rect">
            <a:avLst/>
          </a:prstGeom>
        </p:spPr>
      </p:pic>
    </p:spTree>
    <p:extLst>
      <p:ext uri="{BB962C8B-B14F-4D97-AF65-F5344CB8AC3E}">
        <p14:creationId xmlns:p14="http://schemas.microsoft.com/office/powerpoint/2010/main" val="1378942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07B56F46-A6CE-664B-A333-C2ABA8BB0302}"/>
              </a:ext>
            </a:extLst>
          </p:cNvPr>
          <p:cNvSpPr>
            <a:spLocks noGrp="1"/>
          </p:cNvSpPr>
          <p:nvPr>
            <p:ph type="dt" sz="half" idx="2"/>
          </p:nvPr>
        </p:nvSpPr>
        <p:spPr>
          <a:xfrm>
            <a:off x="11559241" y="6921698"/>
            <a:ext cx="632759" cy="267660"/>
          </a:xfrm>
          <a:prstGeom prst="rect">
            <a:avLst/>
          </a:prstGeom>
        </p:spPr>
        <p:txBody>
          <a:bodyPr vert="horz" lIns="91440" tIns="45720" rIns="91440" bIns="45720" rtlCol="0" anchor="t"/>
          <a:lstStyle>
            <a:lvl1pPr algn="l">
              <a:defRPr sz="800" b="0" i="0">
                <a:solidFill>
                  <a:srgbClr val="6E6E6E"/>
                </a:solidFill>
                <a:latin typeface="Adobe Clean" panose="020B0503020404020204" pitchFamily="34" charset="0"/>
              </a:defRPr>
            </a:lvl1pPr>
          </a:lstStyle>
          <a:p>
            <a:fld id="{C13374DE-F523-4144-90A2-C47F06AF466D}" type="datetime1">
              <a:rPr lang="en-US" smtClean="0"/>
              <a:t>12-Nov-21</a:t>
            </a:fld>
            <a:endParaRPr lang="en-US"/>
          </a:p>
        </p:txBody>
      </p:sp>
      <p:sp>
        <p:nvSpPr>
          <p:cNvPr id="3" name="Footer Placeholder 4">
            <a:extLst>
              <a:ext uri="{FF2B5EF4-FFF2-40B4-BE49-F238E27FC236}">
                <a16:creationId xmlns:a16="http://schemas.microsoft.com/office/drawing/2014/main" id="{EE3A79FF-5E5A-2542-8EE6-C0AC5DC24E80}"/>
              </a:ext>
            </a:extLst>
          </p:cNvPr>
          <p:cNvSpPr>
            <a:spLocks noGrp="1"/>
          </p:cNvSpPr>
          <p:nvPr>
            <p:ph type="ftr" sz="quarter" idx="3"/>
          </p:nvPr>
        </p:nvSpPr>
        <p:spPr>
          <a:xfrm>
            <a:off x="1344499" y="6560363"/>
            <a:ext cx="4348378" cy="267660"/>
          </a:xfrm>
          <a:prstGeom prst="rect">
            <a:avLst/>
          </a:prstGeom>
        </p:spPr>
        <p:txBody>
          <a:bodyPr vert="horz" lIns="91440" tIns="45720" rIns="91440" bIns="45720" rtlCol="0" anchor="t"/>
          <a:lstStyle>
            <a:lvl1pPr algn="l">
              <a:lnSpc>
                <a:spcPct val="100000"/>
              </a:lnSpc>
              <a:defRPr sz="800" b="0" i="0">
                <a:solidFill>
                  <a:srgbClr val="6E6E6E"/>
                </a:solidFill>
                <a:latin typeface="Adobe Clean" panose="020B0503020404020204" pitchFamily="34" charset="0"/>
              </a:defRPr>
            </a:lvl1pPr>
          </a:lstStyle>
          <a:p>
            <a:r>
              <a:rPr lang="en-US"/>
              <a:t>Footer Goes Here</a:t>
            </a:r>
          </a:p>
        </p:txBody>
      </p:sp>
      <p:sp>
        <p:nvSpPr>
          <p:cNvPr id="4" name="Slide Number Placeholder 5">
            <a:extLst>
              <a:ext uri="{FF2B5EF4-FFF2-40B4-BE49-F238E27FC236}">
                <a16:creationId xmlns:a16="http://schemas.microsoft.com/office/drawing/2014/main" id="{40984DC9-2E6F-4F4D-995A-3BDA04912AE7}"/>
              </a:ext>
            </a:extLst>
          </p:cNvPr>
          <p:cNvSpPr>
            <a:spLocks noGrp="1"/>
          </p:cNvSpPr>
          <p:nvPr>
            <p:ph type="sldNum" sz="quarter" idx="4"/>
          </p:nvPr>
        </p:nvSpPr>
        <p:spPr>
          <a:xfrm>
            <a:off x="5895407" y="6560363"/>
            <a:ext cx="401186" cy="267660"/>
          </a:xfrm>
          <a:prstGeom prst="rect">
            <a:avLst/>
          </a:prstGeom>
        </p:spPr>
        <p:txBody>
          <a:bodyPr vert="horz" lIns="91440" tIns="45720" rIns="91440" bIns="45720" rtlCol="0" anchor="t"/>
          <a:lstStyle>
            <a:lvl1pPr algn="ctr">
              <a:defRPr sz="800" b="0" i="0">
                <a:solidFill>
                  <a:schemeClr val="tx1">
                    <a:tint val="75000"/>
                  </a:schemeClr>
                </a:solidFill>
                <a:latin typeface="Adobe Clean" panose="020B0503020404020204" pitchFamily="34" charset="0"/>
              </a:defRPr>
            </a:lvl1pPr>
          </a:lstStyle>
          <a:p>
            <a:fld id="{2D54ABF7-EC33-204F-A680-BCCE3CA2411A}" type="slidenum">
              <a:rPr lang="en-US" smtClean="0"/>
              <a:pPr/>
              <a:t>‹#›</a:t>
            </a:fld>
            <a:endParaRPr lang="en-US"/>
          </a:p>
        </p:txBody>
      </p:sp>
      <p:sp>
        <p:nvSpPr>
          <p:cNvPr id="5" name="Title Placeholder 4">
            <a:extLst>
              <a:ext uri="{FF2B5EF4-FFF2-40B4-BE49-F238E27FC236}">
                <a16:creationId xmlns:a16="http://schemas.microsoft.com/office/drawing/2014/main" id="{353DCA3C-5094-B14F-B080-18DFB21FDCAA}"/>
              </a:ext>
            </a:extLst>
          </p:cNvPr>
          <p:cNvSpPr>
            <a:spLocks noGrp="1"/>
          </p:cNvSpPr>
          <p:nvPr>
            <p:ph type="title"/>
          </p:nvPr>
        </p:nvSpPr>
        <p:spPr>
          <a:xfrm>
            <a:off x="306050" y="312660"/>
            <a:ext cx="11494008" cy="647458"/>
          </a:xfrm>
          <a:prstGeom prst="rect">
            <a:avLst/>
          </a:prstGeom>
        </p:spPr>
        <p:txBody>
          <a:bodyPr vert="horz" lIns="45720" tIns="45720" rIns="45720" bIns="45720" rtlCol="0" anchor="t">
            <a:noAutofit/>
          </a:bodyPr>
          <a:lstStyle/>
          <a:p>
            <a:r>
              <a:rPr lang="en-US"/>
              <a:t>Click to edit Master title style</a:t>
            </a:r>
          </a:p>
        </p:txBody>
      </p:sp>
      <p:sp>
        <p:nvSpPr>
          <p:cNvPr id="13" name="Text Placeholder 2">
            <a:extLst>
              <a:ext uri="{FF2B5EF4-FFF2-40B4-BE49-F238E27FC236}">
                <a16:creationId xmlns:a16="http://schemas.microsoft.com/office/drawing/2014/main" id="{B4EB161B-A0C5-1C48-A3B3-3D947E982DA8}"/>
              </a:ext>
            </a:extLst>
          </p:cNvPr>
          <p:cNvSpPr>
            <a:spLocks noGrp="1"/>
          </p:cNvSpPr>
          <p:nvPr>
            <p:ph type="body" idx="1"/>
          </p:nvPr>
        </p:nvSpPr>
        <p:spPr>
          <a:xfrm>
            <a:off x="292612" y="1401699"/>
            <a:ext cx="11518083" cy="4632976"/>
          </a:xfrm>
          <a:prstGeom prst="rect">
            <a:avLst/>
          </a:prstGeom>
        </p:spPr>
        <p:txBody>
          <a:bodyPr vert="horz" lIns="45720" tIns="45720" rIns="4572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21DD2B9E-6BA2-414A-A3E6-165875CDED83}"/>
              </a:ext>
            </a:extLst>
          </p:cNvPr>
          <p:cNvPicPr>
            <a:picLocks noChangeAspect="1"/>
          </p:cNvPicPr>
          <p:nvPr userDrawn="1"/>
        </p:nvPicPr>
        <p:blipFill>
          <a:blip r:embed="rId11"/>
          <a:stretch>
            <a:fillRect/>
          </a:stretch>
        </p:blipFill>
        <p:spPr>
          <a:xfrm>
            <a:off x="378923" y="6578695"/>
            <a:ext cx="566078" cy="147131"/>
          </a:xfrm>
          <a:prstGeom prst="rect">
            <a:avLst/>
          </a:prstGeom>
        </p:spPr>
      </p:pic>
      <p:sp>
        <p:nvSpPr>
          <p:cNvPr id="10" name="Date Placeholder 3">
            <a:extLst>
              <a:ext uri="{FF2B5EF4-FFF2-40B4-BE49-F238E27FC236}">
                <a16:creationId xmlns:a16="http://schemas.microsoft.com/office/drawing/2014/main" id="{A3C8BD2E-F820-48C1-9E0B-681BB0E8517D}"/>
              </a:ext>
            </a:extLst>
          </p:cNvPr>
          <p:cNvSpPr txBox="1">
            <a:spLocks/>
          </p:cNvSpPr>
          <p:nvPr userDrawn="1"/>
        </p:nvSpPr>
        <p:spPr>
          <a:xfrm>
            <a:off x="9302847"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a:solidFill>
                  <a:srgbClr val="6E6E6E"/>
                </a:solidFill>
                <a:latin typeface="Adobe Clean" panose="020B0503020404020204" pitchFamily="34" charset="0"/>
              </a:rPr>
              <a:t>©2021 Adobe. All Rights Reserved. Adobe Confidential.</a:t>
            </a:r>
          </a:p>
        </p:txBody>
      </p:sp>
    </p:spTree>
    <p:extLst>
      <p:ext uri="{BB962C8B-B14F-4D97-AF65-F5344CB8AC3E}">
        <p14:creationId xmlns:p14="http://schemas.microsoft.com/office/powerpoint/2010/main" val="3514207624"/>
      </p:ext>
    </p:extLst>
  </p:cSld>
  <p:clrMap bg1="lt1" tx1="dk1" bg2="lt2" tx2="dk2" accent1="accent1" accent2="accent2" accent3="accent3" accent4="accent4" accent5="accent5" accent6="accent6" hlink="hlink" folHlink="folHlink"/>
  <p:sldLayoutIdLst>
    <p:sldLayoutId id="2147483717" r:id="rId1"/>
    <p:sldLayoutId id="2147483728" r:id="rId2"/>
    <p:sldLayoutId id="2147483719" r:id="rId3"/>
    <p:sldLayoutId id="2147483724" r:id="rId4"/>
    <p:sldLayoutId id="2147483720" r:id="rId5"/>
    <p:sldLayoutId id="2147483725" r:id="rId6"/>
    <p:sldLayoutId id="2147483721" r:id="rId7"/>
    <p:sldLayoutId id="2147483722" r:id="rId8"/>
    <p:sldLayoutId id="2147483723" r:id="rId9"/>
  </p:sldLayoutIdLst>
  <p:hf sldNum="0" hdr="0" ftr="0" dt="0"/>
  <p:txStyles>
    <p:titleStyle>
      <a:lvl1pPr algn="l" defTabSz="914400" rtl="0" eaLnBrk="1" latinLnBrk="0" hangingPunct="1">
        <a:lnSpc>
          <a:spcPct val="90000"/>
        </a:lnSpc>
        <a:spcBef>
          <a:spcPct val="0"/>
        </a:spcBef>
        <a:buNone/>
        <a:defRPr sz="2800" b="0" i="0" kern="1200">
          <a:solidFill>
            <a:srgbClr val="FA0F00"/>
          </a:solidFill>
          <a:latin typeface="Adobe Clean ExtraBold" panose="020B0503020404020204" pitchFamily="34" charset="0"/>
          <a:ea typeface="+mj-ea"/>
          <a:cs typeface="+mj-cs"/>
        </a:defRPr>
      </a:lvl1pPr>
    </p:titleStyle>
    <p:bodyStyle>
      <a:lvl1pPr marL="228600" indent="-228600" algn="l" defTabSz="914400" rtl="0" eaLnBrk="1" latinLnBrk="0" hangingPunct="1">
        <a:lnSpc>
          <a:spcPct val="100000"/>
        </a:lnSpc>
        <a:spcBef>
          <a:spcPts val="1800"/>
        </a:spcBef>
        <a:buSzPct val="70000"/>
        <a:buFont typeface="Arial" panose="020B0604020202020204" pitchFamily="34" charset="0"/>
        <a:buChar char="•"/>
        <a:defRPr sz="2200" b="0" i="0" kern="1200">
          <a:solidFill>
            <a:schemeClr val="tx1"/>
          </a:solidFill>
          <a:latin typeface="Adobe Clean SemiLight" panose="020B0403020404020204" pitchFamily="34" charset="0"/>
          <a:ea typeface="+mn-ea"/>
          <a:cs typeface="+mn-cs"/>
        </a:defRPr>
      </a:lvl1pPr>
      <a:lvl2pPr marL="685800" indent="-228600" algn="l" defTabSz="914400" rtl="0" eaLnBrk="1" latinLnBrk="0" hangingPunct="1">
        <a:lnSpc>
          <a:spcPct val="100000"/>
        </a:lnSpc>
        <a:spcBef>
          <a:spcPts val="1800"/>
        </a:spcBef>
        <a:buSzPct val="70000"/>
        <a:buFont typeface="Arial" panose="020B0604020202020204" pitchFamily="34" charset="0"/>
        <a:buChar char="•"/>
        <a:defRPr sz="2000" b="0" i="0" kern="1200">
          <a:solidFill>
            <a:schemeClr val="tx1"/>
          </a:solidFill>
          <a:latin typeface="Adobe Clean SemiLight" panose="020B0403020404020204" pitchFamily="34" charset="0"/>
          <a:ea typeface="+mn-ea"/>
          <a:cs typeface="+mn-cs"/>
        </a:defRPr>
      </a:lvl2pPr>
      <a:lvl3pPr marL="1143000" indent="-228600" algn="l" defTabSz="914400" rtl="0" eaLnBrk="1" latinLnBrk="0" hangingPunct="1">
        <a:lnSpc>
          <a:spcPct val="100000"/>
        </a:lnSpc>
        <a:spcBef>
          <a:spcPts val="1800"/>
        </a:spcBef>
        <a:buSzPct val="70000"/>
        <a:buFont typeface="Arial" panose="020B0604020202020204" pitchFamily="34" charset="0"/>
        <a:buChar char="•"/>
        <a:defRPr sz="1800" b="0" i="0" kern="1200">
          <a:solidFill>
            <a:schemeClr val="tx1"/>
          </a:solidFill>
          <a:latin typeface="Adobe Clean SemiLight" panose="020B0403020404020204" pitchFamily="34" charset="0"/>
          <a:ea typeface="+mn-ea"/>
          <a:cs typeface="+mn-cs"/>
        </a:defRPr>
      </a:lvl3pPr>
      <a:lvl4pPr marL="1600200" indent="-228600" algn="l" defTabSz="914400" rtl="0" eaLnBrk="1" latinLnBrk="0" hangingPunct="1">
        <a:lnSpc>
          <a:spcPct val="100000"/>
        </a:lnSpc>
        <a:spcBef>
          <a:spcPts val="1800"/>
        </a:spcBef>
        <a:buSzPct val="70000"/>
        <a:buFont typeface="Arial" panose="020B0604020202020204" pitchFamily="34" charset="0"/>
        <a:buChar char="•"/>
        <a:defRPr sz="1600" b="0" i="0" kern="1200">
          <a:solidFill>
            <a:schemeClr val="tx1"/>
          </a:solidFill>
          <a:latin typeface="Adobe Clean SemiLight" panose="020B0403020404020204" pitchFamily="34" charset="0"/>
          <a:ea typeface="+mn-ea"/>
          <a:cs typeface="+mn-cs"/>
        </a:defRPr>
      </a:lvl4pPr>
      <a:lvl5pPr marL="2057400" indent="-228600" algn="l" defTabSz="914400" rtl="0" eaLnBrk="1" latinLnBrk="0" hangingPunct="1">
        <a:lnSpc>
          <a:spcPct val="100000"/>
        </a:lnSpc>
        <a:spcBef>
          <a:spcPts val="1800"/>
        </a:spcBef>
        <a:buSzPct val="70000"/>
        <a:buFont typeface="Arial" panose="020B0604020202020204" pitchFamily="34" charset="0"/>
        <a:buChar char="•"/>
        <a:defRPr sz="1400" b="0" i="0" kern="1200">
          <a:solidFill>
            <a:schemeClr val="tx1"/>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04">
          <p15:clr>
            <a:srgbClr val="F26B43"/>
          </p15:clr>
        </p15:guide>
        <p15:guide id="2" orient="horz" pos="4055">
          <p15:clr>
            <a:srgbClr val="F26B43"/>
          </p15:clr>
        </p15:guide>
        <p15:guide id="3"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experienceleague.adobe.com/docs/audience-manager/user-guide/implementation-integration-guides/implement-audience-manager.html?lang=fr" TargetMode="External"/><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hyperlink" Target="https://experienceleaguecommunities.adobe.com/t5/adobe-audience-manager/ct-p/adobe-audience-manager-community?profile.language=fr" TargetMode="External"/><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hyperlink" Target="https://exchange.adobe.com/experiencecloud.audience-manager.html#product" TargetMode="External"/><Relationship Id="rId5" Type="http://schemas.openxmlformats.org/officeDocument/2006/relationships/image" Target="../media/image26.svg"/><Relationship Id="rId10" Type="http://schemas.openxmlformats.org/officeDocument/2006/relationships/hyperlink" Target="https://experienceleague.adobe.com/docs/audience-manager.html?lang=fr" TargetMode="External"/><Relationship Id="rId4" Type="http://schemas.openxmlformats.org/officeDocument/2006/relationships/image" Target="../media/image25.png"/><Relationship Id="rId9" Type="http://schemas.openxmlformats.org/officeDocument/2006/relationships/hyperlink" Target="https://experienceleague.adobe.com/?lang=fr&amp;support-solution=General#recommended/solutions/audience-manager"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hyperlink" Target="https://experienceleaguecommunities.adobe.com/t5/adobe-target/ct-p/adobe-target-community?profile.language=fr" TargetMode="External"/><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hyperlink" Target="https://experienceleague.adobe.com/docs/target/using/implement-target/implementing-target.html?lang=fr" TargetMode="External"/><Relationship Id="rId1" Type="http://schemas.openxmlformats.org/officeDocument/2006/relationships/slideLayout" Target="../slideLayouts/slideLayout7.xml"/><Relationship Id="rId6" Type="http://schemas.openxmlformats.org/officeDocument/2006/relationships/hyperlink" Target="https://experienceleague.adobe.com/docs/target.html?lang=fr" TargetMode="External"/><Relationship Id="rId11" Type="http://schemas.openxmlformats.org/officeDocument/2006/relationships/image" Target="../media/image33.png"/><Relationship Id="rId5" Type="http://schemas.openxmlformats.org/officeDocument/2006/relationships/hyperlink" Target="https://exchange.adobe.com/experiencecloud.adobetarget.html" TargetMode="External"/><Relationship Id="rId10" Type="http://schemas.openxmlformats.org/officeDocument/2006/relationships/image" Target="../media/image32.svg"/><Relationship Id="rId4" Type="http://schemas.openxmlformats.org/officeDocument/2006/relationships/hyperlink" Target="https://experienceleague.adobe.com/?lang=fr&amp;support-solution=Analytics#recommended/solutions/target" TargetMode="External"/><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hyperlink" Target="https://experienceleague.adobe.com/docs/experience-manager-learn/assets/overview.html?lang=fr" TargetMode="External"/><Relationship Id="rId13" Type="http://schemas.openxmlformats.org/officeDocument/2006/relationships/image" Target="../media/image36.svg"/><Relationship Id="rId18" Type="http://schemas.openxmlformats.org/officeDocument/2006/relationships/image" Target="../media/image41.png"/><Relationship Id="rId3" Type="http://schemas.openxmlformats.org/officeDocument/2006/relationships/hyperlink" Target="https://experienceleague.adobe.com/?lang=fr&amp;support-solution=Analytics#recommended/solutions/experience-manager" TargetMode="External"/><Relationship Id="rId21" Type="http://schemas.openxmlformats.org/officeDocument/2006/relationships/image" Target="../media/image44.svg"/><Relationship Id="rId7" Type="http://schemas.openxmlformats.org/officeDocument/2006/relationships/hyperlink" Target="https://experienceleague.adobe.com/docs/experience-manager-learn/getting-started-wknd-tutorial-develop/overview.html?lang=fr" TargetMode="External"/><Relationship Id="rId12" Type="http://schemas.openxmlformats.org/officeDocument/2006/relationships/image" Target="../media/image35.png"/><Relationship Id="rId17" Type="http://schemas.openxmlformats.org/officeDocument/2006/relationships/image" Target="../media/image40.svg"/><Relationship Id="rId2" Type="http://schemas.openxmlformats.org/officeDocument/2006/relationships/hyperlink" Target="https://experienceleaguecommunities.adobe.com/t5/adobe-experience-manager/ct-p/adobe-experience-manager-community?profile.language=fr" TargetMode="External"/><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hyperlink" Target="https://helpx.adobe.com/fr/security/products/experience-manager.html" TargetMode="External"/><Relationship Id="rId11" Type="http://schemas.openxmlformats.org/officeDocument/2006/relationships/hyperlink" Target="https://experienceleague.adobe.com/docs/experience-manager-cloud-service/landing/home.html?lang=fr" TargetMode="External"/><Relationship Id="rId5" Type="http://schemas.openxmlformats.org/officeDocument/2006/relationships/hyperlink" Target="https://helpx.adobe.com/experience-manager/kt/eseminars/ask-the-expert/atace-index.html" TargetMode="External"/><Relationship Id="rId15" Type="http://schemas.openxmlformats.org/officeDocument/2006/relationships/image" Target="../media/image38.svg"/><Relationship Id="rId10" Type="http://schemas.openxmlformats.org/officeDocument/2006/relationships/hyperlink" Target="https://experienceleague.adobe.com/docs/experience-manager-cloud-service/overview/home.html?lang=fr" TargetMode="External"/><Relationship Id="rId19" Type="http://schemas.openxmlformats.org/officeDocument/2006/relationships/image" Target="../media/image42.svg"/><Relationship Id="rId4" Type="http://schemas.openxmlformats.org/officeDocument/2006/relationships/hyperlink" Target="https://experienceleague.adobe.com/docs/experience-manager-core-components/using/introduction.html?lang=fr" TargetMode="External"/><Relationship Id="rId9" Type="http://schemas.openxmlformats.org/officeDocument/2006/relationships/hyperlink" Target="https://experienceleague.adobe.com/docs/experience-manager-learn/forms/overview.html?lang=fr" TargetMode="External"/><Relationship Id="rId14" Type="http://schemas.openxmlformats.org/officeDocument/2006/relationships/image" Target="../media/image37.png"/><Relationship Id="rId22" Type="http://schemas.openxmlformats.org/officeDocument/2006/relationships/hyperlink" Target="https://experienceleague.adobe.com/docs/experience-manager-cloud-service.html?lang=fr"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exchange.adobe.com/experiencecloud.campaign.html#product" TargetMode="External"/><Relationship Id="rId13" Type="http://schemas.openxmlformats.org/officeDocument/2006/relationships/image" Target="../media/image49.png"/><Relationship Id="rId3" Type="http://schemas.openxmlformats.org/officeDocument/2006/relationships/hyperlink" Target="https://experienceleaguecommunities.adobe.com/t5/adobe-campaign-classic/ct-p/adobe-campaign-classic-community?profile.language=fr" TargetMode="External"/><Relationship Id="rId7" Type="http://schemas.openxmlformats.org/officeDocument/2006/relationships/hyperlink" Target="https://experienceleague.adobe.com/docs/campaign-standard.html?lang=fr" TargetMode="External"/><Relationship Id="rId12" Type="http://schemas.openxmlformats.org/officeDocument/2006/relationships/image" Target="../media/image48.svg"/><Relationship Id="rId2" Type="http://schemas.openxmlformats.org/officeDocument/2006/relationships/hyperlink" Target="https://experienceleague.adobe.com/docs/campaign-classic/using/campaign-classic-home.html?lang=fr" TargetMode="External"/><Relationship Id="rId1" Type="http://schemas.openxmlformats.org/officeDocument/2006/relationships/slideLayout" Target="../slideLayouts/slideLayout7.xml"/><Relationship Id="rId6" Type="http://schemas.openxmlformats.org/officeDocument/2006/relationships/hyperlink" Target="https://experienceleaguecommunities.adobe.com/t5/adobe-campaign-standard/ct-p/adobe-campaign-standard-community?profile.language=fr" TargetMode="External"/><Relationship Id="rId11" Type="http://schemas.openxmlformats.org/officeDocument/2006/relationships/image" Target="../media/image47.png"/><Relationship Id="rId5" Type="http://schemas.openxmlformats.org/officeDocument/2006/relationships/hyperlink" Target="https://experienceleague.adobe.com/docs/campaign-standard/using/campaign-standard-home.html?lang=fr" TargetMode="External"/><Relationship Id="rId10" Type="http://schemas.openxmlformats.org/officeDocument/2006/relationships/image" Target="../media/image46.svg"/><Relationship Id="rId4" Type="http://schemas.openxmlformats.org/officeDocument/2006/relationships/hyperlink" Target="https://experienceleague.adobe.com/docs/campaign-classic.html?lang=fr" TargetMode="External"/><Relationship Id="rId9" Type="http://schemas.openxmlformats.org/officeDocument/2006/relationships/image" Target="../media/image45.png"/><Relationship Id="rId14" Type="http://schemas.openxmlformats.org/officeDocument/2006/relationships/image" Target="../media/image50.svg"/></Relationships>
</file>

<file path=ppt/slides/_rels/slide14.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hyperlink" Target="https://experienceleaguecommunities.adobe.com/t5/adobe-experience-platform/ct-p/adobe-experience-platform-community?profile.language=fr" TargetMode="External"/><Relationship Id="rId7" Type="http://schemas.openxmlformats.org/officeDocument/2006/relationships/image" Target="../media/image53.png"/><Relationship Id="rId12" Type="http://schemas.openxmlformats.org/officeDocument/2006/relationships/hyperlink" Target="https://experienceleague.adobe.com/docs/customer-one/using/home.html?lang=fr" TargetMode="External"/><Relationship Id="rId2" Type="http://schemas.openxmlformats.org/officeDocument/2006/relationships/hyperlink" Target="https://experienceleague.adobe.com/docs/experience-platform.html?lang=fr" TargetMode="External"/><Relationship Id="rId1" Type="http://schemas.openxmlformats.org/officeDocument/2006/relationships/slideLayout" Target="../slideLayouts/slideLayout7.xml"/><Relationship Id="rId6" Type="http://schemas.openxmlformats.org/officeDocument/2006/relationships/image" Target="../media/image52.svg"/><Relationship Id="rId11" Type="http://schemas.openxmlformats.org/officeDocument/2006/relationships/hyperlink" Target="https://exchange.adobe.com/experiencecloud.experience-platform-launch.html#product" TargetMode="External"/><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hyperlink" Target="https://experienceleague.adobe.com/?lang=fr&amp;support-solution=General#recommended/solutions/experience-platform" TargetMode="External"/><Relationship Id="rId9" Type="http://schemas.openxmlformats.org/officeDocument/2006/relationships/image" Target="../media/image55.png"/></Relationships>
</file>

<file path=ppt/slides/_rels/slide1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hyperlink" Target="https://experienceleague.adobe.com/?support-solution=Primetime&amp;lang=fr#support" TargetMode="External"/><Relationship Id="rId7" Type="http://schemas.openxmlformats.org/officeDocument/2006/relationships/image" Target="../media/image60.svg"/><Relationship Id="rId2" Type="http://schemas.openxmlformats.org/officeDocument/2006/relationships/hyperlink" Target="https://experienceleague.adobe.com/docs/primetime.html?lang=fr" TargetMode="Externa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svg"/><Relationship Id="rId4" Type="http://schemas.openxmlformats.org/officeDocument/2006/relationships/image" Target="../media/image57.png"/><Relationship Id="rId9" Type="http://schemas.openxmlformats.org/officeDocument/2006/relationships/image" Target="../media/image62.svg"/></Relationships>
</file>

<file path=ppt/slides/_rels/slide1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hyperlink" Target="https://experienceleague.adobe.com/docs/marketo/using/home.html?lang=fr" TargetMode="External"/><Relationship Id="rId7" Type="http://schemas.openxmlformats.org/officeDocument/2006/relationships/hyperlink" Target="https://nation.marketo.com/t5/knowledgebase/tkb-p/support_solutions-documents" TargetMode="External"/><Relationship Id="rId12" Type="http://schemas.openxmlformats.org/officeDocument/2006/relationships/hyperlink" Target="https://exchange.adobe.com/experiencecloud.marketo-engage.html#product" TargetMode="External"/><Relationship Id="rId2" Type="http://schemas.openxmlformats.org/officeDocument/2006/relationships/hyperlink" Target="https://nation.marketo.com" TargetMode="External"/><Relationship Id="rId1" Type="http://schemas.openxmlformats.org/officeDocument/2006/relationships/slideLayout" Target="../slideLayouts/slideLayout7.xml"/><Relationship Id="rId6" Type="http://schemas.openxmlformats.org/officeDocument/2006/relationships/hyperlink" Target="https://nation.marketo.com/t5/support/ct-p/Support" TargetMode="External"/><Relationship Id="rId11" Type="http://schemas.openxmlformats.org/officeDocument/2006/relationships/image" Target="../media/image66.svg"/><Relationship Id="rId5" Type="http://schemas.openxmlformats.org/officeDocument/2006/relationships/image" Target="../media/image64.svg"/><Relationship Id="rId10" Type="http://schemas.openxmlformats.org/officeDocument/2006/relationships/image" Target="../media/image65.png"/><Relationship Id="rId4" Type="http://schemas.openxmlformats.org/officeDocument/2006/relationships/image" Target="../media/image63.png"/><Relationship Id="rId9" Type="http://schemas.openxmlformats.org/officeDocument/2006/relationships/image" Target="../media/image62.svg"/></Relationships>
</file>

<file path=ppt/slides/_rels/slide17.xml.rels><?xml version="1.0" encoding="UTF-8" standalone="yes"?>
<Relationships xmlns="http://schemas.openxmlformats.org/package/2006/relationships"><Relationship Id="rId8" Type="http://schemas.openxmlformats.org/officeDocument/2006/relationships/hyperlink" Target="https://experienceleague.adobe.com/docs/commerce.html?lang=fr" TargetMode="External"/><Relationship Id="rId13" Type="http://schemas.openxmlformats.org/officeDocument/2006/relationships/hyperlink" Target="https://support.magento.com/hc/en-us/" TargetMode="External"/><Relationship Id="rId3" Type="http://schemas.openxmlformats.org/officeDocument/2006/relationships/hyperlink" Target="https://support.magento.com/hc/en-us" TargetMode="External"/><Relationship Id="rId7" Type="http://schemas.openxmlformats.org/officeDocument/2006/relationships/hyperlink" Target="https://exchange.adobe.com/experiencecloud.commerce-cloud.html#product" TargetMode="External"/><Relationship Id="rId12" Type="http://schemas.openxmlformats.org/officeDocument/2006/relationships/image" Target="../media/image70.svg"/><Relationship Id="rId2" Type="http://schemas.openxmlformats.org/officeDocument/2006/relationships/hyperlink" Target="https://devdocs.magento.com/guides/v2.4/install-gde/install-flow-diagram.html" TargetMode="External"/><Relationship Id="rId1" Type="http://schemas.openxmlformats.org/officeDocument/2006/relationships/slideLayout" Target="../slideLayouts/slideLayout7.xml"/><Relationship Id="rId6" Type="http://schemas.openxmlformats.org/officeDocument/2006/relationships/hyperlink" Target="https://community.magento.com" TargetMode="External"/><Relationship Id="rId11" Type="http://schemas.openxmlformats.org/officeDocument/2006/relationships/image" Target="../media/image69.png"/><Relationship Id="rId5" Type="http://schemas.openxmlformats.org/officeDocument/2006/relationships/image" Target="../media/image68.svg"/><Relationship Id="rId10" Type="http://schemas.openxmlformats.org/officeDocument/2006/relationships/image" Target="../media/image40.svg"/><Relationship Id="rId4" Type="http://schemas.openxmlformats.org/officeDocument/2006/relationships/image" Target="../media/image67.png"/><Relationship Id="rId9" Type="http://schemas.openxmlformats.org/officeDocument/2006/relationships/image" Target="../media/image39.png"/></Relationships>
</file>

<file path=ppt/slides/_rels/slide18.xml.rels><?xml version="1.0" encoding="UTF-8" standalone="yes"?>
<Relationships xmlns="http://schemas.openxmlformats.org/package/2006/relationships"><Relationship Id="rId8" Type="http://schemas.openxmlformats.org/officeDocument/2006/relationships/image" Target="../media/image72.svg"/><Relationship Id="rId13" Type="http://schemas.openxmlformats.org/officeDocument/2006/relationships/image" Target="../media/image40.svg"/><Relationship Id="rId3" Type="http://schemas.openxmlformats.org/officeDocument/2006/relationships/hyperlink" Target="https://one.workfront.com/s/getting-started" TargetMode="External"/><Relationship Id="rId7" Type="http://schemas.openxmlformats.org/officeDocument/2006/relationships/image" Target="../media/image71.png"/><Relationship Id="rId12" Type="http://schemas.openxmlformats.org/officeDocument/2006/relationships/image" Target="../media/image39.png"/><Relationship Id="rId2" Type="http://schemas.openxmlformats.org/officeDocument/2006/relationships/hyperlink" Target="https://one.workfront.com/s/document-item?bundleId=workfront-classic&amp;topicId=Content%2FAdministration_and_Setup%2F_administration-and-setup.htm" TargetMode="External"/><Relationship Id="rId1" Type="http://schemas.openxmlformats.org/officeDocument/2006/relationships/slideLayout" Target="../slideLayouts/slideLayout7.xml"/><Relationship Id="rId6" Type="http://schemas.openxmlformats.org/officeDocument/2006/relationships/hyperlink" Target="https://one.workfront.com/s/documentation-classic" TargetMode="External"/><Relationship Id="rId11" Type="http://schemas.openxmlformats.org/officeDocument/2006/relationships/hyperlink" Target="https://one.workfront.com/s/support" TargetMode="External"/><Relationship Id="rId5" Type="http://schemas.openxmlformats.org/officeDocument/2006/relationships/hyperlink" Target="https://exchange.adobe.com/experiencecloud.workfront.html#product" TargetMode="External"/><Relationship Id="rId10" Type="http://schemas.openxmlformats.org/officeDocument/2006/relationships/image" Target="../media/image70.svg"/><Relationship Id="rId4" Type="http://schemas.openxmlformats.org/officeDocument/2006/relationships/hyperlink" Target="https://one.workfront.com/s/community" TargetMode="External"/><Relationship Id="rId9" Type="http://schemas.openxmlformats.org/officeDocument/2006/relationships/image" Target="../media/image69.png"/></Relationships>
</file>

<file path=ppt/slides/_rels/slide19.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hyperlink" Target="https://experienceleaguecommunities.adobe.com/t5/adobe-advertising-cloud/ct-p/adobe-advertising-cloud-community?profile.language=fr" TargetMode="External"/><Relationship Id="rId7" Type="http://schemas.openxmlformats.org/officeDocument/2006/relationships/image" Target="../media/image75.png"/><Relationship Id="rId2" Type="http://schemas.openxmlformats.org/officeDocument/2006/relationships/hyperlink" Target="https://exchange.adobe.com/experiencecloud.advertising-cloud.html#product" TargetMode="External"/><Relationship Id="rId1" Type="http://schemas.openxmlformats.org/officeDocument/2006/relationships/slideLayout" Target="../slideLayouts/slideLayout7.xml"/><Relationship Id="rId6" Type="http://schemas.openxmlformats.org/officeDocument/2006/relationships/image" Target="../media/image74.sv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hyperlink" Target="https://experienceleague.adobe.com/docs/advertising-cloud.html?lang=fr" TargetMode="External"/><Relationship Id="rId9" Type="http://schemas.openxmlformats.org/officeDocument/2006/relationships/image" Target="../media/image7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adminconsole.adobe.com/" TargetMode="External"/><Relationship Id="rId1" Type="http://schemas.openxmlformats.org/officeDocument/2006/relationships/slideLayout" Target="../slideLayouts/slideLayout7.xml"/><Relationship Id="rId5" Type="http://schemas.openxmlformats.org/officeDocument/2006/relationships/hyperlink" Target="https://helpx.adobe.com/fr/support/programs/enterprise-support-programs/premier-support-business.html" TargetMode="External"/><Relationship Id="rId4" Type="http://schemas.openxmlformats.org/officeDocument/2006/relationships/image" Target="../media/image80.png"/></Relationships>
</file>

<file path=ppt/slides/_rels/slide21.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experienceleague.adobe.com/?Solution=Experience+Platform&amp;support-solution=General&amp;lang=fr#support"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adobeprimetime.zendesk.com" TargetMode="External"/><Relationship Id="rId2" Type="http://schemas.openxmlformats.org/officeDocument/2006/relationships/hyperlink" Target="https://experienceleague.adobe.com/?Solution=Experience+Platform&amp;support-solution=General&amp;lang=fr#support" TargetMode="External"/><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hyperlink" Target="https://account.magento.com/customer/account/login/referer/aHR0cHM6Ly9hY2NvdW50Lm1hZ2VudG8uY29tL3plbmRlc2svbG9naW4vaW5kZXgvP2JyYW5kX2lkPTExNDA5NDUxOTMxNCZsb2NhbGVfaWQ9MSZyZXR1cm5fdG89aHR0cHMlM0ElMkYlMkZzdXBwb3J0Lm1hZ2VudG8uY29tJTJGaGMlMkZlbi11cyZ0aW1lc3RhbXA9MTYzMTIxNzMyNA%2C%2C/"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support.magento.com/" TargetMode="External"/><Relationship Id="rId2" Type="http://schemas.openxmlformats.org/officeDocument/2006/relationships/hyperlink" Target="https://experienceleague.adobe.com/?Solution=Experience+Platform&amp;support-solution=General&amp;lang=fr#support" TargetMode="External"/><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hyperlink" Target="https://account.magento.com/customer/account/login/referer/aHR0cHM6Ly9hY2NvdW50Lm1hZ2VudG8uY29tL3plbmRlc2svbG9naW4vaW5kZXgvP2JyYW5kX2lkPTExNDA5NDUxOTMxNCZsb2NhbGVfaWQ9MSZyZXR1cm5fdG89aHR0cHMlM0ElMkYlMkZzdXBwb3J0Lm1hZ2VudG8uY29tJTJGaGMlMkZlbi11cyZ0aW1lc3RhbXA9MTYzMTIxNzMyNA%2C%2C/"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nation.marketo.com/t5/product-blogs/how-to-use-the-support-portal/ba-p/297884" TargetMode="External"/><Relationship Id="rId2" Type="http://schemas.openxmlformats.org/officeDocument/2006/relationships/hyperlink" Target="https://nation.marketo.com/t5/support/ct-p/Support" TargetMode="Externa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26.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hyperlink" Target="https://helpx.adobe.com/fr/contact/dma-external/DMACustomeCareRegionalPhoneNumbers.html" TargetMode="External"/><Relationship Id="rId7" Type="http://schemas.openxmlformats.org/officeDocument/2006/relationships/image" Target="../media/image92.svg"/><Relationship Id="rId2" Type="http://schemas.openxmlformats.org/officeDocument/2006/relationships/hyperlink" Target="https://experienceleague.adobe.com/?support-solution=General&amp;lang=fr#support" TargetMode="External"/><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svg"/><Relationship Id="rId4" Type="http://schemas.openxmlformats.org/officeDocument/2006/relationships/image" Target="../media/image89.png"/><Relationship Id="rId9" Type="http://schemas.openxmlformats.org/officeDocument/2006/relationships/image" Target="../media/image94.svg"/></Relationships>
</file>

<file path=ppt/slides/_rels/slide27.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svg"/><Relationship Id="rId3" Type="http://schemas.openxmlformats.org/officeDocument/2006/relationships/hyperlink" Target="https://www.adobe.com/subscription/priority-product-update.html" TargetMode="External"/><Relationship Id="rId7" Type="http://schemas.openxmlformats.org/officeDocument/2006/relationships/image" Target="../media/image96.svg"/><Relationship Id="rId12" Type="http://schemas.openxmlformats.org/officeDocument/2006/relationships/image" Target="../media/image101.png"/><Relationship Id="rId2" Type="http://schemas.openxmlformats.org/officeDocument/2006/relationships/hyperlink" Target="https://experienceleague.adobe.com/?support-solution=General&amp;lang=fr#home" TargetMode="External"/><Relationship Id="rId1" Type="http://schemas.openxmlformats.org/officeDocument/2006/relationships/slideLayout" Target="../slideLayouts/slideLayout7.xml"/><Relationship Id="rId6" Type="http://schemas.openxmlformats.org/officeDocument/2006/relationships/image" Target="../media/image95.png"/><Relationship Id="rId11" Type="http://schemas.openxmlformats.org/officeDocument/2006/relationships/image" Target="../media/image100.svg"/><Relationship Id="rId5" Type="http://schemas.openxmlformats.org/officeDocument/2006/relationships/hyperlink" Target="https://experienceleague.adobe.com/docs/release-notes/experience-cloud/current.html?lang=fr" TargetMode="External"/><Relationship Id="rId10" Type="http://schemas.openxmlformats.org/officeDocument/2006/relationships/image" Target="../media/image99.png"/><Relationship Id="rId4" Type="http://schemas.openxmlformats.org/officeDocument/2006/relationships/hyperlink" Target="https://www.adobe.com/subscription/adbeSecurityNotifications.html" TargetMode="External"/><Relationship Id="rId9" Type="http://schemas.openxmlformats.org/officeDocument/2006/relationships/image" Target="../media/image98.svg"/></Relationships>
</file>

<file path=ppt/slides/_rels/slide28.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sv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2.png"/><Relationship Id="rId17" Type="http://schemas.openxmlformats.org/officeDocument/2006/relationships/image" Target="../media/image117.png"/><Relationship Id="rId2" Type="http://schemas.openxmlformats.org/officeDocument/2006/relationships/hyperlink" Target="https://experienceleague.adobe.com/?lang=fr#home" TargetMode="External"/><Relationship Id="rId16" Type="http://schemas.openxmlformats.org/officeDocument/2006/relationships/image" Target="../media/image116.png"/><Relationship Id="rId1" Type="http://schemas.openxmlformats.org/officeDocument/2006/relationships/slideLayout" Target="../slideLayouts/slideLayout7.xml"/><Relationship Id="rId6" Type="http://schemas.openxmlformats.org/officeDocument/2006/relationships/image" Target="../media/image106.png"/><Relationship Id="rId11" Type="http://schemas.openxmlformats.org/officeDocument/2006/relationships/image" Target="../media/image111.svg"/><Relationship Id="rId5" Type="http://schemas.openxmlformats.org/officeDocument/2006/relationships/image" Target="../media/image105.svg"/><Relationship Id="rId15" Type="http://schemas.openxmlformats.org/officeDocument/2006/relationships/image" Target="../media/image115.pn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png"/><Relationship Id="rId14" Type="http://schemas.openxmlformats.org/officeDocument/2006/relationships/image" Target="../media/image1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hyperlink" Target="https://www.adobe.com/fr/experience-cloud.html"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s://experienceleague.adobe.com/docs/home-tutorials.html?lang=fr"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image" Target="../media/image123.sv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hyperlink" Target="https://adobe.ly/businesssupport" TargetMode="External"/><Relationship Id="rId1" Type="http://schemas.openxmlformats.org/officeDocument/2006/relationships/slideLayout" Target="../slideLayouts/slideLayout7.xml"/><Relationship Id="rId6" Type="http://schemas.openxmlformats.org/officeDocument/2006/relationships/image" Target="../media/image121.svg"/><Relationship Id="rId5" Type="http://schemas.openxmlformats.org/officeDocument/2006/relationships/image" Target="../media/image120.png"/><Relationship Id="rId10" Type="http://schemas.openxmlformats.org/officeDocument/2006/relationships/image" Target="../media/image125.svg"/><Relationship Id="rId4" Type="http://schemas.openxmlformats.org/officeDocument/2006/relationships/image" Target="../media/image119.svg"/><Relationship Id="rId9" Type="http://schemas.openxmlformats.org/officeDocument/2006/relationships/image" Target="../media/image124.png"/></Relationships>
</file>

<file path=ppt/slides/_rels/slide32.xml.rels><?xml version="1.0" encoding="UTF-8" standalone="yes"?>
<Relationships xmlns="http://schemas.openxmlformats.org/package/2006/relationships"><Relationship Id="rId8" Type="http://schemas.openxmlformats.org/officeDocument/2006/relationships/image" Target="../media/image123.sv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hyperlink" Target="https://adobe.ly/enterprisesupport" TargetMode="External"/><Relationship Id="rId1" Type="http://schemas.openxmlformats.org/officeDocument/2006/relationships/slideLayout" Target="../slideLayouts/slideLayout7.xml"/><Relationship Id="rId6" Type="http://schemas.openxmlformats.org/officeDocument/2006/relationships/image" Target="../media/image121.svg"/><Relationship Id="rId5" Type="http://schemas.openxmlformats.org/officeDocument/2006/relationships/image" Target="../media/image120.png"/><Relationship Id="rId10" Type="http://schemas.openxmlformats.org/officeDocument/2006/relationships/image" Target="../media/image125.svg"/><Relationship Id="rId4" Type="http://schemas.openxmlformats.org/officeDocument/2006/relationships/image" Target="../media/image119.svg"/><Relationship Id="rId9" Type="http://schemas.openxmlformats.org/officeDocument/2006/relationships/image" Target="../media/image124.png"/></Relationships>
</file>

<file path=ppt/slides/_rels/slide33.xml.rels><?xml version="1.0" encoding="UTF-8" standalone="yes"?>
<Relationships xmlns="http://schemas.openxmlformats.org/package/2006/relationships"><Relationship Id="rId8" Type="http://schemas.openxmlformats.org/officeDocument/2006/relationships/image" Target="../media/image123.sv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hyperlink" Target="https://adobe.ly/elitesupport" TargetMode="External"/><Relationship Id="rId1" Type="http://schemas.openxmlformats.org/officeDocument/2006/relationships/slideLayout" Target="../slideLayouts/slideLayout7.xml"/><Relationship Id="rId6" Type="http://schemas.openxmlformats.org/officeDocument/2006/relationships/image" Target="../media/image121.svg"/><Relationship Id="rId5" Type="http://schemas.openxmlformats.org/officeDocument/2006/relationships/image" Target="../media/image120.png"/><Relationship Id="rId10" Type="http://schemas.openxmlformats.org/officeDocument/2006/relationships/image" Target="../media/image125.svg"/><Relationship Id="rId4" Type="http://schemas.openxmlformats.org/officeDocument/2006/relationships/image" Target="../media/image119.svg"/><Relationship Id="rId9" Type="http://schemas.openxmlformats.org/officeDocument/2006/relationships/image" Target="../media/image124.png"/></Relationships>
</file>

<file path=ppt/slides/_rels/slide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hyperlink" Target="https://experienceleague.adobe.com/?support-solution=Experience+Manager&amp;lang=fr#support" TargetMode="External"/><Relationship Id="rId2" Type="http://schemas.openxmlformats.org/officeDocument/2006/relationships/hyperlink" Target="experienceleague.adobe.com/?lang=fr" TargetMode="External"/><Relationship Id="rId1" Type="http://schemas.openxmlformats.org/officeDocument/2006/relationships/slideLayout" Target="../slideLayouts/slideLayout7.xml"/><Relationship Id="rId6" Type="http://schemas.openxmlformats.org/officeDocument/2006/relationships/hyperlink" Target="https://status.adobe.com/experience_cloud" TargetMode="External"/><Relationship Id="rId5" Type="http://schemas.openxmlformats.org/officeDocument/2006/relationships/hyperlink" Target="https://helpx.adobe.com/fr/contact/dma-external/DMACustomeCareRegionalPhoneNumbers.html" TargetMode="External"/><Relationship Id="rId4" Type="http://schemas.openxmlformats.org/officeDocument/2006/relationships/hyperlink" Target="https://experienceleague.adobe.com/?support-solution=Campaign&amp;lang=fr#support" TargetMode="External"/></Relationships>
</file>

<file path=ppt/slides/_rels/slide6.xml.rels><?xml version="1.0" encoding="UTF-8" standalone="yes"?>
<Relationships xmlns="http://schemas.openxmlformats.org/package/2006/relationships"><Relationship Id="rId2" Type="http://schemas.openxmlformats.org/officeDocument/2006/relationships/hyperlink" Target="https://experienceleague.adobe.com/?support-solution=General&amp;lang=fr#support"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hyperlink" Target="https://experienceleague.adobe.com/docs/analytics/implementation/home.html?lang=fr" TargetMode="External"/><Relationship Id="rId3" Type="http://schemas.openxmlformats.org/officeDocument/2006/relationships/image" Target="../media/image18.svg"/><Relationship Id="rId7" Type="http://schemas.openxmlformats.org/officeDocument/2006/relationships/image" Target="../media/image22.svg"/><Relationship Id="rId12" Type="http://schemas.openxmlformats.org/officeDocument/2006/relationships/hyperlink" Target="https://experienceleague.adobe.com/docs/analytics/landing/home.html?lang=fr" TargetMode="External"/><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hyperlink" Target="https://exchange.adobe.com/experiencecloud.analytics.html#product" TargetMode="External"/><Relationship Id="rId5" Type="http://schemas.openxmlformats.org/officeDocument/2006/relationships/image" Target="../media/image20.svg"/><Relationship Id="rId10" Type="http://schemas.openxmlformats.org/officeDocument/2006/relationships/hyperlink" Target="https://experienceleague.adobe.com/?lang=fr&amp;support-solution=Analytics#recommended/solutions/analytics" TargetMode="External"/><Relationship Id="rId4" Type="http://schemas.openxmlformats.org/officeDocument/2006/relationships/image" Target="../media/image19.png"/><Relationship Id="rId9" Type="http://schemas.openxmlformats.org/officeDocument/2006/relationships/hyperlink" Target="https://experienceleaguecommunities.adobe.com/t5/adobe-analytics/ct-p/adobe-analytics-community?profile.language=f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E4DC75-68B1-4982-9B3F-B81052D185BF}"/>
              </a:ext>
            </a:extLst>
          </p:cNvPr>
          <p:cNvSpPr>
            <a:spLocks noGrp="1"/>
          </p:cNvSpPr>
          <p:nvPr>
            <p:ph type="title"/>
          </p:nvPr>
        </p:nvSpPr>
        <p:spPr>
          <a:xfrm>
            <a:off x="2203299" y="2796819"/>
            <a:ext cx="5919381" cy="1213050"/>
          </a:xfrm>
        </p:spPr>
        <p:txBody>
          <a:bodyPr/>
          <a:lstStyle/>
          <a:p>
            <a:r>
              <a:rPr lang="fr-FR" sz="3600" dirty="0">
                <a:latin typeface="+mj-lt"/>
              </a:rPr>
              <a:t>Guide du service clientèle</a:t>
            </a:r>
            <a:br>
              <a:rPr lang="fr-FR" sz="3600" dirty="0">
                <a:latin typeface="+mj-lt"/>
              </a:rPr>
            </a:br>
            <a:r>
              <a:rPr lang="fr-FR" sz="3600" dirty="0">
                <a:latin typeface="+mj-lt"/>
              </a:rPr>
              <a:t>Adobe </a:t>
            </a:r>
            <a:r>
              <a:rPr lang="fr-FR" sz="3600" dirty="0" err="1">
                <a:latin typeface="+mj-lt"/>
              </a:rPr>
              <a:t>Experience</a:t>
            </a:r>
            <a:r>
              <a:rPr lang="fr-FR" sz="3600" dirty="0">
                <a:latin typeface="+mj-lt"/>
              </a:rPr>
              <a:t> Cloud</a:t>
            </a:r>
          </a:p>
        </p:txBody>
      </p:sp>
      <p:sp>
        <p:nvSpPr>
          <p:cNvPr id="5" name="Content Placeholder 4">
            <a:extLst>
              <a:ext uri="{FF2B5EF4-FFF2-40B4-BE49-F238E27FC236}">
                <a16:creationId xmlns:a16="http://schemas.microsoft.com/office/drawing/2014/main" id="{211F90D9-0635-46E9-8453-58FEB28FB017}"/>
              </a:ext>
            </a:extLst>
          </p:cNvPr>
          <p:cNvSpPr>
            <a:spLocks noGrp="1"/>
          </p:cNvSpPr>
          <p:nvPr>
            <p:ph sz="quarter" idx="11"/>
          </p:nvPr>
        </p:nvSpPr>
        <p:spPr>
          <a:xfrm>
            <a:off x="2203299" y="4123739"/>
            <a:ext cx="5909954" cy="1078057"/>
          </a:xfrm>
        </p:spPr>
        <p:txBody>
          <a:bodyPr/>
          <a:lstStyle/>
          <a:p>
            <a:r>
              <a:rPr lang="fr-FR" b="0">
                <a:latin typeface="Adobe Clean ExtraBold" panose="020B0903020404020204" pitchFamily="34" charset="0"/>
              </a:rPr>
              <a:t>Les informations et ressources nécessaires pour optimiser la valeur de votre solution Adobe.</a:t>
            </a:r>
          </a:p>
        </p:txBody>
      </p:sp>
    </p:spTree>
    <p:extLst>
      <p:ext uri="{BB962C8B-B14F-4D97-AF65-F5344CB8AC3E}">
        <p14:creationId xmlns:p14="http://schemas.microsoft.com/office/powerpoint/2010/main" val="1260899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fr-FR" sz="2400" dirty="0">
                <a:latin typeface="+mj-lt"/>
              </a:rPr>
              <a:t>Adobe Audience Manager : </a:t>
            </a:r>
            <a:r>
              <a:rPr lang="fr-FR" sz="2400" dirty="0">
                <a:solidFill>
                  <a:schemeClr val="tx1"/>
                </a:solidFill>
                <a:latin typeface="+mj-lt"/>
              </a:rPr>
              <a:t>Plateforme de gestion de données vous permettant de créer des profils d’audience uniques qui vous aideront à déterminer quels sont les segments les plus profitables afin de les utiliser à l’échelle d’un canal numérique.</a:t>
            </a:r>
          </a:p>
        </p:txBody>
      </p:sp>
      <p:grpSp>
        <p:nvGrpSpPr>
          <p:cNvPr id="41" name="Group 40">
            <a:extLst>
              <a:ext uri="{FF2B5EF4-FFF2-40B4-BE49-F238E27FC236}">
                <a16:creationId xmlns:a16="http://schemas.microsoft.com/office/drawing/2014/main" id="{021B9DFE-A17D-4199-A072-59CFB9B9607D}"/>
              </a:ext>
            </a:extLst>
          </p:cNvPr>
          <p:cNvGrpSpPr/>
          <p:nvPr/>
        </p:nvGrpSpPr>
        <p:grpSpPr>
          <a:xfrm>
            <a:off x="340538" y="1712621"/>
            <a:ext cx="3679201" cy="2270904"/>
            <a:chOff x="340538" y="1413856"/>
            <a:chExt cx="3679201" cy="2270904"/>
          </a:xfrm>
        </p:grpSpPr>
        <p:sp>
          <p:nvSpPr>
            <p:cNvPr id="54" name="Rectangle 53">
              <a:extLst>
                <a:ext uri="{FF2B5EF4-FFF2-40B4-BE49-F238E27FC236}">
                  <a16:creationId xmlns:a16="http://schemas.microsoft.com/office/drawing/2014/main" id="{7B8F9C42-0FC9-420D-B05D-9CC8B2DE5507}"/>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55" name="Group 54">
              <a:extLst>
                <a:ext uri="{FF2B5EF4-FFF2-40B4-BE49-F238E27FC236}">
                  <a16:creationId xmlns:a16="http://schemas.microsoft.com/office/drawing/2014/main" id="{185BEEEC-D327-4CC0-82C6-A5A2F13474AF}"/>
                </a:ext>
              </a:extLst>
            </p:cNvPr>
            <p:cNvGrpSpPr/>
            <p:nvPr/>
          </p:nvGrpSpPr>
          <p:grpSpPr>
            <a:xfrm>
              <a:off x="444487" y="1515316"/>
              <a:ext cx="3471302" cy="403039"/>
              <a:chOff x="4000500" y="1895754"/>
              <a:chExt cx="1000125" cy="2664807"/>
            </a:xfrm>
          </p:grpSpPr>
          <p:sp>
            <p:nvSpPr>
              <p:cNvPr id="57" name="Rectangle: Rounded Corners 56">
                <a:extLst>
                  <a:ext uri="{FF2B5EF4-FFF2-40B4-BE49-F238E27FC236}">
                    <a16:creationId xmlns:a16="http://schemas.microsoft.com/office/drawing/2014/main" id="{25599B8F-8B62-419B-973C-6E2A49811778}"/>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58" name="Rectangle: Rounded Corners 57">
                <a:extLst>
                  <a:ext uri="{FF2B5EF4-FFF2-40B4-BE49-F238E27FC236}">
                    <a16:creationId xmlns:a16="http://schemas.microsoft.com/office/drawing/2014/main" id="{EF5920F9-37A6-4CCC-902A-790E3E9C959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a:solidFill>
                      <a:srgbClr val="FFFFFF"/>
                    </a:solidFill>
                    <a:latin typeface="Adobe Clean ExtraBold"/>
                  </a:rPr>
                  <a:t>Connaître l’audience</a:t>
                </a:r>
              </a:p>
            </p:txBody>
          </p:sp>
        </p:grpSp>
        <p:sp>
          <p:nvSpPr>
            <p:cNvPr id="56" name="TextBox 55">
              <a:extLst>
                <a:ext uri="{FF2B5EF4-FFF2-40B4-BE49-F238E27FC236}">
                  <a16:creationId xmlns:a16="http://schemas.microsoft.com/office/drawing/2014/main" id="{0286F9D6-40BD-435D-AD67-6F9AE6A1466C}"/>
                </a:ext>
              </a:extLst>
            </p:cNvPr>
            <p:cNvSpPr txBox="1"/>
            <p:nvPr/>
          </p:nvSpPr>
          <p:spPr>
            <a:xfrm>
              <a:off x="486414" y="2600219"/>
              <a:ext cx="3387448"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dirty="0"/>
                <a:t>Obtenez une vue complète de l’audience en centralisant au même emplacement toutes vos sources de données.</a:t>
              </a:r>
            </a:p>
          </p:txBody>
        </p:sp>
      </p:grpSp>
      <p:grpSp>
        <p:nvGrpSpPr>
          <p:cNvPr id="42" name="Group 41">
            <a:extLst>
              <a:ext uri="{FF2B5EF4-FFF2-40B4-BE49-F238E27FC236}">
                <a16:creationId xmlns:a16="http://schemas.microsoft.com/office/drawing/2014/main" id="{FAA507D0-1492-4255-9D5E-CAC81EADEF19}"/>
              </a:ext>
            </a:extLst>
          </p:cNvPr>
          <p:cNvGrpSpPr/>
          <p:nvPr/>
        </p:nvGrpSpPr>
        <p:grpSpPr>
          <a:xfrm>
            <a:off x="4260688" y="1712621"/>
            <a:ext cx="3679201" cy="2270904"/>
            <a:chOff x="340538" y="1413856"/>
            <a:chExt cx="3679201" cy="2270904"/>
          </a:xfrm>
        </p:grpSpPr>
        <p:sp>
          <p:nvSpPr>
            <p:cNvPr id="49" name="Rectangle 48">
              <a:extLst>
                <a:ext uri="{FF2B5EF4-FFF2-40B4-BE49-F238E27FC236}">
                  <a16:creationId xmlns:a16="http://schemas.microsoft.com/office/drawing/2014/main" id="{A2F3FD92-1DB4-4FBD-9CBA-460C261E4FF0}"/>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50" name="Group 49">
              <a:extLst>
                <a:ext uri="{FF2B5EF4-FFF2-40B4-BE49-F238E27FC236}">
                  <a16:creationId xmlns:a16="http://schemas.microsoft.com/office/drawing/2014/main" id="{C77E44D1-00C3-4FDE-9F8C-452930551B2A}"/>
                </a:ext>
              </a:extLst>
            </p:cNvPr>
            <p:cNvGrpSpPr/>
            <p:nvPr/>
          </p:nvGrpSpPr>
          <p:grpSpPr>
            <a:xfrm>
              <a:off x="444487" y="1515316"/>
              <a:ext cx="3471302" cy="403039"/>
              <a:chOff x="4000500" y="1895754"/>
              <a:chExt cx="1000125" cy="2664807"/>
            </a:xfrm>
          </p:grpSpPr>
          <p:sp>
            <p:nvSpPr>
              <p:cNvPr id="52" name="Rectangle: Rounded Corners 51">
                <a:extLst>
                  <a:ext uri="{FF2B5EF4-FFF2-40B4-BE49-F238E27FC236}">
                    <a16:creationId xmlns:a16="http://schemas.microsoft.com/office/drawing/2014/main" id="{881BD5A7-6B15-4A6D-8D01-E7B5D9E87C49}"/>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53" name="Rectangle: Rounded Corners 52">
                <a:extLst>
                  <a:ext uri="{FF2B5EF4-FFF2-40B4-BE49-F238E27FC236}">
                    <a16:creationId xmlns:a16="http://schemas.microsoft.com/office/drawing/2014/main" id="{B5710A7E-D31B-427A-9223-EAA81AA616A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fr-FR" sz="1600">
                    <a:solidFill>
                      <a:srgbClr val="FFFFFF"/>
                    </a:solidFill>
                    <a:latin typeface="Adobe Clean ExtraBold"/>
                  </a:rPr>
                  <a:t>Créer des segments</a:t>
                </a:r>
              </a:p>
            </p:txBody>
          </p:sp>
        </p:grpSp>
        <p:sp>
          <p:nvSpPr>
            <p:cNvPr id="51" name="TextBox 50">
              <a:extLst>
                <a:ext uri="{FF2B5EF4-FFF2-40B4-BE49-F238E27FC236}">
                  <a16:creationId xmlns:a16="http://schemas.microsoft.com/office/drawing/2014/main" id="{A92FABCE-21F7-4FAD-8072-55E67E779221}"/>
                </a:ext>
              </a:extLst>
            </p:cNvPr>
            <p:cNvSpPr txBox="1"/>
            <p:nvPr/>
          </p:nvSpPr>
          <p:spPr>
            <a:xfrm>
              <a:off x="486414" y="2600219"/>
              <a:ext cx="3387448"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a:t>Découvrez et organisez continuellement de nouveaux segments précieux pour un ciblage et une personnalisation plus judicieux.</a:t>
              </a:r>
            </a:p>
          </p:txBody>
        </p:sp>
      </p:grpSp>
      <p:grpSp>
        <p:nvGrpSpPr>
          <p:cNvPr id="43" name="Group 42">
            <a:extLst>
              <a:ext uri="{FF2B5EF4-FFF2-40B4-BE49-F238E27FC236}">
                <a16:creationId xmlns:a16="http://schemas.microsoft.com/office/drawing/2014/main" id="{AB767A27-BA49-4CEE-B80F-BDF74ADFD3B3}"/>
              </a:ext>
            </a:extLst>
          </p:cNvPr>
          <p:cNvGrpSpPr/>
          <p:nvPr/>
        </p:nvGrpSpPr>
        <p:grpSpPr>
          <a:xfrm>
            <a:off x="8180839" y="1712621"/>
            <a:ext cx="3679201" cy="2270904"/>
            <a:chOff x="340538" y="1413856"/>
            <a:chExt cx="3679201" cy="2270904"/>
          </a:xfrm>
        </p:grpSpPr>
        <p:sp>
          <p:nvSpPr>
            <p:cNvPr id="44" name="Rectangle 43">
              <a:extLst>
                <a:ext uri="{FF2B5EF4-FFF2-40B4-BE49-F238E27FC236}">
                  <a16:creationId xmlns:a16="http://schemas.microsoft.com/office/drawing/2014/main" id="{445253AF-D94C-476D-ACDC-3A5FECAC52BA}"/>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45" name="Group 44">
              <a:extLst>
                <a:ext uri="{FF2B5EF4-FFF2-40B4-BE49-F238E27FC236}">
                  <a16:creationId xmlns:a16="http://schemas.microsoft.com/office/drawing/2014/main" id="{C4F3699E-B4C3-42CF-ADE4-5EEEA8657881}"/>
                </a:ext>
              </a:extLst>
            </p:cNvPr>
            <p:cNvGrpSpPr/>
            <p:nvPr/>
          </p:nvGrpSpPr>
          <p:grpSpPr>
            <a:xfrm>
              <a:off x="444487" y="1515316"/>
              <a:ext cx="3471302" cy="403039"/>
              <a:chOff x="4000500" y="1895754"/>
              <a:chExt cx="1000125" cy="2664807"/>
            </a:xfrm>
          </p:grpSpPr>
          <p:sp>
            <p:nvSpPr>
              <p:cNvPr id="47" name="Rectangle: Rounded Corners 46">
                <a:extLst>
                  <a:ext uri="{FF2B5EF4-FFF2-40B4-BE49-F238E27FC236}">
                    <a16:creationId xmlns:a16="http://schemas.microsoft.com/office/drawing/2014/main" id="{39DAB3CF-4D8C-4EF2-BE9B-1712C00CDE84}"/>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48" name="Rectangle: Rounded Corners 47">
                <a:extLst>
                  <a:ext uri="{FF2B5EF4-FFF2-40B4-BE49-F238E27FC236}">
                    <a16:creationId xmlns:a16="http://schemas.microsoft.com/office/drawing/2014/main" id="{081EE4E1-AA9F-46CE-AFE8-7020A782AE10}"/>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fr-FR" sz="1600">
                    <a:solidFill>
                      <a:srgbClr val="FFFFFF"/>
                    </a:solidFill>
                    <a:latin typeface="Adobe Clean ExtraBold"/>
                  </a:rPr>
                  <a:t>Publicité efficace</a:t>
                </a:r>
              </a:p>
            </p:txBody>
          </p:sp>
        </p:grpSp>
        <p:sp>
          <p:nvSpPr>
            <p:cNvPr id="46" name="TextBox 45">
              <a:extLst>
                <a:ext uri="{FF2B5EF4-FFF2-40B4-BE49-F238E27FC236}">
                  <a16:creationId xmlns:a16="http://schemas.microsoft.com/office/drawing/2014/main" id="{62D5A356-FD49-4444-A579-D71DEFF92EB0}"/>
                </a:ext>
              </a:extLst>
            </p:cNvPr>
            <p:cNvSpPr txBox="1"/>
            <p:nvPr/>
          </p:nvSpPr>
          <p:spPr>
            <a:xfrm>
              <a:off x="486414" y="2600219"/>
              <a:ext cx="3387448"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dirty="0"/>
                <a:t>Renforcez la productivité de vos campagnes publicitaires en ciblant des segments spécifiques sur n’importe quelle plateforme.</a:t>
              </a:r>
            </a:p>
          </p:txBody>
        </p:sp>
      </p:grpSp>
      <p:pic>
        <p:nvPicPr>
          <p:cNvPr id="4" name="Graphic 3">
            <a:extLst>
              <a:ext uri="{FF2B5EF4-FFF2-40B4-BE49-F238E27FC236}">
                <a16:creationId xmlns:a16="http://schemas.microsoft.com/office/drawing/2014/main" id="{DBAA2FBB-EDA3-448E-A88B-051304D50C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46138" y="2371027"/>
            <a:ext cx="468000" cy="468000"/>
          </a:xfrm>
          <a:prstGeom prst="rect">
            <a:avLst/>
          </a:prstGeom>
        </p:spPr>
      </p:pic>
      <p:pic>
        <p:nvPicPr>
          <p:cNvPr id="8" name="Graphic 7">
            <a:extLst>
              <a:ext uri="{FF2B5EF4-FFF2-40B4-BE49-F238E27FC236}">
                <a16:creationId xmlns:a16="http://schemas.microsoft.com/office/drawing/2014/main" id="{B79A71A9-6636-46DB-95F0-529ADBD2A0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65343" y="2371027"/>
            <a:ext cx="461313" cy="468000"/>
          </a:xfrm>
          <a:prstGeom prst="rect">
            <a:avLst/>
          </a:prstGeom>
        </p:spPr>
      </p:pic>
      <p:pic>
        <p:nvPicPr>
          <p:cNvPr id="10" name="Graphic 9">
            <a:extLst>
              <a:ext uri="{FF2B5EF4-FFF2-40B4-BE49-F238E27FC236}">
                <a16:creationId xmlns:a16="http://schemas.microsoft.com/office/drawing/2014/main" id="{BE450939-2740-444D-AD44-93994D0A1C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71880" y="2385287"/>
            <a:ext cx="497117" cy="439480"/>
          </a:xfrm>
          <a:prstGeom prst="rect">
            <a:avLst/>
          </a:prstGeom>
        </p:spPr>
      </p:pic>
      <p:grpSp>
        <p:nvGrpSpPr>
          <p:cNvPr id="109" name="Group 108">
            <a:extLst>
              <a:ext uri="{FF2B5EF4-FFF2-40B4-BE49-F238E27FC236}">
                <a16:creationId xmlns:a16="http://schemas.microsoft.com/office/drawing/2014/main" id="{7D48164B-A545-4E24-9BCA-E2D4DA87B120}"/>
              </a:ext>
            </a:extLst>
          </p:cNvPr>
          <p:cNvGrpSpPr/>
          <p:nvPr/>
        </p:nvGrpSpPr>
        <p:grpSpPr>
          <a:xfrm>
            <a:off x="340538" y="4213249"/>
            <a:ext cx="2448000" cy="403039"/>
            <a:chOff x="4000500" y="1895754"/>
            <a:chExt cx="1000125" cy="2664807"/>
          </a:xfrm>
        </p:grpSpPr>
        <p:sp>
          <p:nvSpPr>
            <p:cNvPr id="110" name="Rectangle: Rounded Corners 109">
              <a:extLst>
                <a:ext uri="{FF2B5EF4-FFF2-40B4-BE49-F238E27FC236}">
                  <a16:creationId xmlns:a16="http://schemas.microsoft.com/office/drawing/2014/main" id="{FEA8D35C-CA8F-4F15-83B7-34135E95296C}"/>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11" name="Rectangle: Rounded Corners 110">
              <a:extLst>
                <a:ext uri="{FF2B5EF4-FFF2-40B4-BE49-F238E27FC236}">
                  <a16:creationId xmlns:a16="http://schemas.microsoft.com/office/drawing/2014/main" id="{30651CCC-A04B-443B-BDD7-278312D9973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fr-FR" sz="1400" u="sng">
                  <a:solidFill>
                    <a:schemeClr val="bg1"/>
                  </a:solidFill>
                  <a:latin typeface="+mj-lt"/>
                  <a:hlinkClick r:id="rId8">
                    <a:extLst>
                      <a:ext uri="{A12FA001-AC4F-418D-AE19-62706E023703}">
                        <ahyp:hlinkClr xmlns:ahyp="http://schemas.microsoft.com/office/drawing/2018/hyperlinkcolor" val="tx"/>
                      </a:ext>
                    </a:extLst>
                  </a:hlinkClick>
                </a:rPr>
                <a:t>Guide de mise en œuvre</a:t>
              </a:r>
            </a:p>
          </p:txBody>
        </p:sp>
      </p:grpSp>
      <p:grpSp>
        <p:nvGrpSpPr>
          <p:cNvPr id="112" name="Group 111">
            <a:extLst>
              <a:ext uri="{FF2B5EF4-FFF2-40B4-BE49-F238E27FC236}">
                <a16:creationId xmlns:a16="http://schemas.microsoft.com/office/drawing/2014/main" id="{C370CE11-CCD6-4A03-B8E6-BB94E77DC034}"/>
              </a:ext>
            </a:extLst>
          </p:cNvPr>
          <p:cNvGrpSpPr/>
          <p:nvPr/>
        </p:nvGrpSpPr>
        <p:grpSpPr>
          <a:xfrm>
            <a:off x="6024589" y="4213249"/>
            <a:ext cx="2448000" cy="403039"/>
            <a:chOff x="4000500" y="1895754"/>
            <a:chExt cx="1000125" cy="2664807"/>
          </a:xfrm>
        </p:grpSpPr>
        <p:sp>
          <p:nvSpPr>
            <p:cNvPr id="113" name="Rectangle: Rounded Corners 112">
              <a:extLst>
                <a:ext uri="{FF2B5EF4-FFF2-40B4-BE49-F238E27FC236}">
                  <a16:creationId xmlns:a16="http://schemas.microsoft.com/office/drawing/2014/main" id="{EC7CAA82-9768-4BAB-8E59-97282C7E5FB6}"/>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14" name="Rectangle: Rounded Corners 113">
              <a:extLst>
                <a:ext uri="{FF2B5EF4-FFF2-40B4-BE49-F238E27FC236}">
                  <a16:creationId xmlns:a16="http://schemas.microsoft.com/office/drawing/2014/main" id="{317FBFC1-9BF7-4396-8247-D0A3080086E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fr-FR" sz="1400">
                  <a:solidFill>
                    <a:srgbClr val="FFFFFF"/>
                  </a:solidFill>
                  <a:latin typeface="+mj-lt"/>
                  <a:hlinkClick r:id="rId9">
                    <a:extLst>
                      <a:ext uri="{A12FA001-AC4F-418D-AE19-62706E023703}">
                        <ahyp:hlinkClr xmlns:ahyp="http://schemas.microsoft.com/office/drawing/2018/hyperlinkcolor" val="tx"/>
                      </a:ext>
                    </a:extLst>
                  </a:hlinkClick>
                </a:rPr>
                <a:t>Formation et assistance</a:t>
              </a:r>
            </a:p>
          </p:txBody>
        </p:sp>
      </p:grpSp>
      <p:grpSp>
        <p:nvGrpSpPr>
          <p:cNvPr id="115" name="Group 114">
            <a:extLst>
              <a:ext uri="{FF2B5EF4-FFF2-40B4-BE49-F238E27FC236}">
                <a16:creationId xmlns:a16="http://schemas.microsoft.com/office/drawing/2014/main" id="{6A1DEFA4-F36C-40AA-A386-0D902AEC50D4}"/>
              </a:ext>
            </a:extLst>
          </p:cNvPr>
          <p:cNvGrpSpPr/>
          <p:nvPr/>
        </p:nvGrpSpPr>
        <p:grpSpPr>
          <a:xfrm>
            <a:off x="2915448" y="4213249"/>
            <a:ext cx="2982231" cy="403039"/>
            <a:chOff x="4000500" y="1895754"/>
            <a:chExt cx="1000125" cy="2664807"/>
          </a:xfrm>
        </p:grpSpPr>
        <p:sp>
          <p:nvSpPr>
            <p:cNvPr id="116" name="Rectangle: Rounded Corners 115">
              <a:extLst>
                <a:ext uri="{FF2B5EF4-FFF2-40B4-BE49-F238E27FC236}">
                  <a16:creationId xmlns:a16="http://schemas.microsoft.com/office/drawing/2014/main" id="{0DFC6A17-E698-4A72-AC55-1AD90B6074D1}"/>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17" name="Rectangle: Rounded Corners 116">
              <a:extLst>
                <a:ext uri="{FF2B5EF4-FFF2-40B4-BE49-F238E27FC236}">
                  <a16:creationId xmlns:a16="http://schemas.microsoft.com/office/drawing/2014/main" id="{B638091C-E8E2-4DD0-966A-BA72729D4F51}"/>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fr-FR" sz="1400">
                  <a:solidFill>
                    <a:srgbClr val="FFFFFF"/>
                  </a:solidFill>
                  <a:latin typeface="+mj-lt"/>
                  <a:hlinkClick r:id="rId10">
                    <a:extLst>
                      <a:ext uri="{A12FA001-AC4F-418D-AE19-62706E023703}">
                        <ahyp:hlinkClr xmlns:ahyp="http://schemas.microsoft.com/office/drawing/2018/hyperlinkcolor" val="tx"/>
                      </a:ext>
                    </a:extLst>
                  </a:hlinkClick>
                </a:rPr>
                <a:t>Documentation Audience Manager</a:t>
              </a:r>
            </a:p>
          </p:txBody>
        </p:sp>
      </p:grpSp>
      <p:grpSp>
        <p:nvGrpSpPr>
          <p:cNvPr id="118" name="Group 117">
            <a:extLst>
              <a:ext uri="{FF2B5EF4-FFF2-40B4-BE49-F238E27FC236}">
                <a16:creationId xmlns:a16="http://schemas.microsoft.com/office/drawing/2014/main" id="{986DB40B-AAEF-4393-99C3-F48E7CFC2B32}"/>
              </a:ext>
            </a:extLst>
          </p:cNvPr>
          <p:cNvGrpSpPr/>
          <p:nvPr/>
        </p:nvGrpSpPr>
        <p:grpSpPr>
          <a:xfrm>
            <a:off x="340538" y="4774564"/>
            <a:ext cx="2982231" cy="403039"/>
            <a:chOff x="4000500" y="1895754"/>
            <a:chExt cx="1000125" cy="2664807"/>
          </a:xfrm>
        </p:grpSpPr>
        <p:sp>
          <p:nvSpPr>
            <p:cNvPr id="119" name="Rectangle: Rounded Corners 118">
              <a:extLst>
                <a:ext uri="{FF2B5EF4-FFF2-40B4-BE49-F238E27FC236}">
                  <a16:creationId xmlns:a16="http://schemas.microsoft.com/office/drawing/2014/main" id="{0C881432-DE8F-44A4-899C-678DAEB015DB}"/>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0" name="Rectangle: Rounded Corners 119">
              <a:extLst>
                <a:ext uri="{FF2B5EF4-FFF2-40B4-BE49-F238E27FC236}">
                  <a16:creationId xmlns:a16="http://schemas.microsoft.com/office/drawing/2014/main" id="{7781F4AC-A19E-4775-92E9-6E0B0E0E16F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fr-FR" sz="1400">
                  <a:solidFill>
                    <a:schemeClr val="bg1"/>
                  </a:solidFill>
                  <a:latin typeface="+mj-lt"/>
                  <a:hlinkClick r:id="rId11">
                    <a:extLst>
                      <a:ext uri="{A12FA001-AC4F-418D-AE19-62706E023703}">
                        <ahyp:hlinkClr xmlns:ahyp="http://schemas.microsoft.com/office/drawing/2018/hyperlinkcolor" val="tx"/>
                      </a:ext>
                    </a:extLst>
                  </a:hlinkClick>
                </a:rPr>
                <a:t>Audience Manager Exchange</a:t>
              </a:r>
            </a:p>
          </p:txBody>
        </p:sp>
      </p:grpSp>
      <p:grpSp>
        <p:nvGrpSpPr>
          <p:cNvPr id="121" name="Group 120">
            <a:extLst>
              <a:ext uri="{FF2B5EF4-FFF2-40B4-BE49-F238E27FC236}">
                <a16:creationId xmlns:a16="http://schemas.microsoft.com/office/drawing/2014/main" id="{78E175FB-D7C1-4551-9CE9-F6604F9DDDFA}"/>
              </a:ext>
            </a:extLst>
          </p:cNvPr>
          <p:cNvGrpSpPr/>
          <p:nvPr/>
        </p:nvGrpSpPr>
        <p:grpSpPr>
          <a:xfrm>
            <a:off x="3478307" y="4774564"/>
            <a:ext cx="2982231" cy="403039"/>
            <a:chOff x="4000500" y="1895754"/>
            <a:chExt cx="1000125" cy="2664807"/>
          </a:xfrm>
        </p:grpSpPr>
        <p:sp>
          <p:nvSpPr>
            <p:cNvPr id="122" name="Rectangle: Rounded Corners 121">
              <a:extLst>
                <a:ext uri="{FF2B5EF4-FFF2-40B4-BE49-F238E27FC236}">
                  <a16:creationId xmlns:a16="http://schemas.microsoft.com/office/drawing/2014/main" id="{182A4044-FBBD-4BB2-A28B-74C7A7E236E8}"/>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3" name="Rectangle: Rounded Corners 122">
              <a:extLst>
                <a:ext uri="{FF2B5EF4-FFF2-40B4-BE49-F238E27FC236}">
                  <a16:creationId xmlns:a16="http://schemas.microsoft.com/office/drawing/2014/main" id="{8C3A4833-31EE-4948-A8FE-FC7A1B4EF41A}"/>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fr-FR" sz="1400">
                  <a:solidFill>
                    <a:schemeClr val="bg1"/>
                  </a:solidFill>
                  <a:latin typeface="+mj-lt"/>
                  <a:hlinkClick r:id="rId12">
                    <a:extLst>
                      <a:ext uri="{A12FA001-AC4F-418D-AE19-62706E023703}">
                        <ahyp:hlinkClr xmlns:ahyp="http://schemas.microsoft.com/office/drawing/2018/hyperlinkcolor" val="tx"/>
                      </a:ext>
                    </a:extLst>
                  </a:hlinkClick>
                </a:rPr>
                <a:t>Communauté Audience Manager</a:t>
              </a:r>
            </a:p>
          </p:txBody>
        </p:sp>
      </p:grpSp>
    </p:spTree>
    <p:extLst>
      <p:ext uri="{BB962C8B-B14F-4D97-AF65-F5344CB8AC3E}">
        <p14:creationId xmlns:p14="http://schemas.microsoft.com/office/powerpoint/2010/main" val="2720239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872BAF77-9A69-41E9-8FDA-46755241894F}"/>
              </a:ext>
            </a:extLst>
          </p:cNvPr>
          <p:cNvSpPr/>
          <p:nvPr/>
        </p:nvSpPr>
        <p:spPr>
          <a:xfrm>
            <a:off x="340538" y="1712621"/>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55" name="TextBox 54">
            <a:extLst>
              <a:ext uri="{FF2B5EF4-FFF2-40B4-BE49-F238E27FC236}">
                <a16:creationId xmlns:a16="http://schemas.microsoft.com/office/drawing/2014/main" id="{2D1476D1-F371-4EE3-8811-2099BC606ECF}"/>
              </a:ext>
            </a:extLst>
          </p:cNvPr>
          <p:cNvSpPr txBox="1"/>
          <p:nvPr/>
        </p:nvSpPr>
        <p:spPr>
          <a:xfrm>
            <a:off x="486414" y="2976474"/>
            <a:ext cx="3387448" cy="95410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dirty="0"/>
              <a:t>Les meilleures expériences sont toujours personnelles. Utilisez notre profil unifié et progressif pour offrir la meilleure expérience possible sur tous les canaux.</a:t>
            </a:r>
          </a:p>
        </p:txBody>
      </p:sp>
      <p:sp>
        <p:nvSpPr>
          <p:cNvPr id="48" name="Rectangle 47">
            <a:extLst>
              <a:ext uri="{FF2B5EF4-FFF2-40B4-BE49-F238E27FC236}">
                <a16:creationId xmlns:a16="http://schemas.microsoft.com/office/drawing/2014/main" id="{F7B4BDC1-3082-427C-B7F5-5517C062ABC5}"/>
              </a:ext>
            </a:extLst>
          </p:cNvPr>
          <p:cNvSpPr/>
          <p:nvPr/>
        </p:nvSpPr>
        <p:spPr>
          <a:xfrm>
            <a:off x="4260688" y="1712621"/>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50" name="TextBox 49">
            <a:extLst>
              <a:ext uri="{FF2B5EF4-FFF2-40B4-BE49-F238E27FC236}">
                <a16:creationId xmlns:a16="http://schemas.microsoft.com/office/drawing/2014/main" id="{0B933223-38C0-4571-9B1E-906ED55B4541}"/>
              </a:ext>
            </a:extLst>
          </p:cNvPr>
          <p:cNvSpPr txBox="1"/>
          <p:nvPr/>
        </p:nvSpPr>
        <p:spPr>
          <a:xfrm>
            <a:off x="4406564" y="2976474"/>
            <a:ext cx="3387448"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a:t>L’exécution de tests isolés en silos ne suffit pas. Réalisez toujours des tests sur tous les canaux, en toute simplicité.</a:t>
            </a:r>
          </a:p>
        </p:txBody>
      </p:sp>
      <p:sp>
        <p:nvSpPr>
          <p:cNvPr id="43" name="Rectangle 42">
            <a:extLst>
              <a:ext uri="{FF2B5EF4-FFF2-40B4-BE49-F238E27FC236}">
                <a16:creationId xmlns:a16="http://schemas.microsoft.com/office/drawing/2014/main" id="{BE2D6D05-A634-4504-93DE-6F2BC8E6980A}"/>
              </a:ext>
            </a:extLst>
          </p:cNvPr>
          <p:cNvSpPr/>
          <p:nvPr/>
        </p:nvSpPr>
        <p:spPr>
          <a:xfrm>
            <a:off x="8180839" y="1712621"/>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54" name="Group 53">
            <a:extLst>
              <a:ext uri="{FF2B5EF4-FFF2-40B4-BE49-F238E27FC236}">
                <a16:creationId xmlns:a16="http://schemas.microsoft.com/office/drawing/2014/main" id="{B15DBD81-F579-4FF9-8C37-21515E70E834}"/>
              </a:ext>
            </a:extLst>
          </p:cNvPr>
          <p:cNvGrpSpPr/>
          <p:nvPr/>
        </p:nvGrpSpPr>
        <p:grpSpPr>
          <a:xfrm>
            <a:off x="444487" y="1814081"/>
            <a:ext cx="3471302" cy="646189"/>
            <a:chOff x="4000500" y="1895754"/>
            <a:chExt cx="1000125" cy="2664807"/>
          </a:xfrm>
        </p:grpSpPr>
        <p:sp>
          <p:nvSpPr>
            <p:cNvPr id="56" name="Rectangle: Rounded Corners 55">
              <a:extLst>
                <a:ext uri="{FF2B5EF4-FFF2-40B4-BE49-F238E27FC236}">
                  <a16:creationId xmlns:a16="http://schemas.microsoft.com/office/drawing/2014/main" id="{B3400609-5144-4E23-AF5A-32CF65811FF5}"/>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57" name="Rectangle: Rounded Corners 56">
              <a:extLst>
                <a:ext uri="{FF2B5EF4-FFF2-40B4-BE49-F238E27FC236}">
                  <a16:creationId xmlns:a16="http://schemas.microsoft.com/office/drawing/2014/main" id="{48F91253-AB9C-410C-8D97-42C4DAD4EE4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dirty="0">
                  <a:solidFill>
                    <a:srgbClr val="FFFFFF"/>
                  </a:solidFill>
                  <a:latin typeface="Adobe Clean ExtraBold"/>
                </a:rPr>
                <a:t>Offrir la personnalisation omnicanal </a:t>
              </a:r>
              <a:br>
                <a:rPr lang="fr-FR" sz="1200" dirty="0">
                  <a:solidFill>
                    <a:srgbClr val="FFFFFF"/>
                  </a:solidFill>
                  <a:latin typeface="Adobe Clean ExtraBold"/>
                </a:rPr>
              </a:br>
              <a:r>
                <a:rPr lang="fr-FR" sz="1200" dirty="0">
                  <a:solidFill>
                    <a:srgbClr val="FFFFFF"/>
                  </a:solidFill>
                  <a:latin typeface="Adobe Clean ExtraBold"/>
                </a:rPr>
                <a:t>au grand public</a:t>
              </a:r>
            </a:p>
          </p:txBody>
        </p:sp>
      </p:grpSp>
      <p:grpSp>
        <p:nvGrpSpPr>
          <p:cNvPr id="49" name="Group 48">
            <a:extLst>
              <a:ext uri="{FF2B5EF4-FFF2-40B4-BE49-F238E27FC236}">
                <a16:creationId xmlns:a16="http://schemas.microsoft.com/office/drawing/2014/main" id="{790A0688-1D10-4476-AE33-5CF8714A8271}"/>
              </a:ext>
            </a:extLst>
          </p:cNvPr>
          <p:cNvGrpSpPr/>
          <p:nvPr/>
        </p:nvGrpSpPr>
        <p:grpSpPr>
          <a:xfrm>
            <a:off x="4364637" y="1814081"/>
            <a:ext cx="3471302" cy="646189"/>
            <a:chOff x="4000500" y="1895754"/>
            <a:chExt cx="1000125" cy="2664807"/>
          </a:xfrm>
        </p:grpSpPr>
        <p:sp>
          <p:nvSpPr>
            <p:cNvPr id="51" name="Rectangle: Rounded Corners 50">
              <a:extLst>
                <a:ext uri="{FF2B5EF4-FFF2-40B4-BE49-F238E27FC236}">
                  <a16:creationId xmlns:a16="http://schemas.microsoft.com/office/drawing/2014/main" id="{535D5B4A-3757-434F-8B7A-428E5EE6CD43}"/>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52" name="Rectangle: Rounded Corners 51">
              <a:extLst>
                <a:ext uri="{FF2B5EF4-FFF2-40B4-BE49-F238E27FC236}">
                  <a16:creationId xmlns:a16="http://schemas.microsoft.com/office/drawing/2014/main" id="{26644638-0CB1-455D-A881-48EC0CA297F0}"/>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defRPr/>
              </a:pPr>
              <a:r>
                <a:rPr lang="fr-FR" sz="1200" dirty="0">
                  <a:solidFill>
                    <a:srgbClr val="FFFFFF"/>
                  </a:solidFill>
                  <a:latin typeface="Adobe Clean ExtraBold"/>
                </a:rPr>
                <a:t>Cesser de deviner grâce </a:t>
              </a:r>
              <a:br>
                <a:rPr lang="fr-FR" sz="1200" dirty="0">
                  <a:solidFill>
                    <a:srgbClr val="FFFFFF"/>
                  </a:solidFill>
                  <a:latin typeface="Adobe Clean ExtraBold"/>
                </a:rPr>
              </a:br>
              <a:r>
                <a:rPr lang="fr-FR" sz="1200" dirty="0">
                  <a:solidFill>
                    <a:srgbClr val="FFFFFF"/>
                  </a:solidFill>
                  <a:latin typeface="Adobe Clean ExtraBold"/>
                </a:rPr>
                <a:t>aux tests A/B et multivariés</a:t>
              </a:r>
            </a:p>
          </p:txBody>
        </p:sp>
      </p:grpSp>
      <p:grpSp>
        <p:nvGrpSpPr>
          <p:cNvPr id="44" name="Group 43">
            <a:extLst>
              <a:ext uri="{FF2B5EF4-FFF2-40B4-BE49-F238E27FC236}">
                <a16:creationId xmlns:a16="http://schemas.microsoft.com/office/drawing/2014/main" id="{D866A6CC-5314-444A-A426-E53D4AEFCC54}"/>
              </a:ext>
            </a:extLst>
          </p:cNvPr>
          <p:cNvGrpSpPr/>
          <p:nvPr/>
        </p:nvGrpSpPr>
        <p:grpSpPr>
          <a:xfrm>
            <a:off x="8284788" y="1814081"/>
            <a:ext cx="3471302" cy="646189"/>
            <a:chOff x="4000500" y="1895754"/>
            <a:chExt cx="1000125" cy="2664807"/>
          </a:xfrm>
        </p:grpSpPr>
        <p:sp>
          <p:nvSpPr>
            <p:cNvPr id="46" name="Rectangle: Rounded Corners 45">
              <a:extLst>
                <a:ext uri="{FF2B5EF4-FFF2-40B4-BE49-F238E27FC236}">
                  <a16:creationId xmlns:a16="http://schemas.microsoft.com/office/drawing/2014/main" id="{6B434D6E-CD0E-49AE-9683-A04D7E7F8C7B}"/>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47" name="Rectangle: Rounded Corners 46">
              <a:extLst>
                <a:ext uri="{FF2B5EF4-FFF2-40B4-BE49-F238E27FC236}">
                  <a16:creationId xmlns:a16="http://schemas.microsoft.com/office/drawing/2014/main" id="{5F95FED5-1563-4CB2-8FB9-C957E9398119}"/>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dirty="0">
                  <a:solidFill>
                    <a:srgbClr val="FFFFFF"/>
                  </a:solidFill>
                  <a:latin typeface="Adobe Clean ExtraBold"/>
                </a:rPr>
                <a:t>Améliorer chaque expérience grâce </a:t>
              </a:r>
              <a:br>
                <a:rPr lang="fr-FR" sz="1200" dirty="0">
                  <a:solidFill>
                    <a:srgbClr val="FFFFFF"/>
                  </a:solidFill>
                  <a:latin typeface="Adobe Clean ExtraBold"/>
                </a:rPr>
              </a:br>
              <a:r>
                <a:rPr lang="fr-FR" sz="1200" dirty="0">
                  <a:solidFill>
                    <a:srgbClr val="FFFFFF"/>
                  </a:solidFill>
                  <a:latin typeface="Adobe Clean ExtraBold"/>
                </a:rPr>
                <a:t>à l’automatisation et l’évolutivité basées sur l’IA</a:t>
              </a:r>
            </a:p>
          </p:txBody>
        </p:sp>
      </p:grpSp>
      <p:sp>
        <p:nvSpPr>
          <p:cNvPr id="45" name="TextBox 44">
            <a:extLst>
              <a:ext uri="{FF2B5EF4-FFF2-40B4-BE49-F238E27FC236}">
                <a16:creationId xmlns:a16="http://schemas.microsoft.com/office/drawing/2014/main" id="{DF83E90D-1CD4-419C-850A-CD5083CCAF9E}"/>
              </a:ext>
            </a:extLst>
          </p:cNvPr>
          <p:cNvSpPr txBox="1"/>
          <p:nvPr/>
        </p:nvSpPr>
        <p:spPr>
          <a:xfrm>
            <a:off x="8326715" y="2976474"/>
            <a:ext cx="3387448"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a:t>Effectuez des tests et des personnalisations pour chaque visiteur, en appliquant l’intelligence artificielle en un seul clic.</a:t>
            </a:r>
          </a:p>
        </p:txBody>
      </p:sp>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323892" cy="646189"/>
          </a:xfrm>
        </p:spPr>
        <p:txBody>
          <a:bodyPr/>
          <a:lstStyle/>
          <a:p>
            <a:r>
              <a:rPr lang="fr-FR" dirty="0">
                <a:latin typeface="+mj-lt"/>
              </a:rPr>
              <a:t>Adobe Target :</a:t>
            </a:r>
            <a:r>
              <a:rPr lang="fr-FR" dirty="0">
                <a:solidFill>
                  <a:schemeClr val="tx1"/>
                </a:solidFill>
                <a:latin typeface="+mj-lt"/>
              </a:rPr>
              <a:t> Solution permettant de déterminer facilement le contenu le plus adapté grâce à des tests faciles à réaliser. Ainsi, vous pouvez offrir une expérience adaptée à chaque client.</a:t>
            </a:r>
          </a:p>
        </p:txBody>
      </p:sp>
      <p:grpSp>
        <p:nvGrpSpPr>
          <p:cNvPr id="62" name="Group 61">
            <a:extLst>
              <a:ext uri="{FF2B5EF4-FFF2-40B4-BE49-F238E27FC236}">
                <a16:creationId xmlns:a16="http://schemas.microsoft.com/office/drawing/2014/main" id="{90E37863-98CF-460C-8B75-885173848A67}"/>
              </a:ext>
            </a:extLst>
          </p:cNvPr>
          <p:cNvGrpSpPr/>
          <p:nvPr/>
        </p:nvGrpSpPr>
        <p:grpSpPr>
          <a:xfrm>
            <a:off x="340538" y="4213249"/>
            <a:ext cx="2448000" cy="403039"/>
            <a:chOff x="4000500" y="1895754"/>
            <a:chExt cx="1000125" cy="2664807"/>
          </a:xfrm>
        </p:grpSpPr>
        <p:sp>
          <p:nvSpPr>
            <p:cNvPr id="63" name="Rectangle: Rounded Corners 62">
              <a:extLst>
                <a:ext uri="{FF2B5EF4-FFF2-40B4-BE49-F238E27FC236}">
                  <a16:creationId xmlns:a16="http://schemas.microsoft.com/office/drawing/2014/main" id="{23285FB3-DE0A-4BC5-8F01-CEC394D4B7EE}"/>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64" name="Rectangle: Rounded Corners 63">
              <a:extLst>
                <a:ext uri="{FF2B5EF4-FFF2-40B4-BE49-F238E27FC236}">
                  <a16:creationId xmlns:a16="http://schemas.microsoft.com/office/drawing/2014/main" id="{EE382DCE-B193-48F6-8AE2-E21E7BCEA01C}"/>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fr-FR" sz="1400">
                  <a:solidFill>
                    <a:schemeClr val="bg1"/>
                  </a:solidFill>
                  <a:latin typeface="+mj-lt"/>
                  <a:hlinkClick r:id="rId2">
                    <a:extLst>
                      <a:ext uri="{A12FA001-AC4F-418D-AE19-62706E023703}">
                        <ahyp:hlinkClr xmlns:ahyp="http://schemas.microsoft.com/office/drawing/2018/hyperlinkcolor" val="tx"/>
                      </a:ext>
                    </a:extLst>
                  </a:hlinkClick>
                </a:rPr>
                <a:t>Guide de mise en œuvre</a:t>
              </a:r>
            </a:p>
          </p:txBody>
        </p:sp>
      </p:grpSp>
      <p:grpSp>
        <p:nvGrpSpPr>
          <p:cNvPr id="65" name="Group 64">
            <a:extLst>
              <a:ext uri="{FF2B5EF4-FFF2-40B4-BE49-F238E27FC236}">
                <a16:creationId xmlns:a16="http://schemas.microsoft.com/office/drawing/2014/main" id="{67F2607D-95E1-4268-8225-CD0A4279A5B1}"/>
              </a:ext>
            </a:extLst>
          </p:cNvPr>
          <p:cNvGrpSpPr/>
          <p:nvPr/>
        </p:nvGrpSpPr>
        <p:grpSpPr>
          <a:xfrm>
            <a:off x="2916214" y="4213249"/>
            <a:ext cx="2448000" cy="403039"/>
            <a:chOff x="4000500" y="1895754"/>
            <a:chExt cx="1000125" cy="2664807"/>
          </a:xfrm>
        </p:grpSpPr>
        <p:sp>
          <p:nvSpPr>
            <p:cNvPr id="66" name="Rectangle: Rounded Corners 65">
              <a:extLst>
                <a:ext uri="{FF2B5EF4-FFF2-40B4-BE49-F238E27FC236}">
                  <a16:creationId xmlns:a16="http://schemas.microsoft.com/office/drawing/2014/main" id="{FD4D50E3-E941-497E-A110-296AA9A3031B}"/>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67" name="Rectangle: Rounded Corners 66">
              <a:extLst>
                <a:ext uri="{FF2B5EF4-FFF2-40B4-BE49-F238E27FC236}">
                  <a16:creationId xmlns:a16="http://schemas.microsoft.com/office/drawing/2014/main" id="{B8CD84B5-FE9C-4E3A-B1C6-64E55926497A}"/>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fr-FR" sz="1400">
                  <a:solidFill>
                    <a:schemeClr val="bg1"/>
                  </a:solidFill>
                  <a:latin typeface="+mj-lt"/>
                  <a:hlinkClick r:id="rId3">
                    <a:extLst>
                      <a:ext uri="{A12FA001-AC4F-418D-AE19-62706E023703}">
                        <ahyp:hlinkClr xmlns:ahyp="http://schemas.microsoft.com/office/drawing/2018/hyperlinkcolor" val="tx"/>
                      </a:ext>
                    </a:extLst>
                  </a:hlinkClick>
                </a:rPr>
                <a:t>Communauté Target</a:t>
              </a:r>
            </a:p>
          </p:txBody>
        </p:sp>
      </p:grpSp>
      <p:grpSp>
        <p:nvGrpSpPr>
          <p:cNvPr id="68" name="Group 67">
            <a:extLst>
              <a:ext uri="{FF2B5EF4-FFF2-40B4-BE49-F238E27FC236}">
                <a16:creationId xmlns:a16="http://schemas.microsoft.com/office/drawing/2014/main" id="{077E077C-F463-4199-BD5D-DCC99E916F8E}"/>
              </a:ext>
            </a:extLst>
          </p:cNvPr>
          <p:cNvGrpSpPr/>
          <p:nvPr/>
        </p:nvGrpSpPr>
        <p:grpSpPr>
          <a:xfrm>
            <a:off x="5523397" y="4213249"/>
            <a:ext cx="2448000" cy="403039"/>
            <a:chOff x="4000500" y="1895754"/>
            <a:chExt cx="1000125" cy="2664807"/>
          </a:xfrm>
        </p:grpSpPr>
        <p:sp>
          <p:nvSpPr>
            <p:cNvPr id="69" name="Rectangle: Rounded Corners 68">
              <a:extLst>
                <a:ext uri="{FF2B5EF4-FFF2-40B4-BE49-F238E27FC236}">
                  <a16:creationId xmlns:a16="http://schemas.microsoft.com/office/drawing/2014/main" id="{3276103A-972D-4BE5-A77A-4631C17E68A8}"/>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70" name="Rectangle: Rounded Corners 69">
              <a:extLst>
                <a:ext uri="{FF2B5EF4-FFF2-40B4-BE49-F238E27FC236}">
                  <a16:creationId xmlns:a16="http://schemas.microsoft.com/office/drawing/2014/main" id="{72F51E5E-5817-4668-BDD3-29ADC83E9589}"/>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fr-FR" sz="1400">
                  <a:solidFill>
                    <a:srgbClr val="FFFFFF"/>
                  </a:solidFill>
                  <a:latin typeface="+mj-lt"/>
                  <a:hlinkClick r:id="rId4">
                    <a:extLst>
                      <a:ext uri="{A12FA001-AC4F-418D-AE19-62706E023703}">
                        <ahyp:hlinkClr xmlns:ahyp="http://schemas.microsoft.com/office/drawing/2018/hyperlinkcolor" val="tx"/>
                      </a:ext>
                    </a:extLst>
                  </a:hlinkClick>
                </a:rPr>
                <a:t>Formation et assistance</a:t>
              </a:r>
            </a:p>
          </p:txBody>
        </p:sp>
      </p:grpSp>
      <p:grpSp>
        <p:nvGrpSpPr>
          <p:cNvPr id="71" name="Group 70">
            <a:extLst>
              <a:ext uri="{FF2B5EF4-FFF2-40B4-BE49-F238E27FC236}">
                <a16:creationId xmlns:a16="http://schemas.microsoft.com/office/drawing/2014/main" id="{E0468752-D48A-4397-842A-BBFB65CCA9FC}"/>
              </a:ext>
            </a:extLst>
          </p:cNvPr>
          <p:cNvGrpSpPr/>
          <p:nvPr/>
        </p:nvGrpSpPr>
        <p:grpSpPr>
          <a:xfrm>
            <a:off x="340538" y="4774564"/>
            <a:ext cx="2448000" cy="403039"/>
            <a:chOff x="4000500" y="1895754"/>
            <a:chExt cx="1000125" cy="2664807"/>
          </a:xfrm>
        </p:grpSpPr>
        <p:sp>
          <p:nvSpPr>
            <p:cNvPr id="72" name="Rectangle: Rounded Corners 71">
              <a:extLst>
                <a:ext uri="{FF2B5EF4-FFF2-40B4-BE49-F238E27FC236}">
                  <a16:creationId xmlns:a16="http://schemas.microsoft.com/office/drawing/2014/main" id="{BAE150F8-84B9-42CD-AF18-5D0F941CC78E}"/>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73" name="Rectangle: Rounded Corners 72">
              <a:extLst>
                <a:ext uri="{FF2B5EF4-FFF2-40B4-BE49-F238E27FC236}">
                  <a16:creationId xmlns:a16="http://schemas.microsoft.com/office/drawing/2014/main" id="{F19B6C10-4F0C-4418-9CA4-C8C8D589E28A}"/>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fr-FR" sz="1400">
                  <a:solidFill>
                    <a:schemeClr val="bg1"/>
                  </a:solidFill>
                  <a:latin typeface="+mj-lt"/>
                  <a:hlinkClick r:id="rId5">
                    <a:extLst>
                      <a:ext uri="{A12FA001-AC4F-418D-AE19-62706E023703}">
                        <ahyp:hlinkClr xmlns:ahyp="http://schemas.microsoft.com/office/drawing/2018/hyperlinkcolor" val="tx"/>
                      </a:ext>
                    </a:extLst>
                  </a:hlinkClick>
                </a:rPr>
                <a:t>Target Exchange</a:t>
              </a:r>
            </a:p>
          </p:txBody>
        </p:sp>
      </p:grpSp>
      <p:grpSp>
        <p:nvGrpSpPr>
          <p:cNvPr id="74" name="Group 73">
            <a:extLst>
              <a:ext uri="{FF2B5EF4-FFF2-40B4-BE49-F238E27FC236}">
                <a16:creationId xmlns:a16="http://schemas.microsoft.com/office/drawing/2014/main" id="{A30567CC-8DCD-40E4-9A25-DDDDCAD96CFF}"/>
              </a:ext>
            </a:extLst>
          </p:cNvPr>
          <p:cNvGrpSpPr/>
          <p:nvPr/>
        </p:nvGrpSpPr>
        <p:grpSpPr>
          <a:xfrm>
            <a:off x="2916214" y="4774564"/>
            <a:ext cx="2448000" cy="403039"/>
            <a:chOff x="4000500" y="1895754"/>
            <a:chExt cx="1000125" cy="2664807"/>
          </a:xfrm>
        </p:grpSpPr>
        <p:sp>
          <p:nvSpPr>
            <p:cNvPr id="75" name="Rectangle: Rounded Corners 74">
              <a:extLst>
                <a:ext uri="{FF2B5EF4-FFF2-40B4-BE49-F238E27FC236}">
                  <a16:creationId xmlns:a16="http://schemas.microsoft.com/office/drawing/2014/main" id="{461E0D6D-9BD2-4D09-89B0-A754E7913AC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76" name="Rectangle: Rounded Corners 75">
              <a:extLst>
                <a:ext uri="{FF2B5EF4-FFF2-40B4-BE49-F238E27FC236}">
                  <a16:creationId xmlns:a16="http://schemas.microsoft.com/office/drawing/2014/main" id="{C37984DC-E63B-4A65-B90B-4A8111710EEA}"/>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fr-FR" sz="1400">
                  <a:solidFill>
                    <a:srgbClr val="FFFFFF"/>
                  </a:solidFill>
                  <a:latin typeface="+mj-lt"/>
                  <a:hlinkClick r:id="rId6">
                    <a:extLst>
                      <a:ext uri="{A12FA001-AC4F-418D-AE19-62706E023703}">
                        <ahyp:hlinkClr xmlns:ahyp="http://schemas.microsoft.com/office/drawing/2018/hyperlinkcolor" val="tx"/>
                      </a:ext>
                    </a:extLst>
                  </a:hlinkClick>
                </a:rPr>
                <a:t>Documentation Target</a:t>
              </a:r>
            </a:p>
          </p:txBody>
        </p:sp>
      </p:grpSp>
      <p:pic>
        <p:nvPicPr>
          <p:cNvPr id="7" name="Graphic 6">
            <a:extLst>
              <a:ext uri="{FF2B5EF4-FFF2-40B4-BE49-F238E27FC236}">
                <a16:creationId xmlns:a16="http://schemas.microsoft.com/office/drawing/2014/main" id="{AA6EC443-191A-4943-9F93-AED843D327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90642" y="2545028"/>
            <a:ext cx="378992" cy="403444"/>
          </a:xfrm>
          <a:prstGeom prst="rect">
            <a:avLst/>
          </a:prstGeom>
        </p:spPr>
      </p:pic>
      <p:pic>
        <p:nvPicPr>
          <p:cNvPr id="9" name="Graphic 8">
            <a:extLst>
              <a:ext uri="{FF2B5EF4-FFF2-40B4-BE49-F238E27FC236}">
                <a16:creationId xmlns:a16="http://schemas.microsoft.com/office/drawing/2014/main" id="{65F07D46-16F7-49F7-A60B-8C7DBE7FB3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09661" y="2628181"/>
            <a:ext cx="372678" cy="248452"/>
          </a:xfrm>
          <a:prstGeom prst="rect">
            <a:avLst/>
          </a:prstGeom>
        </p:spPr>
      </p:pic>
      <p:pic>
        <p:nvPicPr>
          <p:cNvPr id="11" name="Graphic 10">
            <a:extLst>
              <a:ext uri="{FF2B5EF4-FFF2-40B4-BE49-F238E27FC236}">
                <a16:creationId xmlns:a16="http://schemas.microsoft.com/office/drawing/2014/main" id="{3380E531-5BE8-4ED0-9806-80EABE4F7F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38952" y="2565263"/>
            <a:ext cx="362974" cy="362974"/>
          </a:xfrm>
          <a:prstGeom prst="rect">
            <a:avLst/>
          </a:prstGeom>
        </p:spPr>
      </p:pic>
    </p:spTree>
    <p:extLst>
      <p:ext uri="{BB962C8B-B14F-4D97-AF65-F5344CB8AC3E}">
        <p14:creationId xmlns:p14="http://schemas.microsoft.com/office/powerpoint/2010/main" val="4247065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4331211F-4CD1-4F8C-9E59-A5EA7D4CA47E}"/>
              </a:ext>
            </a:extLst>
          </p:cNvPr>
          <p:cNvSpPr/>
          <p:nvPr/>
        </p:nvSpPr>
        <p:spPr>
          <a:xfrm>
            <a:off x="9684109" y="1739835"/>
            <a:ext cx="2309416" cy="2216475"/>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61" name="Rectangle 60">
            <a:extLst>
              <a:ext uri="{FF2B5EF4-FFF2-40B4-BE49-F238E27FC236}">
                <a16:creationId xmlns:a16="http://schemas.microsoft.com/office/drawing/2014/main" id="{E8D9A636-C815-4C09-8A80-925CA1DCC80A}"/>
              </a:ext>
            </a:extLst>
          </p:cNvPr>
          <p:cNvSpPr/>
          <p:nvPr/>
        </p:nvSpPr>
        <p:spPr>
          <a:xfrm>
            <a:off x="7325537" y="1739835"/>
            <a:ext cx="2309416" cy="2216475"/>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60" name="Rectangle 59">
            <a:extLst>
              <a:ext uri="{FF2B5EF4-FFF2-40B4-BE49-F238E27FC236}">
                <a16:creationId xmlns:a16="http://schemas.microsoft.com/office/drawing/2014/main" id="{D14D7F7A-7C29-410F-A3EE-C1E743EC1DA8}"/>
              </a:ext>
            </a:extLst>
          </p:cNvPr>
          <p:cNvSpPr/>
          <p:nvPr/>
        </p:nvSpPr>
        <p:spPr>
          <a:xfrm>
            <a:off x="4966965" y="1739834"/>
            <a:ext cx="2309416" cy="2216475"/>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59" name="Rectangle 58">
            <a:extLst>
              <a:ext uri="{FF2B5EF4-FFF2-40B4-BE49-F238E27FC236}">
                <a16:creationId xmlns:a16="http://schemas.microsoft.com/office/drawing/2014/main" id="{939254C7-44A1-41CC-A401-6A5C6A65A181}"/>
              </a:ext>
            </a:extLst>
          </p:cNvPr>
          <p:cNvSpPr/>
          <p:nvPr/>
        </p:nvSpPr>
        <p:spPr>
          <a:xfrm>
            <a:off x="2599322" y="1739834"/>
            <a:ext cx="2309416" cy="2216475"/>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3" name="Rectangle 2">
            <a:extLst>
              <a:ext uri="{FF2B5EF4-FFF2-40B4-BE49-F238E27FC236}">
                <a16:creationId xmlns:a16="http://schemas.microsoft.com/office/drawing/2014/main" id="{4B6EA9D5-E320-4A69-8BB4-A17FB0D257F0}"/>
              </a:ext>
            </a:extLst>
          </p:cNvPr>
          <p:cNvSpPr/>
          <p:nvPr/>
        </p:nvSpPr>
        <p:spPr>
          <a:xfrm>
            <a:off x="231680" y="1739835"/>
            <a:ext cx="2309416" cy="2216475"/>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fr-FR" dirty="0">
                <a:latin typeface="+mj-lt"/>
              </a:rPr>
              <a:t>Adobe </a:t>
            </a:r>
            <a:r>
              <a:rPr lang="fr-FR" dirty="0" err="1">
                <a:latin typeface="+mj-lt"/>
              </a:rPr>
              <a:t>Experience</a:t>
            </a:r>
            <a:r>
              <a:rPr lang="fr-FR" dirty="0">
                <a:latin typeface="+mj-lt"/>
              </a:rPr>
              <a:t> Manager :</a:t>
            </a:r>
            <a:r>
              <a:rPr lang="fr-FR" dirty="0">
                <a:solidFill>
                  <a:schemeClr val="tx1"/>
                </a:solidFill>
                <a:latin typeface="+mj-lt"/>
              </a:rPr>
              <a:t> Une plateforme performante pour gérer </a:t>
            </a:r>
            <a:br>
              <a:rPr lang="fr-FR" dirty="0">
                <a:solidFill>
                  <a:schemeClr val="tx1"/>
                </a:solidFill>
                <a:latin typeface="+mj-lt"/>
              </a:rPr>
            </a:br>
            <a:r>
              <a:rPr lang="fr-FR" dirty="0">
                <a:solidFill>
                  <a:schemeClr val="tx1"/>
                </a:solidFill>
                <a:latin typeface="+mj-lt"/>
              </a:rPr>
              <a:t>et offrir des expériences numériques connectées tout au long du parcours client, des interactions en ligne aux interactions physiques.</a:t>
            </a:r>
          </a:p>
        </p:txBody>
      </p:sp>
      <p:grpSp>
        <p:nvGrpSpPr>
          <p:cNvPr id="125" name="Group 124">
            <a:extLst>
              <a:ext uri="{FF2B5EF4-FFF2-40B4-BE49-F238E27FC236}">
                <a16:creationId xmlns:a16="http://schemas.microsoft.com/office/drawing/2014/main" id="{F77A311C-32EA-43A3-B86F-45E4ECCCB384}"/>
              </a:ext>
            </a:extLst>
          </p:cNvPr>
          <p:cNvGrpSpPr/>
          <p:nvPr/>
        </p:nvGrpSpPr>
        <p:grpSpPr>
          <a:xfrm>
            <a:off x="340538" y="4213249"/>
            <a:ext cx="2892499"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fr-FR" sz="1400" dirty="0">
                  <a:solidFill>
                    <a:schemeClr val="bg1"/>
                  </a:solidFill>
                  <a:latin typeface="+mj-lt"/>
                  <a:hlinkClick r:id="rId2">
                    <a:extLst>
                      <a:ext uri="{A12FA001-AC4F-418D-AE19-62706E023703}">
                        <ahyp:hlinkClr xmlns:ahyp="http://schemas.microsoft.com/office/drawing/2018/hyperlinkcolor" val="tx"/>
                      </a:ext>
                    </a:extLst>
                  </a:hlinkClick>
                </a:rPr>
                <a:t>Communauté </a:t>
              </a:r>
              <a:br>
                <a:rPr lang="fr-FR" sz="1400" dirty="0">
                  <a:solidFill>
                    <a:schemeClr val="bg1"/>
                  </a:solidFill>
                  <a:latin typeface="+mj-lt"/>
                  <a:hlinkClick r:id="rId2">
                    <a:extLst>
                      <a:ext uri="{A12FA001-AC4F-418D-AE19-62706E023703}">
                        <ahyp:hlinkClr xmlns:ahyp="http://schemas.microsoft.com/office/drawing/2018/hyperlinkcolor" val="tx"/>
                      </a:ext>
                    </a:extLst>
                  </a:hlinkClick>
                </a:rPr>
              </a:br>
              <a:r>
                <a:rPr lang="fr-FR" sz="1400" dirty="0" err="1">
                  <a:solidFill>
                    <a:schemeClr val="bg1"/>
                  </a:solidFill>
                  <a:latin typeface="+mj-lt"/>
                  <a:hlinkClick r:id="rId2">
                    <a:extLst>
                      <a:ext uri="{A12FA001-AC4F-418D-AE19-62706E023703}">
                        <ahyp:hlinkClr xmlns:ahyp="http://schemas.microsoft.com/office/drawing/2018/hyperlinkcolor" val="tx"/>
                      </a:ext>
                    </a:extLst>
                  </a:hlinkClick>
                </a:rPr>
                <a:t>Experience</a:t>
              </a:r>
              <a:r>
                <a:rPr lang="fr-FR" sz="1400" dirty="0">
                  <a:solidFill>
                    <a:schemeClr val="bg1"/>
                  </a:solidFill>
                  <a:latin typeface="+mj-lt"/>
                  <a:hlinkClick r:id="rId2">
                    <a:extLst>
                      <a:ext uri="{A12FA001-AC4F-418D-AE19-62706E023703}">
                        <ahyp:hlinkClr xmlns:ahyp="http://schemas.microsoft.com/office/drawing/2018/hyperlinkcolor" val="tx"/>
                      </a:ext>
                    </a:extLst>
                  </a:hlinkClick>
                </a:rPr>
                <a:t> Manager</a:t>
              </a: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3478643" y="4213249"/>
            <a:ext cx="2448000"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rgbClr val="FFFFFF"/>
                </a:solidFill>
                <a:latin typeface="+mj-lt"/>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fr-FR" sz="1400">
                  <a:solidFill>
                    <a:srgbClr val="FFFFFF"/>
                  </a:solidFill>
                  <a:latin typeface="+mj-lt"/>
                  <a:hlinkClick r:id="rId3">
                    <a:extLst>
                      <a:ext uri="{A12FA001-AC4F-418D-AE19-62706E023703}">
                        <ahyp:hlinkClr xmlns:ahyp="http://schemas.microsoft.com/office/drawing/2018/hyperlinkcolor" val="tx"/>
                      </a:ext>
                    </a:extLst>
                  </a:hlinkClick>
                </a:rPr>
                <a:t>Formation et assistance</a:t>
              </a:r>
            </a:p>
          </p:txBody>
        </p:sp>
      </p:grpSp>
      <p:grpSp>
        <p:nvGrpSpPr>
          <p:cNvPr id="134" name="Group 133">
            <a:extLst>
              <a:ext uri="{FF2B5EF4-FFF2-40B4-BE49-F238E27FC236}">
                <a16:creationId xmlns:a16="http://schemas.microsoft.com/office/drawing/2014/main" id="{F5A598C8-14BB-4C54-9A79-75B7EDFE9F62}"/>
              </a:ext>
            </a:extLst>
          </p:cNvPr>
          <p:cNvGrpSpPr/>
          <p:nvPr/>
        </p:nvGrpSpPr>
        <p:grpSpPr>
          <a:xfrm>
            <a:off x="6054318" y="4213249"/>
            <a:ext cx="2448000" cy="403039"/>
            <a:chOff x="4000500" y="1895754"/>
            <a:chExt cx="1000125" cy="2664807"/>
          </a:xfrm>
        </p:grpSpPr>
        <p:sp>
          <p:nvSpPr>
            <p:cNvPr id="135" name="Rectangle: Rounded Corners 134">
              <a:extLst>
                <a:ext uri="{FF2B5EF4-FFF2-40B4-BE49-F238E27FC236}">
                  <a16:creationId xmlns:a16="http://schemas.microsoft.com/office/drawing/2014/main" id="{E70E4F23-BEC9-4BA1-9B97-D44E79255DDB}"/>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6" name="Rectangle: Rounded Corners 135">
              <a:extLst>
                <a:ext uri="{FF2B5EF4-FFF2-40B4-BE49-F238E27FC236}">
                  <a16:creationId xmlns:a16="http://schemas.microsoft.com/office/drawing/2014/main" id="{8330D737-0DA6-42FF-B109-106C833640E1}"/>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defTabSz="800100">
                <a:lnSpc>
                  <a:spcPct val="90000"/>
                </a:lnSpc>
                <a:spcBef>
                  <a:spcPct val="0"/>
                </a:spcBef>
                <a:spcAft>
                  <a:spcPct val="35000"/>
                </a:spcAft>
              </a:pPr>
              <a:r>
                <a:rPr lang="fr-FR" sz="1400">
                  <a:solidFill>
                    <a:schemeClr val="bg1"/>
                  </a:solidFill>
                  <a:latin typeface="+mj-lt"/>
                  <a:hlinkClick r:id="rId4">
                    <a:extLst>
                      <a:ext uri="{A12FA001-AC4F-418D-AE19-62706E023703}">
                        <ahyp:hlinkClr xmlns:ahyp="http://schemas.microsoft.com/office/drawing/2018/hyperlinkcolor" val="tx"/>
                      </a:ext>
                    </a:extLst>
                  </a:hlinkClick>
                </a:rPr>
                <a:t>Composants principaux</a:t>
              </a:r>
            </a:p>
          </p:txBody>
        </p:sp>
      </p:grpSp>
      <p:grpSp>
        <p:nvGrpSpPr>
          <p:cNvPr id="40" name="Group 39">
            <a:extLst>
              <a:ext uri="{FF2B5EF4-FFF2-40B4-BE49-F238E27FC236}">
                <a16:creationId xmlns:a16="http://schemas.microsoft.com/office/drawing/2014/main" id="{4A6A09D1-5181-4443-9C5B-2C827A49DC03}"/>
              </a:ext>
            </a:extLst>
          </p:cNvPr>
          <p:cNvGrpSpPr/>
          <p:nvPr/>
        </p:nvGrpSpPr>
        <p:grpSpPr>
          <a:xfrm>
            <a:off x="8632055" y="4213249"/>
            <a:ext cx="2448000" cy="403039"/>
            <a:chOff x="4000500" y="1895754"/>
            <a:chExt cx="1000125" cy="2664807"/>
          </a:xfrm>
        </p:grpSpPr>
        <p:sp>
          <p:nvSpPr>
            <p:cNvPr id="41" name="Rectangle: Rounded Corners 40">
              <a:extLst>
                <a:ext uri="{FF2B5EF4-FFF2-40B4-BE49-F238E27FC236}">
                  <a16:creationId xmlns:a16="http://schemas.microsoft.com/office/drawing/2014/main" id="{335A0DD6-2CEA-48ED-B9A4-8C59FFC79672}"/>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2" name="Rectangle: Rounded Corners 41">
              <a:extLst>
                <a:ext uri="{FF2B5EF4-FFF2-40B4-BE49-F238E27FC236}">
                  <a16:creationId xmlns:a16="http://schemas.microsoft.com/office/drawing/2014/main" id="{16BA6C00-24C6-47D7-9875-3087C5E870E4}"/>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defTabSz="800100">
                <a:lnSpc>
                  <a:spcPct val="90000"/>
                </a:lnSpc>
                <a:spcBef>
                  <a:spcPct val="0"/>
                </a:spcBef>
                <a:spcAft>
                  <a:spcPct val="35000"/>
                </a:spcAft>
              </a:pPr>
              <a:r>
                <a:rPr lang="fr-FR" sz="1400" dirty="0">
                  <a:solidFill>
                    <a:schemeClr val="bg1"/>
                  </a:solidFill>
                  <a:latin typeface="+mj-lt"/>
                  <a:hlinkClick r:id="rId5">
                    <a:extLst>
                      <a:ext uri="{A12FA001-AC4F-418D-AE19-62706E023703}">
                        <ahyp:hlinkClr xmlns:ahyp="http://schemas.microsoft.com/office/drawing/2018/hyperlinkcolor" val="tx"/>
                      </a:ext>
                    </a:extLst>
                  </a:hlinkClick>
                </a:rPr>
                <a:t>Sessions de questions </a:t>
              </a:r>
              <a:br>
                <a:rPr lang="fr-FR" sz="1400" dirty="0">
                  <a:solidFill>
                    <a:schemeClr val="bg1"/>
                  </a:solidFill>
                  <a:latin typeface="+mj-lt"/>
                  <a:hlinkClick r:id="rId5">
                    <a:extLst>
                      <a:ext uri="{A12FA001-AC4F-418D-AE19-62706E023703}">
                        <ahyp:hlinkClr xmlns:ahyp="http://schemas.microsoft.com/office/drawing/2018/hyperlinkcolor" val="tx"/>
                      </a:ext>
                    </a:extLst>
                  </a:hlinkClick>
                </a:rPr>
              </a:br>
              <a:r>
                <a:rPr lang="fr-FR" sz="1400" dirty="0">
                  <a:solidFill>
                    <a:schemeClr val="bg1"/>
                  </a:solidFill>
                  <a:latin typeface="+mj-lt"/>
                  <a:hlinkClick r:id="rId5">
                    <a:extLst>
                      <a:ext uri="{A12FA001-AC4F-418D-AE19-62706E023703}">
                        <ahyp:hlinkClr xmlns:ahyp="http://schemas.microsoft.com/office/drawing/2018/hyperlinkcolor" val="tx"/>
                      </a:ext>
                    </a:extLst>
                  </a:hlinkClick>
                </a:rPr>
                <a:t>aux experts</a:t>
              </a:r>
            </a:p>
          </p:txBody>
        </p:sp>
      </p:grpSp>
      <p:grpSp>
        <p:nvGrpSpPr>
          <p:cNvPr id="137" name="Group 136">
            <a:extLst>
              <a:ext uri="{FF2B5EF4-FFF2-40B4-BE49-F238E27FC236}">
                <a16:creationId xmlns:a16="http://schemas.microsoft.com/office/drawing/2014/main" id="{9CBBF39F-FB71-41E4-AC23-FE6EA9544601}"/>
              </a:ext>
            </a:extLst>
          </p:cNvPr>
          <p:cNvGrpSpPr/>
          <p:nvPr/>
        </p:nvGrpSpPr>
        <p:grpSpPr>
          <a:xfrm>
            <a:off x="340537" y="4774564"/>
            <a:ext cx="3417007" cy="403039"/>
            <a:chOff x="4000500" y="1895754"/>
            <a:chExt cx="1000125" cy="2664807"/>
          </a:xfrm>
        </p:grpSpPr>
        <p:sp>
          <p:nvSpPr>
            <p:cNvPr id="138" name="Rectangle: Rounded Corners 137">
              <a:extLst>
                <a:ext uri="{FF2B5EF4-FFF2-40B4-BE49-F238E27FC236}">
                  <a16:creationId xmlns:a16="http://schemas.microsoft.com/office/drawing/2014/main" id="{C25396A9-2FE2-4196-AB96-B7C90766F25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9" name="Rectangle: Rounded Corners 138">
              <a:extLst>
                <a:ext uri="{FF2B5EF4-FFF2-40B4-BE49-F238E27FC236}">
                  <a16:creationId xmlns:a16="http://schemas.microsoft.com/office/drawing/2014/main" id="{35F443F0-73E7-4EA2-A0A3-E138D03C8EF8}"/>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fr-FR" sz="1400" dirty="0">
                  <a:solidFill>
                    <a:schemeClr val="bg1"/>
                  </a:solidFill>
                  <a:latin typeface="+mj-lt"/>
                  <a:hlinkClick r:id="rId6">
                    <a:extLst>
                      <a:ext uri="{A12FA001-AC4F-418D-AE19-62706E023703}">
                        <ahyp:hlinkClr xmlns:ahyp="http://schemas.microsoft.com/office/drawing/2018/hyperlinkcolor" val="tx"/>
                      </a:ext>
                    </a:extLst>
                  </a:hlinkClick>
                </a:rPr>
                <a:t>Mises à jour de sécurité </a:t>
              </a:r>
              <a:br>
                <a:rPr lang="fr-FR" sz="1400" dirty="0">
                  <a:solidFill>
                    <a:schemeClr val="bg1"/>
                  </a:solidFill>
                  <a:latin typeface="+mj-lt"/>
                  <a:hlinkClick r:id="rId6">
                    <a:extLst>
                      <a:ext uri="{A12FA001-AC4F-418D-AE19-62706E023703}">
                        <ahyp:hlinkClr xmlns:ahyp="http://schemas.microsoft.com/office/drawing/2018/hyperlinkcolor" val="tx"/>
                      </a:ext>
                    </a:extLst>
                  </a:hlinkClick>
                </a:rPr>
              </a:br>
              <a:r>
                <a:rPr lang="fr-FR" sz="1400" dirty="0">
                  <a:solidFill>
                    <a:schemeClr val="bg1"/>
                  </a:solidFill>
                  <a:latin typeface="+mj-lt"/>
                  <a:hlinkClick r:id="rId6">
                    <a:extLst>
                      <a:ext uri="{A12FA001-AC4F-418D-AE19-62706E023703}">
                        <ahyp:hlinkClr xmlns:ahyp="http://schemas.microsoft.com/office/drawing/2018/hyperlinkcolor" val="tx"/>
                      </a:ext>
                    </a:extLst>
                  </a:hlinkClick>
                </a:rPr>
                <a:t>d’</a:t>
              </a:r>
              <a:r>
                <a:rPr lang="fr-FR" sz="1400" dirty="0" err="1">
                  <a:solidFill>
                    <a:schemeClr val="bg1"/>
                  </a:solidFill>
                  <a:latin typeface="+mj-lt"/>
                  <a:hlinkClick r:id="rId6">
                    <a:extLst>
                      <a:ext uri="{A12FA001-AC4F-418D-AE19-62706E023703}">
                        <ahyp:hlinkClr xmlns:ahyp="http://schemas.microsoft.com/office/drawing/2018/hyperlinkcolor" val="tx"/>
                      </a:ext>
                    </a:extLst>
                  </a:hlinkClick>
                </a:rPr>
                <a:t>Experience</a:t>
              </a:r>
              <a:r>
                <a:rPr lang="fr-FR" sz="1400" dirty="0">
                  <a:solidFill>
                    <a:schemeClr val="bg1"/>
                  </a:solidFill>
                  <a:latin typeface="+mj-lt"/>
                  <a:hlinkClick r:id="rId6">
                    <a:extLst>
                      <a:ext uri="{A12FA001-AC4F-418D-AE19-62706E023703}">
                        <ahyp:hlinkClr xmlns:ahyp="http://schemas.microsoft.com/office/drawing/2018/hyperlinkcolor" val="tx"/>
                      </a:ext>
                    </a:extLst>
                  </a:hlinkClick>
                </a:rPr>
                <a:t> Manager</a:t>
              </a:r>
            </a:p>
          </p:txBody>
        </p:sp>
      </p:grpSp>
      <p:grpSp>
        <p:nvGrpSpPr>
          <p:cNvPr id="140" name="Group 139">
            <a:extLst>
              <a:ext uri="{FF2B5EF4-FFF2-40B4-BE49-F238E27FC236}">
                <a16:creationId xmlns:a16="http://schemas.microsoft.com/office/drawing/2014/main" id="{F9F56A93-8C5B-44C0-BA0A-78AFCF047BD3}"/>
              </a:ext>
            </a:extLst>
          </p:cNvPr>
          <p:cNvGrpSpPr/>
          <p:nvPr/>
        </p:nvGrpSpPr>
        <p:grpSpPr>
          <a:xfrm>
            <a:off x="3949001" y="4774563"/>
            <a:ext cx="2972508" cy="403039"/>
            <a:chOff x="4000500" y="1895754"/>
            <a:chExt cx="1000125" cy="2664807"/>
          </a:xfrm>
        </p:grpSpPr>
        <p:sp>
          <p:nvSpPr>
            <p:cNvPr id="141" name="Rectangle: Rounded Corners 140">
              <a:extLst>
                <a:ext uri="{FF2B5EF4-FFF2-40B4-BE49-F238E27FC236}">
                  <a16:creationId xmlns:a16="http://schemas.microsoft.com/office/drawing/2014/main" id="{EF88FB63-3BAE-4048-B275-47FC17BF4E02}"/>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42" name="Rectangle: Rounded Corners 141">
              <a:extLst>
                <a:ext uri="{FF2B5EF4-FFF2-40B4-BE49-F238E27FC236}">
                  <a16:creationId xmlns:a16="http://schemas.microsoft.com/office/drawing/2014/main" id="{172B7E4A-80B6-4C4B-A571-673CF24FB01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lvl="0" algn="ctr" defTabSz="800100">
                <a:lnSpc>
                  <a:spcPct val="90000"/>
                </a:lnSpc>
                <a:spcBef>
                  <a:spcPct val="0"/>
                </a:spcBef>
                <a:spcAft>
                  <a:spcPct val="35000"/>
                </a:spcAft>
              </a:pPr>
              <a:r>
                <a:rPr lang="fr-FR" sz="1400" dirty="0">
                  <a:solidFill>
                    <a:schemeClr val="bg1"/>
                  </a:solidFill>
                  <a:latin typeface="+mj-lt"/>
                  <a:hlinkClick r:id="rId7">
                    <a:extLst>
                      <a:ext uri="{A12FA001-AC4F-418D-AE19-62706E023703}">
                        <ahyp:hlinkClr xmlns:ahyp="http://schemas.microsoft.com/office/drawing/2018/hyperlinkcolor" val="tx"/>
                      </a:ext>
                    </a:extLst>
                  </a:hlinkClick>
                </a:rPr>
                <a:t>Guide de mise en œuvre </a:t>
              </a:r>
              <a:br>
                <a:rPr lang="fr-FR" sz="1400" dirty="0">
                  <a:solidFill>
                    <a:schemeClr val="bg1"/>
                  </a:solidFill>
                  <a:latin typeface="+mj-lt"/>
                  <a:hlinkClick r:id="rId7">
                    <a:extLst>
                      <a:ext uri="{A12FA001-AC4F-418D-AE19-62706E023703}">
                        <ahyp:hlinkClr xmlns:ahyp="http://schemas.microsoft.com/office/drawing/2018/hyperlinkcolor" val="tx"/>
                      </a:ext>
                    </a:extLst>
                  </a:hlinkClick>
                </a:rPr>
              </a:br>
              <a:r>
                <a:rPr lang="fr-FR" sz="1400" dirty="0">
                  <a:solidFill>
                    <a:schemeClr val="bg1"/>
                  </a:solidFill>
                  <a:latin typeface="+mj-lt"/>
                  <a:hlinkClick r:id="rId7">
                    <a:extLst>
                      <a:ext uri="{A12FA001-AC4F-418D-AE19-62706E023703}">
                        <ahyp:hlinkClr xmlns:ahyp="http://schemas.microsoft.com/office/drawing/2018/hyperlinkcolor" val="tx"/>
                      </a:ext>
                    </a:extLst>
                  </a:hlinkClick>
                </a:rPr>
                <a:t>d’AEM Sites</a:t>
              </a:r>
            </a:p>
          </p:txBody>
        </p:sp>
      </p:grpSp>
      <p:grpSp>
        <p:nvGrpSpPr>
          <p:cNvPr id="44" name="Group 43">
            <a:extLst>
              <a:ext uri="{FF2B5EF4-FFF2-40B4-BE49-F238E27FC236}">
                <a16:creationId xmlns:a16="http://schemas.microsoft.com/office/drawing/2014/main" id="{C2F64731-DCC9-4F8B-BDF0-80CE13172778}"/>
              </a:ext>
            </a:extLst>
          </p:cNvPr>
          <p:cNvGrpSpPr/>
          <p:nvPr/>
        </p:nvGrpSpPr>
        <p:grpSpPr>
          <a:xfrm>
            <a:off x="7062669" y="4774563"/>
            <a:ext cx="3970365" cy="403039"/>
            <a:chOff x="4000500" y="1895754"/>
            <a:chExt cx="1000125" cy="2664807"/>
          </a:xfrm>
        </p:grpSpPr>
        <p:sp>
          <p:nvSpPr>
            <p:cNvPr id="45" name="Rectangle: Rounded Corners 44">
              <a:extLst>
                <a:ext uri="{FF2B5EF4-FFF2-40B4-BE49-F238E27FC236}">
                  <a16:creationId xmlns:a16="http://schemas.microsoft.com/office/drawing/2014/main" id="{166E62C0-9F8F-4D19-8A2C-017D5FDD7694}"/>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6" name="Rectangle: Rounded Corners 45">
              <a:extLst>
                <a:ext uri="{FF2B5EF4-FFF2-40B4-BE49-F238E27FC236}">
                  <a16:creationId xmlns:a16="http://schemas.microsoft.com/office/drawing/2014/main" id="{3B84E3FB-970F-4EA6-970B-5CABA109E34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fr-FR" sz="1400" dirty="0">
                  <a:solidFill>
                    <a:schemeClr val="bg1"/>
                  </a:solidFill>
                  <a:latin typeface="+mj-lt"/>
                  <a:hlinkClick r:id="rId8">
                    <a:extLst>
                      <a:ext uri="{A12FA001-AC4F-418D-AE19-62706E023703}">
                        <ahyp:hlinkClr xmlns:ahyp="http://schemas.microsoft.com/office/drawing/2018/hyperlinkcolor" val="tx"/>
                      </a:ext>
                    </a:extLst>
                  </a:hlinkClick>
                </a:rPr>
                <a:t>Guide de mise en œuvre d’</a:t>
              </a:r>
              <a:r>
                <a:rPr lang="fr-FR" sz="1400" dirty="0" err="1">
                  <a:solidFill>
                    <a:schemeClr val="bg1"/>
                  </a:solidFill>
                  <a:latin typeface="+mj-lt"/>
                  <a:hlinkClick r:id="rId8">
                    <a:extLst>
                      <a:ext uri="{A12FA001-AC4F-418D-AE19-62706E023703}">
                        <ahyp:hlinkClr xmlns:ahyp="http://schemas.microsoft.com/office/drawing/2018/hyperlinkcolor" val="tx"/>
                      </a:ext>
                    </a:extLst>
                  </a:hlinkClick>
                </a:rPr>
                <a:t>Experience</a:t>
              </a:r>
              <a:r>
                <a:rPr lang="fr-FR" sz="1400" dirty="0">
                  <a:solidFill>
                    <a:schemeClr val="bg1"/>
                  </a:solidFill>
                  <a:latin typeface="+mj-lt"/>
                  <a:hlinkClick r:id="rId8">
                    <a:extLst>
                      <a:ext uri="{A12FA001-AC4F-418D-AE19-62706E023703}">
                        <ahyp:hlinkClr xmlns:ahyp="http://schemas.microsoft.com/office/drawing/2018/hyperlinkcolor" val="tx"/>
                      </a:ext>
                    </a:extLst>
                  </a:hlinkClick>
                </a:rPr>
                <a:t> </a:t>
              </a:r>
              <a:br>
                <a:rPr lang="fr-FR" sz="1400" dirty="0">
                  <a:solidFill>
                    <a:schemeClr val="bg1"/>
                  </a:solidFill>
                  <a:latin typeface="+mj-lt"/>
                  <a:hlinkClick r:id="rId8">
                    <a:extLst>
                      <a:ext uri="{A12FA001-AC4F-418D-AE19-62706E023703}">
                        <ahyp:hlinkClr xmlns:ahyp="http://schemas.microsoft.com/office/drawing/2018/hyperlinkcolor" val="tx"/>
                      </a:ext>
                    </a:extLst>
                  </a:hlinkClick>
                </a:rPr>
              </a:br>
              <a:r>
                <a:rPr lang="fr-FR" sz="1400" dirty="0">
                  <a:solidFill>
                    <a:schemeClr val="bg1"/>
                  </a:solidFill>
                  <a:latin typeface="+mj-lt"/>
                  <a:hlinkClick r:id="rId8">
                    <a:extLst>
                      <a:ext uri="{A12FA001-AC4F-418D-AE19-62706E023703}">
                        <ahyp:hlinkClr xmlns:ahyp="http://schemas.microsoft.com/office/drawing/2018/hyperlinkcolor" val="tx"/>
                      </a:ext>
                    </a:extLst>
                  </a:hlinkClick>
                </a:rPr>
                <a:t>Manager Assets</a:t>
              </a:r>
            </a:p>
          </p:txBody>
        </p:sp>
      </p:grpSp>
      <p:grpSp>
        <p:nvGrpSpPr>
          <p:cNvPr id="48" name="Group 47">
            <a:extLst>
              <a:ext uri="{FF2B5EF4-FFF2-40B4-BE49-F238E27FC236}">
                <a16:creationId xmlns:a16="http://schemas.microsoft.com/office/drawing/2014/main" id="{3C0209AA-8FDE-4E5D-AC5E-69F1D4E3E8A3}"/>
              </a:ext>
            </a:extLst>
          </p:cNvPr>
          <p:cNvGrpSpPr/>
          <p:nvPr/>
        </p:nvGrpSpPr>
        <p:grpSpPr>
          <a:xfrm>
            <a:off x="340536" y="5349330"/>
            <a:ext cx="4371420" cy="403039"/>
            <a:chOff x="4000500" y="1895754"/>
            <a:chExt cx="1000125" cy="2664807"/>
          </a:xfrm>
        </p:grpSpPr>
        <p:sp>
          <p:nvSpPr>
            <p:cNvPr id="49" name="Rectangle: Rounded Corners 48">
              <a:extLst>
                <a:ext uri="{FF2B5EF4-FFF2-40B4-BE49-F238E27FC236}">
                  <a16:creationId xmlns:a16="http://schemas.microsoft.com/office/drawing/2014/main" id="{0F04F926-EA17-45CF-9EE2-8E7A10A9FAE6}"/>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50" name="Rectangle: Rounded Corners 49">
              <a:extLst>
                <a:ext uri="{FF2B5EF4-FFF2-40B4-BE49-F238E27FC236}">
                  <a16:creationId xmlns:a16="http://schemas.microsoft.com/office/drawing/2014/main" id="{2ED032AB-4CEE-40B8-8C08-94141DF3226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fr-FR" sz="1400" dirty="0">
                  <a:solidFill>
                    <a:schemeClr val="bg1"/>
                  </a:solidFill>
                  <a:latin typeface="+mj-lt"/>
                  <a:hlinkClick r:id="rId9">
                    <a:extLst>
                      <a:ext uri="{A12FA001-AC4F-418D-AE19-62706E023703}">
                        <ahyp:hlinkClr xmlns:ahyp="http://schemas.microsoft.com/office/drawing/2018/hyperlinkcolor" val="tx"/>
                      </a:ext>
                    </a:extLst>
                  </a:hlinkClick>
                </a:rPr>
                <a:t>Guide de mise en œuvre </a:t>
              </a:r>
              <a:br>
                <a:rPr lang="fr-FR" sz="1400" dirty="0">
                  <a:solidFill>
                    <a:schemeClr val="bg1"/>
                  </a:solidFill>
                  <a:latin typeface="+mj-lt"/>
                  <a:hlinkClick r:id="rId9">
                    <a:extLst>
                      <a:ext uri="{A12FA001-AC4F-418D-AE19-62706E023703}">
                        <ahyp:hlinkClr xmlns:ahyp="http://schemas.microsoft.com/office/drawing/2018/hyperlinkcolor" val="tx"/>
                      </a:ext>
                    </a:extLst>
                  </a:hlinkClick>
                </a:rPr>
              </a:br>
              <a:r>
                <a:rPr lang="fr-FR" sz="1400" dirty="0">
                  <a:solidFill>
                    <a:schemeClr val="bg1"/>
                  </a:solidFill>
                  <a:latin typeface="+mj-lt"/>
                  <a:hlinkClick r:id="rId9">
                    <a:extLst>
                      <a:ext uri="{A12FA001-AC4F-418D-AE19-62706E023703}">
                        <ahyp:hlinkClr xmlns:ahyp="http://schemas.microsoft.com/office/drawing/2018/hyperlinkcolor" val="tx"/>
                      </a:ext>
                    </a:extLst>
                  </a:hlinkClick>
                </a:rPr>
                <a:t>d’</a:t>
              </a:r>
              <a:r>
                <a:rPr lang="fr-FR" sz="1400" dirty="0" err="1">
                  <a:solidFill>
                    <a:schemeClr val="bg1"/>
                  </a:solidFill>
                  <a:latin typeface="+mj-lt"/>
                  <a:hlinkClick r:id="rId9">
                    <a:extLst>
                      <a:ext uri="{A12FA001-AC4F-418D-AE19-62706E023703}">
                        <ahyp:hlinkClr xmlns:ahyp="http://schemas.microsoft.com/office/drawing/2018/hyperlinkcolor" val="tx"/>
                      </a:ext>
                    </a:extLst>
                  </a:hlinkClick>
                </a:rPr>
                <a:t>Experience</a:t>
              </a:r>
              <a:r>
                <a:rPr lang="fr-FR" sz="1400" dirty="0">
                  <a:solidFill>
                    <a:schemeClr val="bg1"/>
                  </a:solidFill>
                  <a:latin typeface="+mj-lt"/>
                  <a:hlinkClick r:id="rId9">
                    <a:extLst>
                      <a:ext uri="{A12FA001-AC4F-418D-AE19-62706E023703}">
                        <ahyp:hlinkClr xmlns:ahyp="http://schemas.microsoft.com/office/drawing/2018/hyperlinkcolor" val="tx"/>
                      </a:ext>
                    </a:extLst>
                  </a:hlinkClick>
                </a:rPr>
                <a:t> Manager Forms</a:t>
              </a:r>
            </a:p>
          </p:txBody>
        </p:sp>
      </p:grpSp>
      <p:grpSp>
        <p:nvGrpSpPr>
          <p:cNvPr id="51" name="Group 50">
            <a:extLst>
              <a:ext uri="{FF2B5EF4-FFF2-40B4-BE49-F238E27FC236}">
                <a16:creationId xmlns:a16="http://schemas.microsoft.com/office/drawing/2014/main" id="{2F871C84-8ECE-4508-A518-DBEEAFA67A0F}"/>
              </a:ext>
            </a:extLst>
          </p:cNvPr>
          <p:cNvGrpSpPr/>
          <p:nvPr/>
        </p:nvGrpSpPr>
        <p:grpSpPr>
          <a:xfrm>
            <a:off x="4944977" y="5349329"/>
            <a:ext cx="4189991" cy="403039"/>
            <a:chOff x="4000500" y="1895754"/>
            <a:chExt cx="1000125" cy="2664807"/>
          </a:xfrm>
        </p:grpSpPr>
        <p:sp>
          <p:nvSpPr>
            <p:cNvPr id="52" name="Rectangle: Rounded Corners 51">
              <a:extLst>
                <a:ext uri="{FF2B5EF4-FFF2-40B4-BE49-F238E27FC236}">
                  <a16:creationId xmlns:a16="http://schemas.microsoft.com/office/drawing/2014/main" id="{851C985A-7273-410F-9C01-216803BBA596}"/>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53" name="Rectangle: Rounded Corners 52">
              <a:extLst>
                <a:ext uri="{FF2B5EF4-FFF2-40B4-BE49-F238E27FC236}">
                  <a16:creationId xmlns:a16="http://schemas.microsoft.com/office/drawing/2014/main" id="{BD5BB37B-CF7C-4646-AD9F-F8BD38BED4B4}"/>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fr-FR" sz="1400" dirty="0">
                  <a:solidFill>
                    <a:schemeClr val="bg1"/>
                  </a:solidFill>
                  <a:latin typeface="+mj-lt"/>
                  <a:hlinkClick r:id="rId10">
                    <a:extLst>
                      <a:ext uri="{A12FA001-AC4F-418D-AE19-62706E023703}">
                        <ahyp:hlinkClr xmlns:ahyp="http://schemas.microsoft.com/office/drawing/2018/hyperlinkcolor" val="tx"/>
                      </a:ext>
                    </a:extLst>
                  </a:hlinkClick>
                </a:rPr>
                <a:t>Présentation d’</a:t>
              </a:r>
              <a:r>
                <a:rPr lang="fr-FR" sz="1400" dirty="0" err="1">
                  <a:solidFill>
                    <a:schemeClr val="bg1"/>
                  </a:solidFill>
                  <a:latin typeface="+mj-lt"/>
                  <a:hlinkClick r:id="rId10">
                    <a:extLst>
                      <a:ext uri="{A12FA001-AC4F-418D-AE19-62706E023703}">
                        <ahyp:hlinkClr xmlns:ahyp="http://schemas.microsoft.com/office/drawing/2018/hyperlinkcolor" val="tx"/>
                      </a:ext>
                    </a:extLst>
                  </a:hlinkClick>
                </a:rPr>
                <a:t>Experience</a:t>
              </a:r>
              <a:r>
                <a:rPr lang="fr-FR" sz="1400" dirty="0">
                  <a:solidFill>
                    <a:schemeClr val="bg1"/>
                  </a:solidFill>
                  <a:latin typeface="+mj-lt"/>
                  <a:hlinkClick r:id="rId10">
                    <a:extLst>
                      <a:ext uri="{A12FA001-AC4F-418D-AE19-62706E023703}">
                        <ahyp:hlinkClr xmlns:ahyp="http://schemas.microsoft.com/office/drawing/2018/hyperlinkcolor" val="tx"/>
                      </a:ext>
                    </a:extLst>
                  </a:hlinkClick>
                </a:rPr>
                <a:t> Manager </a:t>
              </a:r>
              <a:br>
                <a:rPr lang="fr-FR" sz="1400" dirty="0">
                  <a:solidFill>
                    <a:schemeClr val="bg1"/>
                  </a:solidFill>
                  <a:latin typeface="+mj-lt"/>
                  <a:hlinkClick r:id="rId10">
                    <a:extLst>
                      <a:ext uri="{A12FA001-AC4F-418D-AE19-62706E023703}">
                        <ahyp:hlinkClr xmlns:ahyp="http://schemas.microsoft.com/office/drawing/2018/hyperlinkcolor" val="tx"/>
                      </a:ext>
                    </a:extLst>
                  </a:hlinkClick>
                </a:rPr>
              </a:br>
              <a:r>
                <a:rPr lang="fr-FR" sz="1400" dirty="0">
                  <a:solidFill>
                    <a:schemeClr val="bg1"/>
                  </a:solidFill>
                  <a:latin typeface="+mj-lt"/>
                  <a:hlinkClick r:id="rId10">
                    <a:extLst>
                      <a:ext uri="{A12FA001-AC4F-418D-AE19-62706E023703}">
                        <ahyp:hlinkClr xmlns:ahyp="http://schemas.microsoft.com/office/drawing/2018/hyperlinkcolor" val="tx"/>
                      </a:ext>
                    </a:extLst>
                  </a:hlinkClick>
                </a:rPr>
                <a:t>as a Cloud Service</a:t>
              </a:r>
            </a:p>
          </p:txBody>
        </p:sp>
      </p:grpSp>
      <p:grpSp>
        <p:nvGrpSpPr>
          <p:cNvPr id="54" name="Group 53">
            <a:extLst>
              <a:ext uri="{FF2B5EF4-FFF2-40B4-BE49-F238E27FC236}">
                <a16:creationId xmlns:a16="http://schemas.microsoft.com/office/drawing/2014/main" id="{48BF0802-7EBB-4428-8831-9C705EBA8590}"/>
              </a:ext>
            </a:extLst>
          </p:cNvPr>
          <p:cNvGrpSpPr/>
          <p:nvPr/>
        </p:nvGrpSpPr>
        <p:grpSpPr>
          <a:xfrm>
            <a:off x="3687690" y="5911758"/>
            <a:ext cx="5877277" cy="412110"/>
            <a:chOff x="4000500" y="1895754"/>
            <a:chExt cx="1000125" cy="2664807"/>
          </a:xfrm>
        </p:grpSpPr>
        <p:sp>
          <p:nvSpPr>
            <p:cNvPr id="55" name="Rectangle: Rounded Corners 54">
              <a:extLst>
                <a:ext uri="{FF2B5EF4-FFF2-40B4-BE49-F238E27FC236}">
                  <a16:creationId xmlns:a16="http://schemas.microsoft.com/office/drawing/2014/main" id="{DCBA0A40-4ACB-45E8-A44A-F1877478A661}"/>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56" name="Rectangle: Rounded Corners 55">
              <a:extLst>
                <a:ext uri="{FF2B5EF4-FFF2-40B4-BE49-F238E27FC236}">
                  <a16:creationId xmlns:a16="http://schemas.microsoft.com/office/drawing/2014/main" id="{177F306C-7460-4E15-A99C-F85F885F10F4}"/>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fr-FR" sz="1400" dirty="0">
                  <a:solidFill>
                    <a:schemeClr val="bg1"/>
                  </a:solidFill>
                  <a:latin typeface="+mj-lt"/>
                  <a:hlinkClick r:id="rId11">
                    <a:extLst>
                      <a:ext uri="{A12FA001-AC4F-418D-AE19-62706E023703}">
                        <ahyp:hlinkClr xmlns:ahyp="http://schemas.microsoft.com/office/drawing/2018/hyperlinkcolor" val="tx"/>
                      </a:ext>
                    </a:extLst>
                  </a:hlinkClick>
                </a:rPr>
                <a:t>Guides de mise en œuvre et de l’utilisateur </a:t>
              </a:r>
              <a:br>
                <a:rPr lang="fr-FR" sz="1400" dirty="0">
                  <a:solidFill>
                    <a:schemeClr val="bg1"/>
                  </a:solidFill>
                  <a:latin typeface="+mj-lt"/>
                  <a:hlinkClick r:id="rId11">
                    <a:extLst>
                      <a:ext uri="{A12FA001-AC4F-418D-AE19-62706E023703}">
                        <ahyp:hlinkClr xmlns:ahyp="http://schemas.microsoft.com/office/drawing/2018/hyperlinkcolor" val="tx"/>
                      </a:ext>
                    </a:extLst>
                  </a:hlinkClick>
                </a:rPr>
              </a:br>
              <a:r>
                <a:rPr lang="fr-FR" sz="1400" dirty="0">
                  <a:solidFill>
                    <a:schemeClr val="bg1"/>
                  </a:solidFill>
                  <a:latin typeface="+mj-lt"/>
                  <a:hlinkClick r:id="rId11">
                    <a:extLst>
                      <a:ext uri="{A12FA001-AC4F-418D-AE19-62706E023703}">
                        <ahyp:hlinkClr xmlns:ahyp="http://schemas.microsoft.com/office/drawing/2018/hyperlinkcolor" val="tx"/>
                      </a:ext>
                    </a:extLst>
                  </a:hlinkClick>
                </a:rPr>
                <a:t>d’</a:t>
              </a:r>
              <a:r>
                <a:rPr lang="fr-FR" sz="1400" dirty="0" err="1">
                  <a:solidFill>
                    <a:schemeClr val="bg1"/>
                  </a:solidFill>
                  <a:latin typeface="+mj-lt"/>
                  <a:hlinkClick r:id="rId11">
                    <a:extLst>
                      <a:ext uri="{A12FA001-AC4F-418D-AE19-62706E023703}">
                        <ahyp:hlinkClr xmlns:ahyp="http://schemas.microsoft.com/office/drawing/2018/hyperlinkcolor" val="tx"/>
                      </a:ext>
                    </a:extLst>
                  </a:hlinkClick>
                </a:rPr>
                <a:t>Experience</a:t>
              </a:r>
              <a:r>
                <a:rPr lang="fr-FR" sz="1400" dirty="0">
                  <a:solidFill>
                    <a:schemeClr val="bg1"/>
                  </a:solidFill>
                  <a:latin typeface="+mj-lt"/>
                  <a:hlinkClick r:id="rId11">
                    <a:extLst>
                      <a:ext uri="{A12FA001-AC4F-418D-AE19-62706E023703}">
                        <ahyp:hlinkClr xmlns:ahyp="http://schemas.microsoft.com/office/drawing/2018/hyperlinkcolor" val="tx"/>
                      </a:ext>
                    </a:extLst>
                  </a:hlinkClick>
                </a:rPr>
                <a:t> Manager as a Cloud Service </a:t>
              </a:r>
            </a:p>
          </p:txBody>
        </p:sp>
      </p:grpSp>
      <p:grpSp>
        <p:nvGrpSpPr>
          <p:cNvPr id="155" name="Group 154">
            <a:extLst>
              <a:ext uri="{FF2B5EF4-FFF2-40B4-BE49-F238E27FC236}">
                <a16:creationId xmlns:a16="http://schemas.microsoft.com/office/drawing/2014/main" id="{C6CC5046-A70A-4FA7-BFC3-690C83E8ABAA}"/>
              </a:ext>
            </a:extLst>
          </p:cNvPr>
          <p:cNvGrpSpPr/>
          <p:nvPr/>
        </p:nvGrpSpPr>
        <p:grpSpPr>
          <a:xfrm>
            <a:off x="245178" y="1736592"/>
            <a:ext cx="2264128" cy="513060"/>
            <a:chOff x="4000500" y="1895754"/>
            <a:chExt cx="1000125" cy="2664807"/>
          </a:xfrm>
        </p:grpSpPr>
        <p:sp>
          <p:nvSpPr>
            <p:cNvPr id="156" name="Rectangle: Rounded Corners 155">
              <a:extLst>
                <a:ext uri="{FF2B5EF4-FFF2-40B4-BE49-F238E27FC236}">
                  <a16:creationId xmlns:a16="http://schemas.microsoft.com/office/drawing/2014/main" id="{B0064B28-A0D9-4EEF-B0B5-BC5E6EFB2C8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57" name="Rectangle: Rounded Corners 156">
              <a:extLst>
                <a:ext uri="{FF2B5EF4-FFF2-40B4-BE49-F238E27FC236}">
                  <a16:creationId xmlns:a16="http://schemas.microsoft.com/office/drawing/2014/main" id="{AB1F39F6-C7B5-4BE1-B033-483992048D7C}"/>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defRPr/>
              </a:pPr>
              <a:r>
                <a:rPr lang="fr-FR" sz="1400" dirty="0">
                  <a:solidFill>
                    <a:srgbClr val="FFFFFF"/>
                  </a:solidFill>
                  <a:latin typeface="Adobe Clean ExtraBold"/>
                </a:rPr>
                <a:t>Système de gestion </a:t>
              </a:r>
              <a:br>
                <a:rPr lang="fr-FR" sz="1400" dirty="0">
                  <a:solidFill>
                    <a:srgbClr val="FFFFFF"/>
                  </a:solidFill>
                  <a:latin typeface="Adobe Clean ExtraBold"/>
                </a:rPr>
              </a:br>
              <a:r>
                <a:rPr lang="fr-FR" sz="1400" dirty="0">
                  <a:solidFill>
                    <a:srgbClr val="FFFFFF"/>
                  </a:solidFill>
                  <a:latin typeface="Adobe Clean ExtraBold"/>
                </a:rPr>
                <a:t>de contenu</a:t>
              </a:r>
            </a:p>
          </p:txBody>
        </p:sp>
      </p:grpSp>
      <p:grpSp>
        <p:nvGrpSpPr>
          <p:cNvPr id="176" name="Group 175">
            <a:extLst>
              <a:ext uri="{FF2B5EF4-FFF2-40B4-BE49-F238E27FC236}">
                <a16:creationId xmlns:a16="http://schemas.microsoft.com/office/drawing/2014/main" id="{7489C753-717A-46F9-A238-E97AC81A853D}"/>
              </a:ext>
            </a:extLst>
          </p:cNvPr>
          <p:cNvGrpSpPr/>
          <p:nvPr/>
        </p:nvGrpSpPr>
        <p:grpSpPr>
          <a:xfrm>
            <a:off x="2604557" y="1736592"/>
            <a:ext cx="2264128" cy="513060"/>
            <a:chOff x="4000500" y="1895754"/>
            <a:chExt cx="1000125" cy="2664807"/>
          </a:xfrm>
        </p:grpSpPr>
        <p:sp>
          <p:nvSpPr>
            <p:cNvPr id="177" name="Rectangle: Rounded Corners 176">
              <a:extLst>
                <a:ext uri="{FF2B5EF4-FFF2-40B4-BE49-F238E27FC236}">
                  <a16:creationId xmlns:a16="http://schemas.microsoft.com/office/drawing/2014/main" id="{2CA67D79-309C-4D39-8025-788C2A348356}"/>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78" name="Rectangle: Rounded Corners 177">
              <a:extLst>
                <a:ext uri="{FF2B5EF4-FFF2-40B4-BE49-F238E27FC236}">
                  <a16:creationId xmlns:a16="http://schemas.microsoft.com/office/drawing/2014/main" id="{389A6B03-FF49-4A21-BF19-14A21B3D559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defRPr/>
              </a:pPr>
              <a:r>
                <a:rPr lang="fr-FR" sz="1400">
                  <a:solidFill>
                    <a:srgbClr val="FFFFFF"/>
                  </a:solidFill>
                  <a:latin typeface="Adobe Clean ExtraBold"/>
                </a:rPr>
                <a:t>Gestion des actifs numériques</a:t>
              </a:r>
            </a:p>
          </p:txBody>
        </p:sp>
      </p:grpSp>
      <p:grpSp>
        <p:nvGrpSpPr>
          <p:cNvPr id="179" name="Group 178">
            <a:extLst>
              <a:ext uri="{FF2B5EF4-FFF2-40B4-BE49-F238E27FC236}">
                <a16:creationId xmlns:a16="http://schemas.microsoft.com/office/drawing/2014/main" id="{9577391B-275B-42EE-B6AC-3E0653BAA486}"/>
              </a:ext>
            </a:extLst>
          </p:cNvPr>
          <p:cNvGrpSpPr/>
          <p:nvPr/>
        </p:nvGrpSpPr>
        <p:grpSpPr>
          <a:xfrm>
            <a:off x="4963936" y="1736592"/>
            <a:ext cx="2264128" cy="513060"/>
            <a:chOff x="4000500" y="1895754"/>
            <a:chExt cx="1000125" cy="2664807"/>
          </a:xfrm>
        </p:grpSpPr>
        <p:sp>
          <p:nvSpPr>
            <p:cNvPr id="180" name="Rectangle: Rounded Corners 179">
              <a:extLst>
                <a:ext uri="{FF2B5EF4-FFF2-40B4-BE49-F238E27FC236}">
                  <a16:creationId xmlns:a16="http://schemas.microsoft.com/office/drawing/2014/main" id="{5D8A20BF-E4B9-4CB0-9893-0364AB384449}"/>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81" name="Rectangle: Rounded Corners 180">
              <a:extLst>
                <a:ext uri="{FF2B5EF4-FFF2-40B4-BE49-F238E27FC236}">
                  <a16:creationId xmlns:a16="http://schemas.microsoft.com/office/drawing/2014/main" id="{698CE9E4-B936-498A-A2AA-7877D7AD589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defRPr/>
              </a:pPr>
              <a:r>
                <a:rPr lang="fr-FR" sz="1400" dirty="0">
                  <a:solidFill>
                    <a:srgbClr val="FFFFFF"/>
                  </a:solidFill>
                  <a:latin typeface="Adobe Clean ExtraBold"/>
                </a:rPr>
                <a:t>Inscription et formulaires numériques</a:t>
              </a:r>
            </a:p>
          </p:txBody>
        </p:sp>
      </p:grpSp>
      <p:grpSp>
        <p:nvGrpSpPr>
          <p:cNvPr id="182" name="Group 181">
            <a:extLst>
              <a:ext uri="{FF2B5EF4-FFF2-40B4-BE49-F238E27FC236}">
                <a16:creationId xmlns:a16="http://schemas.microsoft.com/office/drawing/2014/main" id="{4E85E927-E407-4EC0-BA6A-FEDBD15807D0}"/>
              </a:ext>
            </a:extLst>
          </p:cNvPr>
          <p:cNvGrpSpPr/>
          <p:nvPr/>
        </p:nvGrpSpPr>
        <p:grpSpPr>
          <a:xfrm>
            <a:off x="7323315" y="1736592"/>
            <a:ext cx="2264128" cy="513060"/>
            <a:chOff x="4000500" y="1895754"/>
            <a:chExt cx="1000125" cy="2664807"/>
          </a:xfrm>
        </p:grpSpPr>
        <p:sp>
          <p:nvSpPr>
            <p:cNvPr id="183" name="Rectangle: Rounded Corners 182">
              <a:extLst>
                <a:ext uri="{FF2B5EF4-FFF2-40B4-BE49-F238E27FC236}">
                  <a16:creationId xmlns:a16="http://schemas.microsoft.com/office/drawing/2014/main" id="{723FF75F-6449-4DE9-B65F-6EF3338FD3AB}"/>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84" name="Rectangle: Rounded Corners 183">
              <a:extLst>
                <a:ext uri="{FF2B5EF4-FFF2-40B4-BE49-F238E27FC236}">
                  <a16:creationId xmlns:a16="http://schemas.microsoft.com/office/drawing/2014/main" id="{63FD617E-F543-46FE-8FBB-8CBC6E4F276C}"/>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defRPr/>
              </a:pPr>
              <a:r>
                <a:rPr lang="fr-FR" sz="1400">
                  <a:solidFill>
                    <a:srgbClr val="FFFFFF"/>
                  </a:solidFill>
                  <a:latin typeface="Adobe Clean ExtraBold"/>
                </a:rPr>
                <a:t>AEM Cloud Service</a:t>
              </a:r>
            </a:p>
          </p:txBody>
        </p:sp>
      </p:grpSp>
      <p:grpSp>
        <p:nvGrpSpPr>
          <p:cNvPr id="185" name="Group 184">
            <a:extLst>
              <a:ext uri="{FF2B5EF4-FFF2-40B4-BE49-F238E27FC236}">
                <a16:creationId xmlns:a16="http://schemas.microsoft.com/office/drawing/2014/main" id="{5CE51B79-CBCD-431C-9EF9-9F340E91AAE5}"/>
              </a:ext>
            </a:extLst>
          </p:cNvPr>
          <p:cNvGrpSpPr/>
          <p:nvPr/>
        </p:nvGrpSpPr>
        <p:grpSpPr>
          <a:xfrm>
            <a:off x="9682694" y="1736592"/>
            <a:ext cx="2264128" cy="513060"/>
            <a:chOff x="4000500" y="1895754"/>
            <a:chExt cx="1000125" cy="2664807"/>
          </a:xfrm>
        </p:grpSpPr>
        <p:sp>
          <p:nvSpPr>
            <p:cNvPr id="186" name="Rectangle: Rounded Corners 185">
              <a:extLst>
                <a:ext uri="{FF2B5EF4-FFF2-40B4-BE49-F238E27FC236}">
                  <a16:creationId xmlns:a16="http://schemas.microsoft.com/office/drawing/2014/main" id="{14DA189A-C267-424D-A84A-F0CDF5AE362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87" name="Rectangle: Rounded Corners 186">
              <a:extLst>
                <a:ext uri="{FF2B5EF4-FFF2-40B4-BE49-F238E27FC236}">
                  <a16:creationId xmlns:a16="http://schemas.microsoft.com/office/drawing/2014/main" id="{DD755E4B-249D-4EF5-BE63-D80F3F321148}"/>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a:solidFill>
                    <a:srgbClr val="FFFFFF"/>
                  </a:solidFill>
                  <a:latin typeface="Adobe Clean ExtraBold"/>
                </a:rPr>
                <a:t>Affichage dynamique</a:t>
              </a:r>
            </a:p>
          </p:txBody>
        </p:sp>
      </p:grpSp>
      <p:sp>
        <p:nvSpPr>
          <p:cNvPr id="188" name="TextBox 187">
            <a:extLst>
              <a:ext uri="{FF2B5EF4-FFF2-40B4-BE49-F238E27FC236}">
                <a16:creationId xmlns:a16="http://schemas.microsoft.com/office/drawing/2014/main" id="{91650633-82F8-41C9-8AAB-0DBF5B9A7113}"/>
              </a:ext>
            </a:extLst>
          </p:cNvPr>
          <p:cNvSpPr txBox="1"/>
          <p:nvPr/>
        </p:nvSpPr>
        <p:spPr>
          <a:xfrm>
            <a:off x="278037" y="2733042"/>
            <a:ext cx="2198410"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dirty="0"/>
              <a:t>Créez et gérez votre expérience numérique sur tous les canaux </a:t>
            </a:r>
            <a:br>
              <a:rPr lang="fr-FR" sz="1200" dirty="0"/>
            </a:br>
            <a:r>
              <a:rPr lang="fr-FR" sz="1200" dirty="0"/>
              <a:t>à l’aide d’outils automatisés simplifiant la mise à l’échelle.</a:t>
            </a:r>
          </a:p>
        </p:txBody>
      </p:sp>
      <p:sp>
        <p:nvSpPr>
          <p:cNvPr id="189" name="TextBox 188">
            <a:extLst>
              <a:ext uri="{FF2B5EF4-FFF2-40B4-BE49-F238E27FC236}">
                <a16:creationId xmlns:a16="http://schemas.microsoft.com/office/drawing/2014/main" id="{A5E8DA56-BC77-4400-A60D-3A2B03E83152}"/>
              </a:ext>
            </a:extLst>
          </p:cNvPr>
          <p:cNvSpPr txBox="1"/>
          <p:nvPr/>
        </p:nvSpPr>
        <p:spPr>
          <a:xfrm>
            <a:off x="2641995" y="2733042"/>
            <a:ext cx="2198410" cy="830997"/>
          </a:xfrm>
          <a:prstGeom prst="rect">
            <a:avLst/>
          </a:prstGeom>
          <a:noFill/>
        </p:spPr>
        <p:txBody>
          <a:bodyPr wrap="square">
            <a:spAutoFit/>
          </a:bodyPr>
          <a:lstStyle/>
          <a:p>
            <a:pPr algn="ctr">
              <a:defRPr/>
            </a:pPr>
            <a:r>
              <a:rPr lang="fr-FR" sz="1200" dirty="0"/>
              <a:t>Consacrez plus de temps aux expériences et moins de temps </a:t>
            </a:r>
            <a:br>
              <a:rPr lang="fr-FR" sz="1200" dirty="0"/>
            </a:br>
            <a:r>
              <a:rPr lang="fr-FR" sz="1200" dirty="0"/>
              <a:t>à la recherche et à l’adaptation du contenu.</a:t>
            </a:r>
          </a:p>
        </p:txBody>
      </p:sp>
      <p:sp>
        <p:nvSpPr>
          <p:cNvPr id="190" name="TextBox 189">
            <a:extLst>
              <a:ext uri="{FF2B5EF4-FFF2-40B4-BE49-F238E27FC236}">
                <a16:creationId xmlns:a16="http://schemas.microsoft.com/office/drawing/2014/main" id="{F9EE1822-5188-42B6-A81D-2EB1443E4EB4}"/>
              </a:ext>
            </a:extLst>
          </p:cNvPr>
          <p:cNvSpPr txBox="1"/>
          <p:nvPr/>
        </p:nvSpPr>
        <p:spPr>
          <a:xfrm>
            <a:off x="5005953" y="2733042"/>
            <a:ext cx="2198410"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dirty="0"/>
              <a:t>Solution de bout en bout connectant vos formulaires </a:t>
            </a:r>
            <a:br>
              <a:rPr lang="fr-FR" sz="1200" dirty="0"/>
            </a:br>
            <a:r>
              <a:rPr lang="fr-FR" sz="1200" dirty="0"/>
              <a:t>et vos processus de communication.</a:t>
            </a:r>
          </a:p>
        </p:txBody>
      </p:sp>
      <p:sp>
        <p:nvSpPr>
          <p:cNvPr id="191" name="TextBox 190">
            <a:extLst>
              <a:ext uri="{FF2B5EF4-FFF2-40B4-BE49-F238E27FC236}">
                <a16:creationId xmlns:a16="http://schemas.microsoft.com/office/drawing/2014/main" id="{A21EF16B-8DFE-4343-8ECB-1647A132B036}"/>
              </a:ext>
            </a:extLst>
          </p:cNvPr>
          <p:cNvSpPr txBox="1"/>
          <p:nvPr/>
        </p:nvSpPr>
        <p:spPr>
          <a:xfrm>
            <a:off x="7369911" y="2733042"/>
            <a:ext cx="2198410" cy="1015663"/>
          </a:xfrm>
          <a:prstGeom prst="rect">
            <a:avLst/>
          </a:prstGeom>
          <a:noFill/>
        </p:spPr>
        <p:txBody>
          <a:bodyPr wrap="square">
            <a:spAutoFit/>
          </a:bodyPr>
          <a:lstStyle/>
          <a:p>
            <a:pPr algn="ctr">
              <a:defRPr/>
            </a:pPr>
            <a:r>
              <a:rPr lang="fr-FR" sz="1200"/>
              <a:t>Le premier système de gestion de contenu professionnel basé sur le cloud offrant des performances optimales, avec des contrats de niveau de service et une sécurité exceptionnels.</a:t>
            </a:r>
          </a:p>
        </p:txBody>
      </p:sp>
      <p:sp>
        <p:nvSpPr>
          <p:cNvPr id="192" name="TextBox 191">
            <a:extLst>
              <a:ext uri="{FF2B5EF4-FFF2-40B4-BE49-F238E27FC236}">
                <a16:creationId xmlns:a16="http://schemas.microsoft.com/office/drawing/2014/main" id="{E808A490-122A-4878-B51A-B3209D20AD56}"/>
              </a:ext>
            </a:extLst>
          </p:cNvPr>
          <p:cNvSpPr txBox="1"/>
          <p:nvPr/>
        </p:nvSpPr>
        <p:spPr>
          <a:xfrm>
            <a:off x="9733869" y="2733042"/>
            <a:ext cx="219841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a:t>Associez facilement les expériences en ligne et en magasin grâce à un affichage interactif adapté aux données des clients et aux déclencheurs externes.</a:t>
            </a:r>
          </a:p>
        </p:txBody>
      </p:sp>
      <p:pic>
        <p:nvPicPr>
          <p:cNvPr id="5" name="Graphic 4" descr="Signal outline">
            <a:extLst>
              <a:ext uri="{FF2B5EF4-FFF2-40B4-BE49-F238E27FC236}">
                <a16:creationId xmlns:a16="http://schemas.microsoft.com/office/drawing/2014/main" id="{79CF7A54-F0FA-41C7-99E0-446020C1459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517626" y="2290752"/>
            <a:ext cx="535329" cy="535329"/>
          </a:xfrm>
          <a:prstGeom prst="rect">
            <a:avLst/>
          </a:prstGeom>
        </p:spPr>
      </p:pic>
      <p:pic>
        <p:nvPicPr>
          <p:cNvPr id="7" name="Graphic 6" descr="Syncing cloud outline">
            <a:extLst>
              <a:ext uri="{FF2B5EF4-FFF2-40B4-BE49-F238E27FC236}">
                <a16:creationId xmlns:a16="http://schemas.microsoft.com/office/drawing/2014/main" id="{371819C5-9D0F-48C5-99E9-573A51C0BFC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254292" y="2309395"/>
            <a:ext cx="535329" cy="535329"/>
          </a:xfrm>
          <a:prstGeom prst="rect">
            <a:avLst/>
          </a:prstGeom>
        </p:spPr>
      </p:pic>
      <p:pic>
        <p:nvPicPr>
          <p:cNvPr id="10" name="Graphic 9" descr="Cloud Computing outline">
            <a:extLst>
              <a:ext uri="{FF2B5EF4-FFF2-40B4-BE49-F238E27FC236}">
                <a16:creationId xmlns:a16="http://schemas.microsoft.com/office/drawing/2014/main" id="{9293A025-9C38-42FF-86F2-1DE48BCAAB6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87071" y="2299824"/>
            <a:ext cx="535329" cy="535329"/>
          </a:xfrm>
          <a:prstGeom prst="rect">
            <a:avLst/>
          </a:prstGeom>
        </p:spPr>
      </p:pic>
      <p:pic>
        <p:nvPicPr>
          <p:cNvPr id="12" name="Graphic 11" descr="Clipboard outline">
            <a:extLst>
              <a:ext uri="{FF2B5EF4-FFF2-40B4-BE49-F238E27FC236}">
                <a16:creationId xmlns:a16="http://schemas.microsoft.com/office/drawing/2014/main" id="{C55629E4-044C-4F7B-991A-85A2C7B6B3E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37493" y="2290753"/>
            <a:ext cx="535329" cy="535329"/>
          </a:xfrm>
          <a:prstGeom prst="rect">
            <a:avLst/>
          </a:prstGeom>
        </p:spPr>
      </p:pic>
      <p:pic>
        <p:nvPicPr>
          <p:cNvPr id="14" name="Graphic 13" descr="Hierarchy outline">
            <a:extLst>
              <a:ext uri="{FF2B5EF4-FFF2-40B4-BE49-F238E27FC236}">
                <a16:creationId xmlns:a16="http://schemas.microsoft.com/office/drawing/2014/main" id="{616B07D7-6FC9-4C31-8267-74DD07FCAE4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429041" y="2293649"/>
            <a:ext cx="535329" cy="535329"/>
          </a:xfrm>
          <a:prstGeom prst="rect">
            <a:avLst/>
          </a:prstGeom>
        </p:spPr>
      </p:pic>
      <p:grpSp>
        <p:nvGrpSpPr>
          <p:cNvPr id="64" name="Group 63">
            <a:extLst>
              <a:ext uri="{FF2B5EF4-FFF2-40B4-BE49-F238E27FC236}">
                <a16:creationId xmlns:a16="http://schemas.microsoft.com/office/drawing/2014/main" id="{2014BB76-1C3F-40A3-8F54-6009A881EB19}"/>
              </a:ext>
            </a:extLst>
          </p:cNvPr>
          <p:cNvGrpSpPr/>
          <p:nvPr/>
        </p:nvGrpSpPr>
        <p:grpSpPr>
          <a:xfrm>
            <a:off x="339927" y="5909605"/>
            <a:ext cx="3173714" cy="403039"/>
            <a:chOff x="4000500" y="1895754"/>
            <a:chExt cx="1000125" cy="2664807"/>
          </a:xfrm>
        </p:grpSpPr>
        <p:sp>
          <p:nvSpPr>
            <p:cNvPr id="65" name="Rectangle: Rounded Corners 64">
              <a:extLst>
                <a:ext uri="{FF2B5EF4-FFF2-40B4-BE49-F238E27FC236}">
                  <a16:creationId xmlns:a16="http://schemas.microsoft.com/office/drawing/2014/main" id="{7F22AC29-0BCA-4CD1-9057-C4B8D373C72C}"/>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rgbClr val="FFFFFF"/>
                </a:solidFill>
                <a:latin typeface="+mj-lt"/>
              </a:endParaRPr>
            </a:p>
          </p:txBody>
        </p:sp>
        <p:sp>
          <p:nvSpPr>
            <p:cNvPr id="66" name="Rectangle: Rounded Corners 65">
              <a:extLst>
                <a:ext uri="{FF2B5EF4-FFF2-40B4-BE49-F238E27FC236}">
                  <a16:creationId xmlns:a16="http://schemas.microsoft.com/office/drawing/2014/main" id="{7B4E6C50-4626-497F-A2BF-418A51BBCD7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fr-FR" sz="1400">
                  <a:solidFill>
                    <a:srgbClr val="FFFFFF"/>
                  </a:solidFill>
                  <a:latin typeface="+mj-lt"/>
                  <a:hlinkClick r:id="rId22">
                    <a:extLst>
                      <a:ext uri="{A12FA001-AC4F-418D-AE19-62706E023703}">
                        <ahyp:hlinkClr xmlns:ahyp="http://schemas.microsoft.com/office/drawing/2018/hyperlinkcolor" val="tx"/>
                      </a:ext>
                    </a:extLst>
                  </a:hlinkClick>
                </a:rPr>
                <a:t>Documentation Experience Manager</a:t>
              </a:r>
            </a:p>
          </p:txBody>
        </p:sp>
      </p:grpSp>
    </p:spTree>
    <p:extLst>
      <p:ext uri="{BB962C8B-B14F-4D97-AF65-F5344CB8AC3E}">
        <p14:creationId xmlns:p14="http://schemas.microsoft.com/office/powerpoint/2010/main" val="1609366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fr-FR" dirty="0">
                <a:latin typeface="+mj-lt"/>
              </a:rPr>
              <a:t>Adobe Campaign : </a:t>
            </a:r>
            <a:r>
              <a:rPr lang="fr-FR" dirty="0">
                <a:solidFill>
                  <a:schemeClr val="tx1"/>
                </a:solidFill>
                <a:latin typeface="+mj-lt"/>
              </a:rPr>
              <a:t>Outil de gestion de campagnes cross-canal vous permettant d’améliorer et de personnaliser les campagnes sur tous </a:t>
            </a:r>
            <a:br>
              <a:rPr lang="fr-FR" dirty="0">
                <a:solidFill>
                  <a:schemeClr val="tx1"/>
                </a:solidFill>
                <a:latin typeface="+mj-lt"/>
              </a:rPr>
            </a:br>
            <a:r>
              <a:rPr lang="fr-FR" dirty="0">
                <a:solidFill>
                  <a:schemeClr val="tx1"/>
                </a:solidFill>
                <a:latin typeface="+mj-lt"/>
              </a:rPr>
              <a:t>les supports.</a:t>
            </a: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1712621"/>
            <a:ext cx="3679201" cy="2270904"/>
            <a:chOff x="340538" y="1413856"/>
            <a:chExt cx="3679201" cy="2270904"/>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515316"/>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fr-FR" sz="1600">
                    <a:solidFill>
                      <a:srgbClr val="FFFFFF"/>
                    </a:solidFill>
                    <a:latin typeface="Adobe Clean ExtraBold"/>
                  </a:rPr>
                  <a:t>Simplifier la gestion de campagnes</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600219"/>
              <a:ext cx="3387448" cy="738664"/>
            </a:xfrm>
            <a:prstGeom prst="rect">
              <a:avLst/>
            </a:prstGeom>
            <a:noFill/>
          </p:spPr>
          <p:txBody>
            <a:bodyPr wrap="square">
              <a:spAutoFit/>
            </a:bodyPr>
            <a:lstStyle/>
            <a:p>
              <a:pPr algn="ctr"/>
              <a:r>
                <a:rPr lang="fr-FR" sz="1400" dirty="0"/>
                <a:t>Gérez les données et surveillez les performances des campagnes depuis </a:t>
              </a:r>
              <a:br>
                <a:rPr lang="fr-FR" sz="1400" dirty="0"/>
              </a:br>
              <a:r>
                <a:rPr lang="fr-FR" sz="1400" dirty="0"/>
                <a:t>un même endroit.</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1712621"/>
            <a:ext cx="3679201" cy="2270904"/>
            <a:chOff x="340538" y="1413856"/>
            <a:chExt cx="3679201" cy="2270904"/>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fr-FR" sz="1600">
                    <a:solidFill>
                      <a:srgbClr val="FFFFFF"/>
                    </a:solidFill>
                    <a:latin typeface="Adobe Clean ExtraBold"/>
                  </a:rPr>
                  <a:t>Améliorer le niveau d’engagement</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86414" y="2600219"/>
              <a:ext cx="3387448" cy="738664"/>
            </a:xfrm>
            <a:prstGeom prst="rect">
              <a:avLst/>
            </a:prstGeom>
            <a:noFill/>
          </p:spPr>
          <p:txBody>
            <a:bodyPr wrap="square">
              <a:spAutoFit/>
            </a:bodyPr>
            <a:lstStyle/>
            <a:p>
              <a:pPr algn="ctr"/>
              <a:r>
                <a:rPr lang="fr-FR" sz="1400" dirty="0"/>
                <a:t>Utilisez des messages personnalisés, contextuels et en temps réel pour offrir </a:t>
              </a:r>
              <a:br>
                <a:rPr lang="fr-FR" sz="1400" dirty="0"/>
              </a:br>
              <a:r>
                <a:rPr lang="fr-FR" sz="1400" dirty="0"/>
                <a:t>une expérience client convaincante.</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1712621"/>
            <a:ext cx="3679201" cy="2270904"/>
            <a:chOff x="340538" y="1413856"/>
            <a:chExt cx="3679201" cy="2270904"/>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fr-FR" sz="1600">
                    <a:solidFill>
                      <a:srgbClr val="FFFFFF"/>
                    </a:solidFill>
                    <a:latin typeface="Adobe Clean ExtraBold"/>
                  </a:rPr>
                  <a:t>Automatiser</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486414" y="2600219"/>
              <a:ext cx="3387448" cy="738664"/>
            </a:xfrm>
            <a:prstGeom prst="rect">
              <a:avLst/>
            </a:prstGeom>
            <a:noFill/>
          </p:spPr>
          <p:txBody>
            <a:bodyPr wrap="square">
              <a:spAutoFit/>
            </a:bodyPr>
            <a:lstStyle/>
            <a:p>
              <a:pPr algn="ctr"/>
              <a:r>
                <a:rPr lang="fr-FR" sz="1400" dirty="0"/>
                <a:t>Augmentez la productivité des campagnes </a:t>
              </a:r>
              <a:br>
                <a:rPr lang="fr-FR" sz="1400" dirty="0"/>
              </a:br>
              <a:r>
                <a:rPr lang="fr-FR" sz="1400" dirty="0"/>
                <a:t>et réduisez les délais de commercialisation </a:t>
              </a:r>
              <a:br>
                <a:rPr lang="fr-FR" sz="1400" dirty="0"/>
              </a:br>
              <a:r>
                <a:rPr lang="fr-FR" sz="1400" dirty="0"/>
                <a:t>à l’aide de l’automatisation du marketing.</a:t>
              </a:r>
            </a:p>
          </p:txBody>
        </p:sp>
      </p:grpSp>
      <p:sp>
        <p:nvSpPr>
          <p:cNvPr id="127" name="Rectangle: Rounded Corners 126">
            <a:extLst>
              <a:ext uri="{FF2B5EF4-FFF2-40B4-BE49-F238E27FC236}">
                <a16:creationId xmlns:a16="http://schemas.microsoft.com/office/drawing/2014/main" id="{4685A9F1-EEBA-40E2-9BCC-8A3637EC52A7}"/>
              </a:ext>
            </a:extLst>
          </p:cNvPr>
          <p:cNvSpPr/>
          <p:nvPr/>
        </p:nvSpPr>
        <p:spPr>
          <a:xfrm>
            <a:off x="340536" y="4213249"/>
            <a:ext cx="3600000" cy="403039"/>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340536" y="4185955"/>
            <a:ext cx="3600000" cy="403039"/>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fr-FR" sz="1400" dirty="0">
                <a:solidFill>
                  <a:schemeClr val="bg1"/>
                </a:solidFill>
                <a:latin typeface="+mj-lt"/>
                <a:hlinkClick r:id="rId2">
                  <a:extLst>
                    <a:ext uri="{A12FA001-AC4F-418D-AE19-62706E023703}">
                      <ahyp:hlinkClr xmlns:ahyp="http://schemas.microsoft.com/office/drawing/2018/hyperlinkcolor" val="tx"/>
                    </a:ext>
                  </a:extLst>
                </a:hlinkClick>
              </a:rPr>
              <a:t>Guide de mise en œuvre</a:t>
            </a:r>
            <a:br>
              <a:rPr lang="fr-FR" sz="1400" dirty="0">
                <a:solidFill>
                  <a:schemeClr val="bg1"/>
                </a:solidFill>
                <a:latin typeface="+mj-lt"/>
                <a:hlinkClick r:id="rId2">
                  <a:extLst>
                    <a:ext uri="{A12FA001-AC4F-418D-AE19-62706E023703}">
                      <ahyp:hlinkClr xmlns:ahyp="http://schemas.microsoft.com/office/drawing/2018/hyperlinkcolor" val="tx"/>
                    </a:ext>
                  </a:extLst>
                </a:hlinkClick>
              </a:rPr>
            </a:br>
            <a:r>
              <a:rPr lang="fr-FR" sz="1400" dirty="0">
                <a:solidFill>
                  <a:schemeClr val="bg1"/>
                </a:solidFill>
                <a:latin typeface="+mj-lt"/>
                <a:hlinkClick r:id="rId2">
                  <a:extLst>
                    <a:ext uri="{A12FA001-AC4F-418D-AE19-62706E023703}">
                      <ahyp:hlinkClr xmlns:ahyp="http://schemas.microsoft.com/office/drawing/2018/hyperlinkcolor" val="tx"/>
                    </a:ext>
                  </a:extLst>
                </a:hlinkClick>
              </a:rPr>
              <a:t>de Campaign </a:t>
            </a:r>
            <a:r>
              <a:rPr lang="fr-FR" sz="1400" dirty="0" err="1">
                <a:solidFill>
                  <a:schemeClr val="bg1"/>
                </a:solidFill>
                <a:latin typeface="+mj-lt"/>
                <a:hlinkClick r:id="rId2">
                  <a:extLst>
                    <a:ext uri="{A12FA001-AC4F-418D-AE19-62706E023703}">
                      <ahyp:hlinkClr xmlns:ahyp="http://schemas.microsoft.com/office/drawing/2018/hyperlinkcolor" val="tx"/>
                    </a:ext>
                  </a:extLst>
                </a:hlinkClick>
              </a:rPr>
              <a:t>Classic</a:t>
            </a:r>
            <a:endParaRPr lang="fr-FR" sz="1400" dirty="0">
              <a:solidFill>
                <a:schemeClr val="bg1"/>
              </a:solidFill>
              <a:latin typeface="+mj-lt"/>
              <a:hlinkClick r:id="rId2">
                <a:extLst>
                  <a:ext uri="{A12FA001-AC4F-418D-AE19-62706E023703}">
                    <ahyp:hlinkClr xmlns:ahyp="http://schemas.microsoft.com/office/drawing/2018/hyperlinkcolor" val="tx"/>
                  </a:ext>
                </a:extLst>
              </a:hlinkClick>
            </a:endParaRPr>
          </a:p>
        </p:txBody>
      </p:sp>
      <p:grpSp>
        <p:nvGrpSpPr>
          <p:cNvPr id="131" name="Group 130">
            <a:extLst>
              <a:ext uri="{FF2B5EF4-FFF2-40B4-BE49-F238E27FC236}">
                <a16:creationId xmlns:a16="http://schemas.microsoft.com/office/drawing/2014/main" id="{78E07B98-17D1-41C8-A5B1-2B64B8065EDE}"/>
              </a:ext>
            </a:extLst>
          </p:cNvPr>
          <p:cNvGrpSpPr/>
          <p:nvPr/>
        </p:nvGrpSpPr>
        <p:grpSpPr>
          <a:xfrm>
            <a:off x="4090545" y="4213249"/>
            <a:ext cx="3600000"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fr-FR" sz="1400">
                  <a:solidFill>
                    <a:schemeClr val="bg1"/>
                  </a:solidFill>
                  <a:latin typeface="+mj-lt"/>
                  <a:hlinkClick r:id="rId3">
                    <a:extLst>
                      <a:ext uri="{A12FA001-AC4F-418D-AE19-62706E023703}">
                        <ahyp:hlinkClr xmlns:ahyp="http://schemas.microsoft.com/office/drawing/2018/hyperlinkcolor" val="tx"/>
                      </a:ext>
                    </a:extLst>
                  </a:hlinkClick>
                </a:rPr>
                <a:t>Communauté Campaign Classic</a:t>
              </a:r>
            </a:p>
          </p:txBody>
        </p:sp>
      </p:grpSp>
      <p:grpSp>
        <p:nvGrpSpPr>
          <p:cNvPr id="134" name="Group 133">
            <a:extLst>
              <a:ext uri="{FF2B5EF4-FFF2-40B4-BE49-F238E27FC236}">
                <a16:creationId xmlns:a16="http://schemas.microsoft.com/office/drawing/2014/main" id="{F5A598C8-14BB-4C54-9A79-75B7EDFE9F62}"/>
              </a:ext>
            </a:extLst>
          </p:cNvPr>
          <p:cNvGrpSpPr/>
          <p:nvPr/>
        </p:nvGrpSpPr>
        <p:grpSpPr>
          <a:xfrm>
            <a:off x="7856524" y="4213249"/>
            <a:ext cx="3600000" cy="403039"/>
            <a:chOff x="4000500" y="1895754"/>
            <a:chExt cx="1000125" cy="2664807"/>
          </a:xfrm>
        </p:grpSpPr>
        <p:sp>
          <p:nvSpPr>
            <p:cNvPr id="135" name="Rectangle: Rounded Corners 134">
              <a:extLst>
                <a:ext uri="{FF2B5EF4-FFF2-40B4-BE49-F238E27FC236}">
                  <a16:creationId xmlns:a16="http://schemas.microsoft.com/office/drawing/2014/main" id="{E70E4F23-BEC9-4BA1-9B97-D44E79255DDB}"/>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6" name="Rectangle: Rounded Corners 135">
              <a:extLst>
                <a:ext uri="{FF2B5EF4-FFF2-40B4-BE49-F238E27FC236}">
                  <a16:creationId xmlns:a16="http://schemas.microsoft.com/office/drawing/2014/main" id="{8330D737-0DA6-42FF-B109-106C833640E1}"/>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lvl="0" algn="ctr" defTabSz="800100">
                <a:lnSpc>
                  <a:spcPct val="90000"/>
                </a:lnSpc>
                <a:spcBef>
                  <a:spcPct val="0"/>
                </a:spcBef>
                <a:spcAft>
                  <a:spcPct val="35000"/>
                </a:spcAft>
              </a:pPr>
              <a:r>
                <a:rPr lang="fr-FR" sz="1400">
                  <a:solidFill>
                    <a:schemeClr val="bg1"/>
                  </a:solidFill>
                  <a:latin typeface="+mj-lt"/>
                  <a:hlinkClick r:id="rId4">
                    <a:extLst>
                      <a:ext uri="{A12FA001-AC4F-418D-AE19-62706E023703}">
                        <ahyp:hlinkClr xmlns:ahyp="http://schemas.microsoft.com/office/drawing/2018/hyperlinkcolor" val="tx"/>
                      </a:ext>
                    </a:extLst>
                  </a:hlinkClick>
                </a:rPr>
                <a:t>Formation et assistance Campaign Classic</a:t>
              </a:r>
            </a:p>
          </p:txBody>
        </p:sp>
      </p:grpSp>
      <p:grpSp>
        <p:nvGrpSpPr>
          <p:cNvPr id="137" name="Group 136">
            <a:extLst>
              <a:ext uri="{FF2B5EF4-FFF2-40B4-BE49-F238E27FC236}">
                <a16:creationId xmlns:a16="http://schemas.microsoft.com/office/drawing/2014/main" id="{9CBBF39F-FB71-41E4-AC23-FE6EA9544601}"/>
              </a:ext>
            </a:extLst>
          </p:cNvPr>
          <p:cNvGrpSpPr/>
          <p:nvPr/>
        </p:nvGrpSpPr>
        <p:grpSpPr>
          <a:xfrm>
            <a:off x="340536" y="4765466"/>
            <a:ext cx="3600000" cy="412137"/>
            <a:chOff x="4000500" y="1835600"/>
            <a:chExt cx="1000125" cy="2724961"/>
          </a:xfrm>
        </p:grpSpPr>
        <p:sp>
          <p:nvSpPr>
            <p:cNvPr id="138" name="Rectangle: Rounded Corners 137">
              <a:extLst>
                <a:ext uri="{FF2B5EF4-FFF2-40B4-BE49-F238E27FC236}">
                  <a16:creationId xmlns:a16="http://schemas.microsoft.com/office/drawing/2014/main" id="{C25396A9-2FE2-4196-AB96-B7C90766F25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9" name="Rectangle: Rounded Corners 138">
              <a:extLst>
                <a:ext uri="{FF2B5EF4-FFF2-40B4-BE49-F238E27FC236}">
                  <a16:creationId xmlns:a16="http://schemas.microsoft.com/office/drawing/2014/main" id="{35F443F0-73E7-4EA2-A0A3-E138D03C8EF8}"/>
                </a:ext>
              </a:extLst>
            </p:cNvPr>
            <p:cNvSpPr/>
            <p:nvPr/>
          </p:nvSpPr>
          <p:spPr>
            <a:xfrm>
              <a:off x="4000500" y="1835600"/>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lvl="0" algn="ctr" defTabSz="800100">
                <a:lnSpc>
                  <a:spcPct val="90000"/>
                </a:lnSpc>
                <a:spcBef>
                  <a:spcPct val="0"/>
                </a:spcBef>
                <a:spcAft>
                  <a:spcPct val="35000"/>
                </a:spcAft>
              </a:pPr>
              <a:r>
                <a:rPr lang="fr-FR" sz="1400" dirty="0">
                  <a:solidFill>
                    <a:schemeClr val="bg1"/>
                  </a:solidFill>
                  <a:latin typeface="+mj-lt"/>
                  <a:hlinkClick r:id="rId5">
                    <a:extLst>
                      <a:ext uri="{A12FA001-AC4F-418D-AE19-62706E023703}">
                        <ahyp:hlinkClr xmlns:ahyp="http://schemas.microsoft.com/office/drawing/2018/hyperlinkcolor" val="tx"/>
                      </a:ext>
                    </a:extLst>
                  </a:hlinkClick>
                </a:rPr>
                <a:t>Guide de mise en œuvre </a:t>
              </a:r>
              <a:br>
                <a:rPr lang="fr-FR" sz="1400" dirty="0">
                  <a:solidFill>
                    <a:schemeClr val="bg1"/>
                  </a:solidFill>
                  <a:latin typeface="+mj-lt"/>
                  <a:hlinkClick r:id="rId5">
                    <a:extLst>
                      <a:ext uri="{A12FA001-AC4F-418D-AE19-62706E023703}">
                        <ahyp:hlinkClr xmlns:ahyp="http://schemas.microsoft.com/office/drawing/2018/hyperlinkcolor" val="tx"/>
                      </a:ext>
                    </a:extLst>
                  </a:hlinkClick>
                </a:rPr>
              </a:br>
              <a:r>
                <a:rPr lang="fr-FR" sz="1400" dirty="0">
                  <a:solidFill>
                    <a:schemeClr val="bg1"/>
                  </a:solidFill>
                  <a:latin typeface="+mj-lt"/>
                  <a:hlinkClick r:id="rId5">
                    <a:extLst>
                      <a:ext uri="{A12FA001-AC4F-418D-AE19-62706E023703}">
                        <ahyp:hlinkClr xmlns:ahyp="http://schemas.microsoft.com/office/drawing/2018/hyperlinkcolor" val="tx"/>
                      </a:ext>
                    </a:extLst>
                  </a:hlinkClick>
                </a:rPr>
                <a:t>de Campaign Standard</a:t>
              </a:r>
            </a:p>
          </p:txBody>
        </p:sp>
      </p:grpSp>
      <p:grpSp>
        <p:nvGrpSpPr>
          <p:cNvPr id="140" name="Group 139">
            <a:extLst>
              <a:ext uri="{FF2B5EF4-FFF2-40B4-BE49-F238E27FC236}">
                <a16:creationId xmlns:a16="http://schemas.microsoft.com/office/drawing/2014/main" id="{F9F56A93-8C5B-44C0-BA0A-78AFCF047BD3}"/>
              </a:ext>
            </a:extLst>
          </p:cNvPr>
          <p:cNvGrpSpPr/>
          <p:nvPr/>
        </p:nvGrpSpPr>
        <p:grpSpPr>
          <a:xfrm>
            <a:off x="4090545" y="4774563"/>
            <a:ext cx="3600000" cy="403039"/>
            <a:chOff x="4000500" y="1895754"/>
            <a:chExt cx="1000125" cy="2664807"/>
          </a:xfrm>
        </p:grpSpPr>
        <p:sp>
          <p:nvSpPr>
            <p:cNvPr id="141" name="Rectangle: Rounded Corners 140">
              <a:extLst>
                <a:ext uri="{FF2B5EF4-FFF2-40B4-BE49-F238E27FC236}">
                  <a16:creationId xmlns:a16="http://schemas.microsoft.com/office/drawing/2014/main" id="{EF88FB63-3BAE-4048-B275-47FC17BF4E02}"/>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42" name="Rectangle: Rounded Corners 141">
              <a:extLst>
                <a:ext uri="{FF2B5EF4-FFF2-40B4-BE49-F238E27FC236}">
                  <a16:creationId xmlns:a16="http://schemas.microsoft.com/office/drawing/2014/main" id="{172B7E4A-80B6-4C4B-A571-673CF24FB01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defTabSz="800100">
                <a:lnSpc>
                  <a:spcPct val="90000"/>
                </a:lnSpc>
                <a:spcBef>
                  <a:spcPct val="0"/>
                </a:spcBef>
                <a:spcAft>
                  <a:spcPct val="35000"/>
                </a:spcAft>
              </a:pPr>
              <a:r>
                <a:rPr lang="fr-FR" sz="1400">
                  <a:solidFill>
                    <a:schemeClr val="bg1"/>
                  </a:solidFill>
                  <a:latin typeface="+mj-lt"/>
                  <a:hlinkClick r:id="rId6">
                    <a:extLst>
                      <a:ext uri="{A12FA001-AC4F-418D-AE19-62706E023703}">
                        <ahyp:hlinkClr xmlns:ahyp="http://schemas.microsoft.com/office/drawing/2018/hyperlinkcolor" val="tx"/>
                      </a:ext>
                    </a:extLst>
                  </a:hlinkClick>
                </a:rPr>
                <a:t>Communauté Campaign Standard</a:t>
              </a:r>
            </a:p>
          </p:txBody>
        </p:sp>
      </p:grpSp>
      <p:grpSp>
        <p:nvGrpSpPr>
          <p:cNvPr id="44" name="Group 43">
            <a:extLst>
              <a:ext uri="{FF2B5EF4-FFF2-40B4-BE49-F238E27FC236}">
                <a16:creationId xmlns:a16="http://schemas.microsoft.com/office/drawing/2014/main" id="{C2F64731-DCC9-4F8B-BDF0-80CE13172778}"/>
              </a:ext>
            </a:extLst>
          </p:cNvPr>
          <p:cNvGrpSpPr/>
          <p:nvPr/>
        </p:nvGrpSpPr>
        <p:grpSpPr>
          <a:xfrm>
            <a:off x="7856524" y="4760916"/>
            <a:ext cx="3600000" cy="416686"/>
            <a:chOff x="4000500" y="1805523"/>
            <a:chExt cx="1000125" cy="2755038"/>
          </a:xfrm>
        </p:grpSpPr>
        <p:sp>
          <p:nvSpPr>
            <p:cNvPr id="45" name="Rectangle: Rounded Corners 44">
              <a:extLst>
                <a:ext uri="{FF2B5EF4-FFF2-40B4-BE49-F238E27FC236}">
                  <a16:creationId xmlns:a16="http://schemas.microsoft.com/office/drawing/2014/main" id="{166E62C0-9F8F-4D19-8A2C-017D5FDD7694}"/>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6" name="Rectangle: Rounded Corners 45">
              <a:extLst>
                <a:ext uri="{FF2B5EF4-FFF2-40B4-BE49-F238E27FC236}">
                  <a16:creationId xmlns:a16="http://schemas.microsoft.com/office/drawing/2014/main" id="{3B84E3FB-970F-4EA6-970B-5CABA109E342}"/>
                </a:ext>
              </a:extLst>
            </p:cNvPr>
            <p:cNvSpPr/>
            <p:nvPr/>
          </p:nvSpPr>
          <p:spPr>
            <a:xfrm>
              <a:off x="4000500" y="1805523"/>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lvl="0" algn="ctr" defTabSz="800100">
                <a:lnSpc>
                  <a:spcPct val="90000"/>
                </a:lnSpc>
                <a:spcBef>
                  <a:spcPct val="0"/>
                </a:spcBef>
                <a:spcAft>
                  <a:spcPct val="35000"/>
                </a:spcAft>
              </a:pPr>
              <a:r>
                <a:rPr lang="fr-FR" sz="1400" dirty="0">
                  <a:solidFill>
                    <a:schemeClr val="bg1"/>
                  </a:solidFill>
                  <a:latin typeface="+mj-lt"/>
                  <a:hlinkClick r:id="rId7">
                    <a:extLst>
                      <a:ext uri="{A12FA001-AC4F-418D-AE19-62706E023703}">
                        <ahyp:hlinkClr xmlns:ahyp="http://schemas.microsoft.com/office/drawing/2018/hyperlinkcolor" val="tx"/>
                      </a:ext>
                    </a:extLst>
                  </a:hlinkClick>
                </a:rPr>
                <a:t>Formation et assistance </a:t>
              </a:r>
              <a:br>
                <a:rPr lang="fr-FR" sz="1400" dirty="0">
                  <a:solidFill>
                    <a:schemeClr val="bg1"/>
                  </a:solidFill>
                  <a:latin typeface="+mj-lt"/>
                  <a:hlinkClick r:id="rId7">
                    <a:extLst>
                      <a:ext uri="{A12FA001-AC4F-418D-AE19-62706E023703}">
                        <ahyp:hlinkClr xmlns:ahyp="http://schemas.microsoft.com/office/drawing/2018/hyperlinkcolor" val="tx"/>
                      </a:ext>
                    </a:extLst>
                  </a:hlinkClick>
                </a:rPr>
              </a:br>
              <a:r>
                <a:rPr lang="fr-FR" sz="1400" dirty="0">
                  <a:solidFill>
                    <a:schemeClr val="bg1"/>
                  </a:solidFill>
                  <a:latin typeface="+mj-lt"/>
                  <a:hlinkClick r:id="rId7">
                    <a:extLst>
                      <a:ext uri="{A12FA001-AC4F-418D-AE19-62706E023703}">
                        <ahyp:hlinkClr xmlns:ahyp="http://schemas.microsoft.com/office/drawing/2018/hyperlinkcolor" val="tx"/>
                      </a:ext>
                    </a:extLst>
                  </a:hlinkClick>
                </a:rPr>
                <a:t>Campaign Standard</a:t>
              </a:r>
            </a:p>
          </p:txBody>
        </p:sp>
      </p:grpSp>
      <p:grpSp>
        <p:nvGrpSpPr>
          <p:cNvPr id="48" name="Group 47">
            <a:extLst>
              <a:ext uri="{FF2B5EF4-FFF2-40B4-BE49-F238E27FC236}">
                <a16:creationId xmlns:a16="http://schemas.microsoft.com/office/drawing/2014/main" id="{3C0209AA-8FDE-4E5D-AC5E-69F1D4E3E8A3}"/>
              </a:ext>
            </a:extLst>
          </p:cNvPr>
          <p:cNvGrpSpPr/>
          <p:nvPr/>
        </p:nvGrpSpPr>
        <p:grpSpPr>
          <a:xfrm>
            <a:off x="340537" y="5340452"/>
            <a:ext cx="3600000" cy="403039"/>
            <a:chOff x="4000500" y="1895754"/>
            <a:chExt cx="1000125" cy="2664807"/>
          </a:xfrm>
        </p:grpSpPr>
        <p:sp>
          <p:nvSpPr>
            <p:cNvPr id="49" name="Rectangle: Rounded Corners 48">
              <a:extLst>
                <a:ext uri="{FF2B5EF4-FFF2-40B4-BE49-F238E27FC236}">
                  <a16:creationId xmlns:a16="http://schemas.microsoft.com/office/drawing/2014/main" id="{0F04F926-EA17-45CF-9EE2-8E7A10A9FAE6}"/>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50" name="Rectangle: Rounded Corners 49">
              <a:extLst>
                <a:ext uri="{FF2B5EF4-FFF2-40B4-BE49-F238E27FC236}">
                  <a16:creationId xmlns:a16="http://schemas.microsoft.com/office/drawing/2014/main" id="{2ED032AB-4CEE-40B8-8C08-94141DF3226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defTabSz="800100">
                <a:lnSpc>
                  <a:spcPct val="90000"/>
                </a:lnSpc>
                <a:spcBef>
                  <a:spcPct val="0"/>
                </a:spcBef>
                <a:spcAft>
                  <a:spcPct val="35000"/>
                </a:spcAft>
              </a:pPr>
              <a:r>
                <a:rPr lang="fr-FR" sz="1400">
                  <a:solidFill>
                    <a:schemeClr val="bg1"/>
                  </a:solidFill>
                  <a:latin typeface="+mj-lt"/>
                  <a:hlinkClick r:id="rId8">
                    <a:extLst>
                      <a:ext uri="{A12FA001-AC4F-418D-AE19-62706E023703}">
                        <ahyp:hlinkClr xmlns:ahyp="http://schemas.microsoft.com/office/drawing/2018/hyperlinkcolor" val="tx"/>
                      </a:ext>
                    </a:extLst>
                  </a:hlinkClick>
                </a:rPr>
                <a:t>Campaign Exchange</a:t>
              </a:r>
            </a:p>
          </p:txBody>
        </p:sp>
      </p:grpSp>
      <p:pic>
        <p:nvPicPr>
          <p:cNvPr id="60" name="Graphic 59">
            <a:extLst>
              <a:ext uri="{FF2B5EF4-FFF2-40B4-BE49-F238E27FC236}">
                <a16:creationId xmlns:a16="http://schemas.microsoft.com/office/drawing/2014/main" id="{FF4F0424-43F8-43D0-8533-1067D9FFD2A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98670" y="2376636"/>
            <a:ext cx="415699" cy="447675"/>
          </a:xfrm>
          <a:prstGeom prst="rect">
            <a:avLst/>
          </a:prstGeom>
        </p:spPr>
      </p:pic>
      <p:pic>
        <p:nvPicPr>
          <p:cNvPr id="64" name="Graphic 63">
            <a:extLst>
              <a:ext uri="{FF2B5EF4-FFF2-40B4-BE49-F238E27FC236}">
                <a16:creationId xmlns:a16="http://schemas.microsoft.com/office/drawing/2014/main" id="{2406921E-5158-4FE7-B1F9-3CA2D7145F4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40907" y="2452060"/>
            <a:ext cx="533259" cy="348100"/>
          </a:xfrm>
          <a:prstGeom prst="rect">
            <a:avLst/>
          </a:prstGeom>
        </p:spPr>
      </p:pic>
      <p:pic>
        <p:nvPicPr>
          <p:cNvPr id="66" name="Graphic 65">
            <a:extLst>
              <a:ext uri="{FF2B5EF4-FFF2-40B4-BE49-F238E27FC236}">
                <a16:creationId xmlns:a16="http://schemas.microsoft.com/office/drawing/2014/main" id="{BCE144A0-CBF5-4EFE-800F-1D6927D36DB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977631" y="2402674"/>
            <a:ext cx="431975" cy="446871"/>
          </a:xfrm>
          <a:prstGeom prst="rect">
            <a:avLst/>
          </a:prstGeom>
        </p:spPr>
      </p:pic>
    </p:spTree>
    <p:extLst>
      <p:ext uri="{BB962C8B-B14F-4D97-AF65-F5344CB8AC3E}">
        <p14:creationId xmlns:p14="http://schemas.microsoft.com/office/powerpoint/2010/main" val="1214526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fr-FR" sz="2400" dirty="0">
                <a:latin typeface="+mj-lt"/>
              </a:rPr>
              <a:t>Adobe </a:t>
            </a:r>
            <a:r>
              <a:rPr lang="fr-FR" sz="2400" dirty="0" err="1">
                <a:latin typeface="+mj-lt"/>
              </a:rPr>
              <a:t>Experience</a:t>
            </a:r>
            <a:r>
              <a:rPr lang="fr-FR" sz="2400" dirty="0">
                <a:latin typeface="+mj-lt"/>
              </a:rPr>
              <a:t> Platform : </a:t>
            </a:r>
            <a:r>
              <a:rPr lang="fr-FR" sz="2400" b="0" i="0" dirty="0">
                <a:solidFill>
                  <a:srgbClr val="000000"/>
                </a:solidFill>
                <a:latin typeface="+mj-lt"/>
              </a:rPr>
              <a:t>Platform permet aux entreprises de centraliser </a:t>
            </a:r>
            <a:br>
              <a:rPr lang="fr-FR" sz="2400" b="0" i="0" dirty="0">
                <a:solidFill>
                  <a:srgbClr val="000000"/>
                </a:solidFill>
                <a:latin typeface="+mj-lt"/>
              </a:rPr>
            </a:br>
            <a:r>
              <a:rPr lang="fr-FR" sz="2400" b="0" i="0" dirty="0">
                <a:solidFill>
                  <a:srgbClr val="000000"/>
                </a:solidFill>
                <a:latin typeface="+mj-lt"/>
              </a:rPr>
              <a:t>et de normaliser les données et le contenu des clients à partir de n’importe quel système et d’appliquer la science des données et le machine </a:t>
            </a:r>
            <a:r>
              <a:rPr lang="fr-FR" sz="2400" b="0" i="0" dirty="0" err="1">
                <a:solidFill>
                  <a:srgbClr val="000000"/>
                </a:solidFill>
                <a:latin typeface="+mj-lt"/>
              </a:rPr>
              <a:t>learning</a:t>
            </a:r>
            <a:r>
              <a:rPr lang="fr-FR" sz="2400" b="0" i="0" dirty="0">
                <a:solidFill>
                  <a:srgbClr val="000000"/>
                </a:solidFill>
                <a:latin typeface="+mj-lt"/>
              </a:rPr>
              <a:t> afin d’améliorer considérablement la conception et la diffusion d’expériences client riches et personnalisées.</a:t>
            </a: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2115293"/>
            <a:ext cx="3679201" cy="2270904"/>
            <a:chOff x="340538" y="1413856"/>
            <a:chExt cx="3679201" cy="2270904"/>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515316"/>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fr-FR" sz="1600">
                    <a:solidFill>
                      <a:srgbClr val="FFFFFF"/>
                    </a:solidFill>
                    <a:latin typeface="Adobe Clean ExtraBold"/>
                  </a:rPr>
                  <a:t>Customer Journey Analytics</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600219"/>
              <a:ext cx="3387448" cy="738664"/>
            </a:xfrm>
            <a:prstGeom prst="rect">
              <a:avLst/>
            </a:prstGeom>
            <a:noFill/>
          </p:spPr>
          <p:txBody>
            <a:bodyPr wrap="square">
              <a:spAutoFit/>
            </a:bodyPr>
            <a:lstStyle/>
            <a:p>
              <a:pPr algn="ctr"/>
              <a:r>
                <a:rPr lang="fr-FR" sz="1400" b="0" i="0">
                  <a:solidFill>
                    <a:srgbClr val="000000"/>
                  </a:solidFill>
                  <a:latin typeface="adobe-clean-ux"/>
                </a:rPr>
                <a:t>Solution nouvelle génération d’Adobe pour l’analyse cross-canal, basée sur Adobe Experience Platform.</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2115293"/>
            <a:ext cx="3679201" cy="2270904"/>
            <a:chOff x="340538" y="1413856"/>
            <a:chExt cx="3679201" cy="2270904"/>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fr-FR" sz="1600">
                    <a:solidFill>
                      <a:srgbClr val="FFFFFF"/>
                    </a:solidFill>
                    <a:latin typeface="Adobe Clean ExtraBold"/>
                  </a:rPr>
                  <a:t>Journey Orchestration</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44487" y="2600219"/>
              <a:ext cx="3471302" cy="738664"/>
            </a:xfrm>
            <a:prstGeom prst="rect">
              <a:avLst/>
            </a:prstGeom>
            <a:noFill/>
          </p:spPr>
          <p:txBody>
            <a:bodyPr wrap="square">
              <a:spAutoFit/>
            </a:bodyPr>
            <a:lstStyle/>
            <a:p>
              <a:pPr algn="ctr"/>
              <a:r>
                <a:rPr lang="fr-FR" sz="1400" dirty="0"/>
                <a:t>En tant qu’utilisateur professionnel, apprenez à combiner les événements, les orchestrations et les activités d’action pour créer un parcours.</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2115293"/>
            <a:ext cx="3679201" cy="2270904"/>
            <a:chOff x="340538" y="1413856"/>
            <a:chExt cx="3679201" cy="2270904"/>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fr-FR" sz="1600">
                    <a:solidFill>
                      <a:srgbClr val="FFFFFF"/>
                    </a:solidFill>
                    <a:latin typeface="Adobe Clean ExtraBold"/>
                  </a:rPr>
                  <a:t>Real-time CDP</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699139" y="2600219"/>
              <a:ext cx="2961998" cy="738664"/>
            </a:xfrm>
            <a:prstGeom prst="rect">
              <a:avLst/>
            </a:prstGeom>
            <a:noFill/>
          </p:spPr>
          <p:txBody>
            <a:bodyPr wrap="square">
              <a:spAutoFit/>
            </a:bodyPr>
            <a:lstStyle/>
            <a:p>
              <a:pPr algn="ctr"/>
              <a:r>
                <a:rPr lang="fr-FR" sz="1400" dirty="0"/>
                <a:t>Obtenez un aperçu unique du client </a:t>
              </a:r>
              <a:br>
                <a:rPr lang="fr-FR" sz="1400" dirty="0"/>
              </a:br>
              <a:r>
                <a:rPr lang="fr-FR" sz="1400" dirty="0"/>
                <a:t>en combinant les données </a:t>
              </a:r>
              <a:br>
                <a:rPr lang="fr-FR" sz="1400" dirty="0"/>
              </a:br>
              <a:r>
                <a:rPr lang="fr-FR" sz="1400" dirty="0"/>
                <a:t>de l’ensemble de l’entreprise.</a:t>
              </a:r>
            </a:p>
          </p:txBody>
        </p:sp>
      </p:grpSp>
      <p:grpSp>
        <p:nvGrpSpPr>
          <p:cNvPr id="125" name="Group 124">
            <a:extLst>
              <a:ext uri="{FF2B5EF4-FFF2-40B4-BE49-F238E27FC236}">
                <a16:creationId xmlns:a16="http://schemas.microsoft.com/office/drawing/2014/main" id="{F77A311C-32EA-43A3-B86F-45E4ECCCB384}"/>
              </a:ext>
            </a:extLst>
          </p:cNvPr>
          <p:cNvGrpSpPr/>
          <p:nvPr/>
        </p:nvGrpSpPr>
        <p:grpSpPr>
          <a:xfrm>
            <a:off x="340538" y="4615921"/>
            <a:ext cx="2604241"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fr-FR" sz="1400" u="sng">
                  <a:ln>
                    <a:noFill/>
                  </a:ln>
                  <a:solidFill>
                    <a:schemeClr val="bg1"/>
                  </a:solidFill>
                  <a:latin typeface="+mj-lt"/>
                  <a:hlinkClick r:id="rId2">
                    <a:extLst>
                      <a:ext uri="{A12FA001-AC4F-418D-AE19-62706E023703}">
                        <ahyp:hlinkClr xmlns:ahyp="http://schemas.microsoft.com/office/drawing/2018/hyperlinkcolor" val="tx"/>
                      </a:ext>
                    </a:extLst>
                  </a:hlinkClick>
                </a:rPr>
                <a:t>Guide de mise en œuvre</a:t>
              </a: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3080604" y="4615921"/>
            <a:ext cx="2929497"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lang="en-GB" sz="1400">
                <a:solidFill>
                  <a:schemeClr val="bg1"/>
                </a:solidFill>
                <a:latin typeface="+mj-lt"/>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ts val="1400"/>
                </a:lnSpc>
                <a:spcBef>
                  <a:spcPts val="300"/>
                </a:spcBef>
                <a:spcAft>
                  <a:spcPts val="600"/>
                </a:spcAft>
              </a:pPr>
              <a:r>
                <a:rPr lang="fr-FR" sz="1400" u="sng" dirty="0">
                  <a:ln>
                    <a:noFill/>
                  </a:ln>
                  <a:solidFill>
                    <a:schemeClr val="bg1"/>
                  </a:solidFill>
                  <a:latin typeface="+mj-lt"/>
                  <a:hlinkClick r:id="rId3">
                    <a:extLst>
                      <a:ext uri="{A12FA001-AC4F-418D-AE19-62706E023703}">
                        <ahyp:hlinkClr xmlns:ahyp="http://schemas.microsoft.com/office/drawing/2018/hyperlinkcolor" val="tx"/>
                      </a:ext>
                    </a:extLst>
                  </a:hlinkClick>
                </a:rPr>
                <a:t>Communauté </a:t>
              </a:r>
              <a:br>
                <a:rPr lang="fr-FR" sz="1400" u="sng" dirty="0">
                  <a:ln>
                    <a:noFill/>
                  </a:ln>
                  <a:solidFill>
                    <a:schemeClr val="bg1"/>
                  </a:solidFill>
                  <a:latin typeface="+mj-lt"/>
                  <a:hlinkClick r:id="rId3">
                    <a:extLst>
                      <a:ext uri="{A12FA001-AC4F-418D-AE19-62706E023703}">
                        <ahyp:hlinkClr xmlns:ahyp="http://schemas.microsoft.com/office/drawing/2018/hyperlinkcolor" val="tx"/>
                      </a:ext>
                    </a:extLst>
                  </a:hlinkClick>
                </a:rPr>
              </a:br>
              <a:r>
                <a:rPr lang="fr-FR" sz="1400" u="sng" dirty="0" err="1">
                  <a:ln>
                    <a:noFill/>
                  </a:ln>
                  <a:solidFill>
                    <a:schemeClr val="bg1"/>
                  </a:solidFill>
                  <a:latin typeface="+mj-lt"/>
                  <a:hlinkClick r:id="rId3">
                    <a:extLst>
                      <a:ext uri="{A12FA001-AC4F-418D-AE19-62706E023703}">
                        <ahyp:hlinkClr xmlns:ahyp="http://schemas.microsoft.com/office/drawing/2018/hyperlinkcolor" val="tx"/>
                      </a:ext>
                    </a:extLst>
                  </a:hlinkClick>
                </a:rPr>
                <a:t>Experience</a:t>
              </a:r>
              <a:r>
                <a:rPr lang="fr-FR" sz="1400" u="sng" dirty="0">
                  <a:ln>
                    <a:noFill/>
                  </a:ln>
                  <a:solidFill>
                    <a:schemeClr val="bg1"/>
                  </a:solidFill>
                  <a:latin typeface="+mj-lt"/>
                  <a:hlinkClick r:id="rId3">
                    <a:extLst>
                      <a:ext uri="{A12FA001-AC4F-418D-AE19-62706E023703}">
                        <ahyp:hlinkClr xmlns:ahyp="http://schemas.microsoft.com/office/drawing/2018/hyperlinkcolor" val="tx"/>
                      </a:ext>
                    </a:extLst>
                  </a:hlinkClick>
                </a:rPr>
                <a:t> Platform</a:t>
              </a:r>
            </a:p>
          </p:txBody>
        </p:sp>
      </p:grpSp>
      <p:grpSp>
        <p:nvGrpSpPr>
          <p:cNvPr id="134" name="Group 133">
            <a:extLst>
              <a:ext uri="{FF2B5EF4-FFF2-40B4-BE49-F238E27FC236}">
                <a16:creationId xmlns:a16="http://schemas.microsoft.com/office/drawing/2014/main" id="{F5A598C8-14BB-4C54-9A79-75B7EDFE9F62}"/>
              </a:ext>
            </a:extLst>
          </p:cNvPr>
          <p:cNvGrpSpPr/>
          <p:nvPr/>
        </p:nvGrpSpPr>
        <p:grpSpPr>
          <a:xfrm>
            <a:off x="6144518" y="4615921"/>
            <a:ext cx="2604241" cy="403039"/>
            <a:chOff x="4000500" y="1895754"/>
            <a:chExt cx="1000125" cy="2664807"/>
          </a:xfrm>
        </p:grpSpPr>
        <p:sp>
          <p:nvSpPr>
            <p:cNvPr id="135" name="Rectangle: Rounded Corners 134">
              <a:extLst>
                <a:ext uri="{FF2B5EF4-FFF2-40B4-BE49-F238E27FC236}">
                  <a16:creationId xmlns:a16="http://schemas.microsoft.com/office/drawing/2014/main" id="{E70E4F23-BEC9-4BA1-9B97-D44E79255DDB}"/>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6" name="Rectangle: Rounded Corners 135">
              <a:extLst>
                <a:ext uri="{FF2B5EF4-FFF2-40B4-BE49-F238E27FC236}">
                  <a16:creationId xmlns:a16="http://schemas.microsoft.com/office/drawing/2014/main" id="{8330D737-0DA6-42FF-B109-106C833640E1}"/>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fr-FR" sz="1400" u="sng">
                  <a:ln>
                    <a:noFill/>
                  </a:ln>
                  <a:solidFill>
                    <a:srgbClr val="FFFFFF"/>
                  </a:solidFill>
                  <a:latin typeface="+mj-lt"/>
                  <a:hlinkClick r:id="rId4">
                    <a:extLst>
                      <a:ext uri="{A12FA001-AC4F-418D-AE19-62706E023703}">
                        <ahyp:hlinkClr xmlns:ahyp="http://schemas.microsoft.com/office/drawing/2018/hyperlinkcolor" val="tx"/>
                      </a:ext>
                    </a:extLst>
                  </a:hlinkClick>
                </a:rPr>
                <a:t>Formation et assistance</a:t>
              </a:r>
            </a:p>
          </p:txBody>
        </p:sp>
      </p:grpSp>
      <p:pic>
        <p:nvPicPr>
          <p:cNvPr id="43" name="Graphic 42" descr="Bar chart outline">
            <a:extLst>
              <a:ext uri="{FF2B5EF4-FFF2-40B4-BE49-F238E27FC236}">
                <a16:creationId xmlns:a16="http://schemas.microsoft.com/office/drawing/2014/main" id="{0398B962-A6D1-4F50-8FD2-834EA4B5463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971396" y="2789187"/>
            <a:ext cx="417484" cy="417484"/>
          </a:xfrm>
          <a:prstGeom prst="rect">
            <a:avLst/>
          </a:prstGeom>
        </p:spPr>
      </p:pic>
      <p:pic>
        <p:nvPicPr>
          <p:cNvPr id="9" name="Graphic 8" descr="Circles with arrows outline">
            <a:extLst>
              <a:ext uri="{FF2B5EF4-FFF2-40B4-BE49-F238E27FC236}">
                <a16:creationId xmlns:a16="http://schemas.microsoft.com/office/drawing/2014/main" id="{912BC450-F3FE-4938-AFED-F06245D1BF04}"/>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905995" y="2825247"/>
            <a:ext cx="380009" cy="380009"/>
          </a:xfrm>
          <a:prstGeom prst="rect">
            <a:avLst/>
          </a:prstGeom>
        </p:spPr>
      </p:pic>
      <p:pic>
        <p:nvPicPr>
          <p:cNvPr id="52" name="Graphic 51" descr="Bullseye outline">
            <a:extLst>
              <a:ext uri="{FF2B5EF4-FFF2-40B4-BE49-F238E27FC236}">
                <a16:creationId xmlns:a16="http://schemas.microsoft.com/office/drawing/2014/main" id="{EE2485F0-66FB-4220-B12D-BE3FC6B5EF4D}"/>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9787076" y="2825374"/>
            <a:ext cx="403040" cy="403040"/>
          </a:xfrm>
          <a:prstGeom prst="rect">
            <a:avLst/>
          </a:prstGeom>
        </p:spPr>
      </p:pic>
      <p:grpSp>
        <p:nvGrpSpPr>
          <p:cNvPr id="35" name="Group 34">
            <a:extLst>
              <a:ext uri="{FF2B5EF4-FFF2-40B4-BE49-F238E27FC236}">
                <a16:creationId xmlns:a16="http://schemas.microsoft.com/office/drawing/2014/main" id="{E119C119-DDF3-4026-8F48-19B1421CE809}"/>
              </a:ext>
            </a:extLst>
          </p:cNvPr>
          <p:cNvGrpSpPr/>
          <p:nvPr/>
        </p:nvGrpSpPr>
        <p:grpSpPr>
          <a:xfrm>
            <a:off x="310896" y="5268143"/>
            <a:ext cx="2604241" cy="403039"/>
            <a:chOff x="4000500" y="1895754"/>
            <a:chExt cx="1000125" cy="2664807"/>
          </a:xfrm>
        </p:grpSpPr>
        <p:sp>
          <p:nvSpPr>
            <p:cNvPr id="42" name="Rectangle: Rounded Corners 41">
              <a:extLst>
                <a:ext uri="{FF2B5EF4-FFF2-40B4-BE49-F238E27FC236}">
                  <a16:creationId xmlns:a16="http://schemas.microsoft.com/office/drawing/2014/main" id="{C616CC34-E769-4121-949E-C7B2DD1161EF}"/>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lang="en-GB" sz="1400">
                <a:solidFill>
                  <a:schemeClr val="bg1"/>
                </a:solidFill>
                <a:latin typeface="+mj-lt"/>
              </a:endParaRPr>
            </a:p>
          </p:txBody>
        </p:sp>
        <p:sp>
          <p:nvSpPr>
            <p:cNvPr id="44" name="Rectangle: Rounded Corners 43">
              <a:extLst>
                <a:ext uri="{FF2B5EF4-FFF2-40B4-BE49-F238E27FC236}">
                  <a16:creationId xmlns:a16="http://schemas.microsoft.com/office/drawing/2014/main" id="{30F6B42E-F9F1-48E8-A95E-C35E6DFEBA6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ts val="1400"/>
                </a:lnSpc>
                <a:spcBef>
                  <a:spcPts val="300"/>
                </a:spcBef>
                <a:spcAft>
                  <a:spcPts val="600"/>
                </a:spcAft>
              </a:pPr>
              <a:r>
                <a:rPr lang="fr-FR" sz="1400" u="sng" dirty="0" err="1">
                  <a:ln>
                    <a:noFill/>
                  </a:ln>
                  <a:solidFill>
                    <a:schemeClr val="bg1"/>
                  </a:solidFill>
                  <a:latin typeface="+mj-lt"/>
                  <a:hlinkClick r:id="rId11">
                    <a:extLst>
                      <a:ext uri="{A12FA001-AC4F-418D-AE19-62706E023703}">
                        <ahyp:hlinkClr xmlns:ahyp="http://schemas.microsoft.com/office/drawing/2018/hyperlinkcolor" val="tx"/>
                      </a:ext>
                    </a:extLst>
                  </a:hlinkClick>
                </a:rPr>
                <a:t>Experience</a:t>
              </a:r>
              <a:r>
                <a:rPr lang="fr-FR" sz="1400" u="sng" dirty="0">
                  <a:ln>
                    <a:noFill/>
                  </a:ln>
                  <a:solidFill>
                    <a:schemeClr val="bg1"/>
                  </a:solidFill>
                  <a:latin typeface="+mj-lt"/>
                  <a:hlinkClick r:id="rId11">
                    <a:extLst>
                      <a:ext uri="{A12FA001-AC4F-418D-AE19-62706E023703}">
                        <ahyp:hlinkClr xmlns:ahyp="http://schemas.microsoft.com/office/drawing/2018/hyperlinkcolor" val="tx"/>
                      </a:ext>
                    </a:extLst>
                  </a:hlinkClick>
                </a:rPr>
                <a:t> </a:t>
              </a:r>
              <a:br>
                <a:rPr lang="fr-FR" sz="1400" u="sng" dirty="0">
                  <a:ln>
                    <a:noFill/>
                  </a:ln>
                  <a:solidFill>
                    <a:schemeClr val="bg1"/>
                  </a:solidFill>
                  <a:latin typeface="+mj-lt"/>
                  <a:hlinkClick r:id="rId11">
                    <a:extLst>
                      <a:ext uri="{A12FA001-AC4F-418D-AE19-62706E023703}">
                        <ahyp:hlinkClr xmlns:ahyp="http://schemas.microsoft.com/office/drawing/2018/hyperlinkcolor" val="tx"/>
                      </a:ext>
                    </a:extLst>
                  </a:hlinkClick>
                </a:rPr>
              </a:br>
              <a:r>
                <a:rPr lang="fr-FR" sz="1400" u="sng" dirty="0">
                  <a:ln>
                    <a:noFill/>
                  </a:ln>
                  <a:solidFill>
                    <a:schemeClr val="bg1"/>
                  </a:solidFill>
                  <a:latin typeface="+mj-lt"/>
                  <a:hlinkClick r:id="rId11">
                    <a:extLst>
                      <a:ext uri="{A12FA001-AC4F-418D-AE19-62706E023703}">
                        <ahyp:hlinkClr xmlns:ahyp="http://schemas.microsoft.com/office/drawing/2018/hyperlinkcolor" val="tx"/>
                      </a:ext>
                    </a:extLst>
                  </a:hlinkClick>
                </a:rPr>
                <a:t>Platform Exchange</a:t>
              </a:r>
            </a:p>
          </p:txBody>
        </p:sp>
      </p:grpSp>
      <p:grpSp>
        <p:nvGrpSpPr>
          <p:cNvPr id="36" name="Group 35">
            <a:extLst>
              <a:ext uri="{FF2B5EF4-FFF2-40B4-BE49-F238E27FC236}">
                <a16:creationId xmlns:a16="http://schemas.microsoft.com/office/drawing/2014/main" id="{9A97CDB4-5B44-4870-BA15-3B6E7EF632A4}"/>
              </a:ext>
            </a:extLst>
          </p:cNvPr>
          <p:cNvGrpSpPr/>
          <p:nvPr/>
        </p:nvGrpSpPr>
        <p:grpSpPr>
          <a:xfrm>
            <a:off x="3050962" y="5268143"/>
            <a:ext cx="2929497" cy="403039"/>
            <a:chOff x="4000500" y="1895754"/>
            <a:chExt cx="1000125" cy="2664807"/>
          </a:xfrm>
        </p:grpSpPr>
        <p:sp>
          <p:nvSpPr>
            <p:cNvPr id="40" name="Rectangle: Rounded Corners 39">
              <a:extLst>
                <a:ext uri="{FF2B5EF4-FFF2-40B4-BE49-F238E27FC236}">
                  <a16:creationId xmlns:a16="http://schemas.microsoft.com/office/drawing/2014/main" id="{AB6DD994-9B93-42A1-8BCA-F032A3812181}"/>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lang="en-GB" sz="1400">
                <a:solidFill>
                  <a:schemeClr val="bg1"/>
                </a:solidFill>
                <a:latin typeface="+mj-lt"/>
              </a:endParaRPr>
            </a:p>
          </p:txBody>
        </p:sp>
        <p:sp>
          <p:nvSpPr>
            <p:cNvPr id="41" name="Rectangle: Rounded Corners 40">
              <a:extLst>
                <a:ext uri="{FF2B5EF4-FFF2-40B4-BE49-F238E27FC236}">
                  <a16:creationId xmlns:a16="http://schemas.microsoft.com/office/drawing/2014/main" id="{DD57C3EA-0F6E-4594-B64E-BDE8D1A0DB53}"/>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ts val="1400"/>
                </a:lnSpc>
                <a:spcBef>
                  <a:spcPts val="300"/>
                </a:spcBef>
                <a:spcAft>
                  <a:spcPts val="600"/>
                </a:spcAft>
              </a:pPr>
              <a:r>
                <a:rPr lang="fr-FR" sz="1400" u="sng" dirty="0">
                  <a:ln>
                    <a:noFill/>
                  </a:ln>
                  <a:solidFill>
                    <a:schemeClr val="bg1"/>
                  </a:solidFill>
                  <a:latin typeface="+mj-lt"/>
                  <a:hlinkClick r:id="rId2">
                    <a:extLst>
                      <a:ext uri="{A12FA001-AC4F-418D-AE19-62706E023703}">
                        <ahyp:hlinkClr xmlns:ahyp="http://schemas.microsoft.com/office/drawing/2018/hyperlinkcolor" val="tx"/>
                      </a:ext>
                    </a:extLst>
                  </a:hlinkClick>
                </a:rPr>
                <a:t>Documentation </a:t>
              </a:r>
              <a:br>
                <a:rPr lang="fr-FR" sz="1400" u="sng" dirty="0">
                  <a:ln>
                    <a:noFill/>
                  </a:ln>
                  <a:solidFill>
                    <a:schemeClr val="bg1"/>
                  </a:solidFill>
                  <a:latin typeface="+mj-lt"/>
                  <a:hlinkClick r:id="rId2">
                    <a:extLst>
                      <a:ext uri="{A12FA001-AC4F-418D-AE19-62706E023703}">
                        <ahyp:hlinkClr xmlns:ahyp="http://schemas.microsoft.com/office/drawing/2018/hyperlinkcolor" val="tx"/>
                      </a:ext>
                    </a:extLst>
                  </a:hlinkClick>
                </a:rPr>
              </a:br>
              <a:r>
                <a:rPr lang="fr-FR" sz="1400" u="sng" dirty="0" err="1">
                  <a:ln>
                    <a:noFill/>
                  </a:ln>
                  <a:solidFill>
                    <a:schemeClr val="bg1"/>
                  </a:solidFill>
                  <a:latin typeface="+mj-lt"/>
                  <a:hlinkClick r:id="rId2">
                    <a:extLst>
                      <a:ext uri="{A12FA001-AC4F-418D-AE19-62706E023703}">
                        <ahyp:hlinkClr xmlns:ahyp="http://schemas.microsoft.com/office/drawing/2018/hyperlinkcolor" val="tx"/>
                      </a:ext>
                    </a:extLst>
                  </a:hlinkClick>
                </a:rPr>
                <a:t>Experience</a:t>
              </a:r>
              <a:r>
                <a:rPr lang="fr-FR" sz="1400" u="sng" dirty="0">
                  <a:ln>
                    <a:noFill/>
                  </a:ln>
                  <a:solidFill>
                    <a:schemeClr val="bg1"/>
                  </a:solidFill>
                  <a:latin typeface="+mj-lt"/>
                  <a:hlinkClick r:id="rId2">
                    <a:extLst>
                      <a:ext uri="{A12FA001-AC4F-418D-AE19-62706E023703}">
                        <ahyp:hlinkClr xmlns:ahyp="http://schemas.microsoft.com/office/drawing/2018/hyperlinkcolor" val="tx"/>
                      </a:ext>
                    </a:extLst>
                  </a:hlinkClick>
                </a:rPr>
                <a:t> Platform</a:t>
              </a:r>
            </a:p>
          </p:txBody>
        </p:sp>
      </p:grpSp>
      <p:grpSp>
        <p:nvGrpSpPr>
          <p:cNvPr id="37" name="Group 36">
            <a:extLst>
              <a:ext uri="{FF2B5EF4-FFF2-40B4-BE49-F238E27FC236}">
                <a16:creationId xmlns:a16="http://schemas.microsoft.com/office/drawing/2014/main" id="{63C6E318-2953-4492-A247-22B6EF0FF529}"/>
              </a:ext>
            </a:extLst>
          </p:cNvPr>
          <p:cNvGrpSpPr/>
          <p:nvPr/>
        </p:nvGrpSpPr>
        <p:grpSpPr>
          <a:xfrm>
            <a:off x="6114876" y="5268143"/>
            <a:ext cx="2604241" cy="403039"/>
            <a:chOff x="4000500" y="1895754"/>
            <a:chExt cx="1000125" cy="2664807"/>
          </a:xfrm>
        </p:grpSpPr>
        <p:sp>
          <p:nvSpPr>
            <p:cNvPr id="38" name="Rectangle: Rounded Corners 37">
              <a:extLst>
                <a:ext uri="{FF2B5EF4-FFF2-40B4-BE49-F238E27FC236}">
                  <a16:creationId xmlns:a16="http://schemas.microsoft.com/office/drawing/2014/main" id="{83C46A57-098D-4549-B5A2-7EB11B76A11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39" name="Rectangle: Rounded Corners 38">
              <a:extLst>
                <a:ext uri="{FF2B5EF4-FFF2-40B4-BE49-F238E27FC236}">
                  <a16:creationId xmlns:a16="http://schemas.microsoft.com/office/drawing/2014/main" id="{9F63D779-C3B9-4726-A1C3-F42693CFDCA3}"/>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0"/>
                </a:spcBef>
                <a:spcAft>
                  <a:spcPts val="600"/>
                </a:spcAft>
              </a:pPr>
              <a:r>
                <a:rPr lang="fr-FR" sz="1400" u="sng">
                  <a:solidFill>
                    <a:schemeClr val="bg1"/>
                  </a:solidFill>
                  <a:latin typeface="+mj-lt"/>
                  <a:hlinkClick r:id="rId12">
                    <a:extLst>
                      <a:ext uri="{A12FA001-AC4F-418D-AE19-62706E023703}">
                        <ahyp:hlinkClr xmlns:ahyp="http://schemas.microsoft.com/office/drawing/2018/hyperlinkcolor" val="tx"/>
                      </a:ext>
                    </a:extLst>
                  </a:hlinkClick>
                </a:rPr>
                <a:t>Créer un cas d’assistance</a:t>
              </a:r>
            </a:p>
          </p:txBody>
        </p:sp>
      </p:grpSp>
    </p:spTree>
    <p:extLst>
      <p:ext uri="{BB962C8B-B14F-4D97-AF65-F5344CB8AC3E}">
        <p14:creationId xmlns:p14="http://schemas.microsoft.com/office/powerpoint/2010/main" val="2184847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0961942" cy="646189"/>
          </a:xfrm>
        </p:spPr>
        <p:txBody>
          <a:bodyPr/>
          <a:lstStyle/>
          <a:p>
            <a:r>
              <a:rPr lang="fr-FR" sz="2400" dirty="0">
                <a:latin typeface="+mj-lt"/>
              </a:rPr>
              <a:t>Adobe </a:t>
            </a:r>
            <a:r>
              <a:rPr lang="fr-FR" sz="2400" dirty="0" err="1">
                <a:latin typeface="+mj-lt"/>
              </a:rPr>
              <a:t>Primetime</a:t>
            </a:r>
            <a:r>
              <a:rPr lang="fr-FR" sz="2400" dirty="0">
                <a:latin typeface="+mj-lt"/>
              </a:rPr>
              <a:t> : </a:t>
            </a:r>
            <a:r>
              <a:rPr lang="fr-FR" sz="2400" dirty="0">
                <a:solidFill>
                  <a:schemeClr val="tx1"/>
                </a:solidFill>
                <a:latin typeface="+mj-lt"/>
              </a:rPr>
              <a:t>Plateforme télévisée </a:t>
            </a:r>
            <a:r>
              <a:rPr lang="fr-FR" sz="2400" dirty="0" err="1">
                <a:solidFill>
                  <a:schemeClr val="tx1"/>
                </a:solidFill>
                <a:latin typeface="+mj-lt"/>
              </a:rPr>
              <a:t>multiécran</a:t>
            </a:r>
            <a:r>
              <a:rPr lang="fr-FR" sz="2400" dirty="0">
                <a:solidFill>
                  <a:schemeClr val="tx1"/>
                </a:solidFill>
                <a:latin typeface="+mj-lt"/>
              </a:rPr>
              <a:t> permettant aux diffuseurs, réseaux câblés et fournisseurs de créer et de monétiser des expériences télévisuelles et cinématographiques attrayantes et personnalisées.</a:t>
            </a:r>
          </a:p>
        </p:txBody>
      </p:sp>
      <p:sp>
        <p:nvSpPr>
          <p:cNvPr id="11" name="Rectangle 10">
            <a:extLst>
              <a:ext uri="{FF2B5EF4-FFF2-40B4-BE49-F238E27FC236}">
                <a16:creationId xmlns:a16="http://schemas.microsoft.com/office/drawing/2014/main" id="{D72CD397-1CC0-43C2-B66B-C87B4DC3D5C1}"/>
              </a:ext>
            </a:extLst>
          </p:cNvPr>
          <p:cNvSpPr/>
          <p:nvPr/>
        </p:nvSpPr>
        <p:spPr>
          <a:xfrm>
            <a:off x="340538" y="1712621"/>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24" name="Rectangle: Rounded Corners 23">
            <a:extLst>
              <a:ext uri="{FF2B5EF4-FFF2-40B4-BE49-F238E27FC236}">
                <a16:creationId xmlns:a16="http://schemas.microsoft.com/office/drawing/2014/main" id="{17F24E29-E22B-46E1-B403-A6598D19C24F}"/>
              </a:ext>
            </a:extLst>
          </p:cNvPr>
          <p:cNvSpPr/>
          <p:nvPr/>
        </p:nvSpPr>
        <p:spPr>
          <a:xfrm>
            <a:off x="444487" y="1814081"/>
            <a:ext cx="3471302" cy="403039"/>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44487" y="1823179"/>
            <a:ext cx="3471302" cy="403039"/>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lnSpc>
                <a:spcPts val="1500"/>
              </a:lnSpc>
            </a:pPr>
            <a:r>
              <a:rPr lang="fr-FR" sz="1600" dirty="0">
                <a:solidFill>
                  <a:srgbClr val="FFFFFF"/>
                </a:solidFill>
                <a:latin typeface="Adobe Clean ExtraBold"/>
              </a:rPr>
              <a:t>Contenu télévisuel sur </a:t>
            </a:r>
            <a:br>
              <a:rPr lang="fr-FR" sz="1600" dirty="0">
                <a:solidFill>
                  <a:srgbClr val="FFFFFF"/>
                </a:solidFill>
                <a:latin typeface="Adobe Clean ExtraBold"/>
              </a:rPr>
            </a:br>
            <a:r>
              <a:rPr lang="fr-FR" sz="1600" dirty="0">
                <a:solidFill>
                  <a:srgbClr val="FFFFFF"/>
                </a:solidFill>
                <a:latin typeface="Adobe Clean ExtraBold"/>
              </a:rPr>
              <a:t>tous les supports</a:t>
            </a:r>
          </a:p>
        </p:txBody>
      </p:sp>
      <p:sp>
        <p:nvSpPr>
          <p:cNvPr id="91" name="TextBox 90">
            <a:extLst>
              <a:ext uri="{FF2B5EF4-FFF2-40B4-BE49-F238E27FC236}">
                <a16:creationId xmlns:a16="http://schemas.microsoft.com/office/drawing/2014/main" id="{8E66B8AE-F73C-4348-A5A9-DC73DC2AB452}"/>
              </a:ext>
            </a:extLst>
          </p:cNvPr>
          <p:cNvSpPr txBox="1"/>
          <p:nvPr/>
        </p:nvSpPr>
        <p:spPr>
          <a:xfrm>
            <a:off x="486414" y="2898984"/>
            <a:ext cx="3387448" cy="523220"/>
          </a:xfrm>
          <a:prstGeom prst="rect">
            <a:avLst/>
          </a:prstGeom>
          <a:noFill/>
        </p:spPr>
        <p:txBody>
          <a:bodyPr wrap="square">
            <a:spAutoFit/>
          </a:bodyPr>
          <a:lstStyle/>
          <a:p>
            <a:pPr algn="ctr"/>
            <a:r>
              <a:rPr lang="fr-FR" sz="1400"/>
              <a:t>Proposez aux utilisateurs les contenus télévisuels et cinématographiques qui les intéressent, où qu’ils soient, sur 3,4 milliards d’appareils.</a:t>
            </a:r>
          </a:p>
        </p:txBody>
      </p:sp>
      <p:grpSp>
        <p:nvGrpSpPr>
          <p:cNvPr id="92" name="Group 91">
            <a:extLst>
              <a:ext uri="{FF2B5EF4-FFF2-40B4-BE49-F238E27FC236}">
                <a16:creationId xmlns:a16="http://schemas.microsoft.com/office/drawing/2014/main" id="{01BAF1E3-90CB-45F2-A17B-902D4A649D7F}"/>
              </a:ext>
            </a:extLst>
          </p:cNvPr>
          <p:cNvGrpSpPr/>
          <p:nvPr/>
        </p:nvGrpSpPr>
        <p:grpSpPr>
          <a:xfrm>
            <a:off x="4260688" y="1712621"/>
            <a:ext cx="3679201" cy="2270904"/>
            <a:chOff x="340538" y="1413856"/>
            <a:chExt cx="3679201" cy="2270904"/>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fr-FR" sz="1600">
                    <a:solidFill>
                      <a:srgbClr val="FFFFFF"/>
                    </a:solidFill>
                    <a:latin typeface="Adobe Clean ExtraBold"/>
                  </a:rPr>
                  <a:t>Créer un workflow flexible</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86414" y="2600219"/>
              <a:ext cx="3387448" cy="738664"/>
            </a:xfrm>
            <a:prstGeom prst="rect">
              <a:avLst/>
            </a:prstGeom>
            <a:noFill/>
          </p:spPr>
          <p:txBody>
            <a:bodyPr wrap="square">
              <a:spAutoFit/>
            </a:bodyPr>
            <a:lstStyle/>
            <a:p>
              <a:pPr algn="ctr"/>
              <a:r>
                <a:rPr lang="fr-FR" sz="1400"/>
                <a:t>Ajoutez des capacités modulaires à vos workflows de diffusion et de distribution existants, y compris la VOD, la télévision en direct et linéaire.</a:t>
              </a:r>
            </a:p>
          </p:txBody>
        </p:sp>
      </p:grpSp>
      <p:sp>
        <p:nvSpPr>
          <p:cNvPr id="111" name="Rectangle 110">
            <a:extLst>
              <a:ext uri="{FF2B5EF4-FFF2-40B4-BE49-F238E27FC236}">
                <a16:creationId xmlns:a16="http://schemas.microsoft.com/office/drawing/2014/main" id="{99C97480-2C85-4802-AEFB-81CC556DC015}"/>
              </a:ext>
            </a:extLst>
          </p:cNvPr>
          <p:cNvSpPr/>
          <p:nvPr/>
        </p:nvSpPr>
        <p:spPr>
          <a:xfrm>
            <a:off x="8180839" y="1712621"/>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8284788" y="1814081"/>
            <a:ext cx="3471302" cy="430333"/>
            <a:chOff x="4000500" y="1895754"/>
            <a:chExt cx="1000125" cy="2845269"/>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ts val="16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2076216"/>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lnSpc>
                  <a:spcPts val="1500"/>
                </a:lnSpc>
              </a:pPr>
              <a:r>
                <a:rPr lang="fr-FR" sz="1600" dirty="0">
                  <a:solidFill>
                    <a:srgbClr val="FFFFFF"/>
                  </a:solidFill>
                  <a:latin typeface="Adobe Clean ExtraBold"/>
                </a:rPr>
                <a:t>Offrir des informations </a:t>
              </a:r>
              <a:br>
                <a:rPr lang="fr-FR" sz="1600" dirty="0">
                  <a:solidFill>
                    <a:srgbClr val="FFFFFF"/>
                  </a:solidFill>
                  <a:latin typeface="Adobe Clean ExtraBold"/>
                </a:rPr>
              </a:br>
              <a:r>
                <a:rPr lang="fr-FR" sz="1600" dirty="0">
                  <a:solidFill>
                    <a:srgbClr val="FFFFFF"/>
                  </a:solidFill>
                  <a:latin typeface="Adobe Clean ExtraBold"/>
                </a:rPr>
                <a:t>et des résultats</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8244165" y="2898984"/>
            <a:ext cx="3552548" cy="954107"/>
          </a:xfrm>
          <a:prstGeom prst="rect">
            <a:avLst/>
          </a:prstGeom>
          <a:noFill/>
        </p:spPr>
        <p:txBody>
          <a:bodyPr wrap="square">
            <a:spAutoFit/>
          </a:bodyPr>
          <a:lstStyle/>
          <a:p>
            <a:pPr algn="ctr"/>
            <a:r>
              <a:rPr lang="fr-FR" sz="1400" dirty="0"/>
              <a:t>Les informations fournies par les intégrations Adobe Marketing Cloud permettent aux diffuseurs multimédias d’optimiser la diffusion des campagnes et des publicités en temps réel.</a:t>
            </a:r>
          </a:p>
        </p:txBody>
      </p:sp>
      <p:grpSp>
        <p:nvGrpSpPr>
          <p:cNvPr id="125" name="Group 124">
            <a:extLst>
              <a:ext uri="{FF2B5EF4-FFF2-40B4-BE49-F238E27FC236}">
                <a16:creationId xmlns:a16="http://schemas.microsoft.com/office/drawing/2014/main" id="{F77A311C-32EA-43A3-B86F-45E4ECCCB384}"/>
              </a:ext>
            </a:extLst>
          </p:cNvPr>
          <p:cNvGrpSpPr/>
          <p:nvPr/>
        </p:nvGrpSpPr>
        <p:grpSpPr>
          <a:xfrm>
            <a:off x="340538" y="4213249"/>
            <a:ext cx="2604241"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fr-FR" sz="1400">
                  <a:solidFill>
                    <a:srgbClr val="FFFFFF"/>
                  </a:solidFill>
                  <a:latin typeface="+mj-lt"/>
                  <a:hlinkClick r:id="rId2">
                    <a:extLst>
                      <a:ext uri="{A12FA001-AC4F-418D-AE19-62706E023703}">
                        <ahyp:hlinkClr xmlns:ahyp="http://schemas.microsoft.com/office/drawing/2018/hyperlinkcolor" val="tx"/>
                      </a:ext>
                    </a:extLst>
                  </a:hlinkClick>
                </a:rPr>
                <a:t>Documentation Primetime</a:t>
              </a: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3080604" y="4213249"/>
            <a:ext cx="2604241"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rgbClr val="FFFFFF"/>
                </a:solidFill>
                <a:latin typeface="+mj-lt"/>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lvl="0" algn="ctr" defTabSz="800100">
                <a:lnSpc>
                  <a:spcPct val="90000"/>
                </a:lnSpc>
                <a:spcBef>
                  <a:spcPct val="0"/>
                </a:spcBef>
                <a:spcAft>
                  <a:spcPct val="35000"/>
                </a:spcAft>
              </a:pPr>
              <a:r>
                <a:rPr lang="fr-FR" sz="1400">
                  <a:solidFill>
                    <a:srgbClr val="FFFFFF"/>
                  </a:solidFill>
                  <a:latin typeface="+mj-lt"/>
                  <a:hlinkClick r:id="rId3">
                    <a:extLst>
                      <a:ext uri="{A12FA001-AC4F-418D-AE19-62706E023703}">
                        <ahyp:hlinkClr xmlns:ahyp="http://schemas.microsoft.com/office/drawing/2018/hyperlinkcolor" val="tx"/>
                      </a:ext>
                    </a:extLst>
                  </a:hlinkClick>
                </a:rPr>
                <a:t>Formation et assistance</a:t>
              </a:r>
            </a:p>
          </p:txBody>
        </p:sp>
      </p:grpSp>
      <p:pic>
        <p:nvPicPr>
          <p:cNvPr id="6" name="Graphic 5">
            <a:extLst>
              <a:ext uri="{FF2B5EF4-FFF2-40B4-BE49-F238E27FC236}">
                <a16:creationId xmlns:a16="http://schemas.microsoft.com/office/drawing/2014/main" id="{EA3D3CF7-F0CD-4ECD-9EFB-898D708FFE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44608" y="2376415"/>
            <a:ext cx="520694" cy="437685"/>
          </a:xfrm>
          <a:prstGeom prst="rect">
            <a:avLst/>
          </a:prstGeom>
        </p:spPr>
      </p:pic>
      <p:pic>
        <p:nvPicPr>
          <p:cNvPr id="8" name="Graphic 7">
            <a:extLst>
              <a:ext uri="{FF2B5EF4-FFF2-40B4-BE49-F238E27FC236}">
                <a16:creationId xmlns:a16="http://schemas.microsoft.com/office/drawing/2014/main" id="{880F52E2-C716-490A-99AA-A2287966ACD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7014" y="2400608"/>
            <a:ext cx="520694" cy="413492"/>
          </a:xfrm>
          <a:prstGeom prst="rect">
            <a:avLst/>
          </a:prstGeom>
        </p:spPr>
      </p:pic>
      <p:pic>
        <p:nvPicPr>
          <p:cNvPr id="12" name="Graphic 11">
            <a:extLst>
              <a:ext uri="{FF2B5EF4-FFF2-40B4-BE49-F238E27FC236}">
                <a16:creationId xmlns:a16="http://schemas.microsoft.com/office/drawing/2014/main" id="{D81CB3C4-71D8-4E24-9713-D87FF1DACA9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78483" y="2376415"/>
            <a:ext cx="468909" cy="429833"/>
          </a:xfrm>
          <a:prstGeom prst="rect">
            <a:avLst/>
          </a:prstGeom>
        </p:spPr>
      </p:pic>
    </p:spTree>
    <p:extLst>
      <p:ext uri="{BB962C8B-B14F-4D97-AF65-F5344CB8AC3E}">
        <p14:creationId xmlns:p14="http://schemas.microsoft.com/office/powerpoint/2010/main" val="1033776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fr-FR">
                <a:latin typeface="+mj-lt"/>
              </a:rPr>
              <a:t>Adobe Marketo Engage : </a:t>
            </a:r>
            <a:r>
              <a:rPr lang="fr-FR">
                <a:solidFill>
                  <a:schemeClr val="tx1"/>
                </a:solidFill>
                <a:latin typeface="+mj-lt"/>
              </a:rPr>
              <a:t>Maintenez l’engagement des clients à chaque étape en transformant radicalement la gestion de l’expérience client avec Marketo Engage.</a:t>
            </a:r>
          </a:p>
        </p:txBody>
      </p:sp>
      <p:sp>
        <p:nvSpPr>
          <p:cNvPr id="11" name="Rectangle 10">
            <a:extLst>
              <a:ext uri="{FF2B5EF4-FFF2-40B4-BE49-F238E27FC236}">
                <a16:creationId xmlns:a16="http://schemas.microsoft.com/office/drawing/2014/main" id="{D72CD397-1CC0-43C2-B66B-C87B4DC3D5C1}"/>
              </a:ext>
            </a:extLst>
          </p:cNvPr>
          <p:cNvSpPr/>
          <p:nvPr/>
        </p:nvSpPr>
        <p:spPr>
          <a:xfrm>
            <a:off x="340538" y="1712620"/>
            <a:ext cx="3679201" cy="2668879"/>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814081"/>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fr-FR" sz="1600">
                  <a:solidFill>
                    <a:srgbClr val="FFFFFF"/>
                  </a:solidFill>
                  <a:latin typeface="Adobe Clean ExtraBold"/>
                </a:rPr>
                <a:t>Développer les relations clients</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898984"/>
            <a:ext cx="3387448" cy="954107"/>
          </a:xfrm>
          <a:prstGeom prst="rect">
            <a:avLst/>
          </a:prstGeom>
          <a:noFill/>
        </p:spPr>
        <p:txBody>
          <a:bodyPr wrap="square">
            <a:spAutoFit/>
          </a:bodyPr>
          <a:lstStyle/>
          <a:p>
            <a:pPr algn="ctr"/>
            <a:r>
              <a:rPr lang="fr-FR" sz="1400" dirty="0"/>
              <a:t>Conservez et développez votre clientèle grâce à un engagement axé sur les données. Améliorez l’expérience client. Favorisez l’intégration et la réussite client à long terme.</a:t>
            </a:r>
          </a:p>
        </p:txBody>
      </p:sp>
      <p:sp>
        <p:nvSpPr>
          <p:cNvPr id="93" name="Rectangle 92">
            <a:extLst>
              <a:ext uri="{FF2B5EF4-FFF2-40B4-BE49-F238E27FC236}">
                <a16:creationId xmlns:a16="http://schemas.microsoft.com/office/drawing/2014/main" id="{67A244EC-A96C-498D-9E8F-D33564D72356}"/>
              </a:ext>
            </a:extLst>
          </p:cNvPr>
          <p:cNvSpPr/>
          <p:nvPr/>
        </p:nvSpPr>
        <p:spPr>
          <a:xfrm>
            <a:off x="4260688" y="1712620"/>
            <a:ext cx="3679201" cy="2668879"/>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364637" y="1814081"/>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fr-FR" sz="1600">
                  <a:solidFill>
                    <a:srgbClr val="FFFFFF"/>
                  </a:solidFill>
                  <a:latin typeface="Adobe Clean ExtraBold"/>
                </a:rPr>
                <a:t>Améliorer le marketing</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406564" y="2898984"/>
            <a:ext cx="3387448" cy="954107"/>
          </a:xfrm>
          <a:prstGeom prst="rect">
            <a:avLst/>
          </a:prstGeom>
          <a:noFill/>
        </p:spPr>
        <p:txBody>
          <a:bodyPr wrap="square">
            <a:spAutoFit/>
          </a:bodyPr>
          <a:lstStyle/>
          <a:p>
            <a:pPr algn="ctr"/>
            <a:r>
              <a:rPr lang="fr-FR" sz="1400" dirty="0"/>
              <a:t>Augmentez l’échelle et l’efficacité comme </a:t>
            </a:r>
            <a:br>
              <a:rPr lang="fr-FR" sz="1400" dirty="0"/>
            </a:br>
            <a:r>
              <a:rPr lang="fr-FR" sz="1400" dirty="0"/>
              <a:t>un véritable professionnel. Exploitez la technologie pour augmenter la portée, </a:t>
            </a:r>
            <a:br>
              <a:rPr lang="fr-FR" sz="1400" dirty="0"/>
            </a:br>
            <a:r>
              <a:rPr lang="fr-FR" sz="1400" dirty="0"/>
              <a:t>la qualité et le retour sur investissement.</a:t>
            </a:r>
          </a:p>
        </p:txBody>
      </p:sp>
      <p:sp>
        <p:nvSpPr>
          <p:cNvPr id="111" name="Rectangle 110">
            <a:extLst>
              <a:ext uri="{FF2B5EF4-FFF2-40B4-BE49-F238E27FC236}">
                <a16:creationId xmlns:a16="http://schemas.microsoft.com/office/drawing/2014/main" id="{99C97480-2C85-4802-AEFB-81CC556DC015}"/>
              </a:ext>
            </a:extLst>
          </p:cNvPr>
          <p:cNvSpPr/>
          <p:nvPr/>
        </p:nvSpPr>
        <p:spPr>
          <a:xfrm>
            <a:off x="8180839" y="1712620"/>
            <a:ext cx="3679201" cy="2668879"/>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8284788" y="1814081"/>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lnSpc>
                  <a:spcPts val="1600"/>
                </a:lnSpc>
              </a:pPr>
              <a:r>
                <a:rPr lang="fr-FR" sz="1600" dirty="0">
                  <a:solidFill>
                    <a:srgbClr val="FFFFFF"/>
                  </a:solidFill>
                  <a:latin typeface="Adobe Clean ExtraBold"/>
                </a:rPr>
                <a:t>Maîtriser le marketing </a:t>
              </a:r>
              <a:br>
                <a:rPr lang="fr-FR" sz="1600" dirty="0">
                  <a:solidFill>
                    <a:srgbClr val="FFFFFF"/>
                  </a:solidFill>
                  <a:latin typeface="Adobe Clean ExtraBold"/>
                </a:rPr>
              </a:br>
              <a:r>
                <a:rPr lang="fr-FR" sz="1600" dirty="0">
                  <a:solidFill>
                    <a:srgbClr val="FFFFFF"/>
                  </a:solidFill>
                  <a:latin typeface="Adobe Clean ExtraBold"/>
                </a:rPr>
                <a:t>basé sur les comptes</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8189416" y="2898984"/>
            <a:ext cx="3662046" cy="1384995"/>
          </a:xfrm>
          <a:prstGeom prst="rect">
            <a:avLst/>
          </a:prstGeom>
          <a:noFill/>
        </p:spPr>
        <p:txBody>
          <a:bodyPr wrap="square">
            <a:spAutoFit/>
          </a:bodyPr>
          <a:lstStyle/>
          <a:p>
            <a:pPr algn="ctr"/>
            <a:r>
              <a:rPr lang="fr-FR" sz="1400" dirty="0"/>
              <a:t>Obtenez, conservez et développez vos comptes à forte valeur ajoutée. Créez rapidement des listes de comptes cibles. Mesurez et optimisez </a:t>
            </a:r>
            <a:br>
              <a:rPr lang="fr-FR" sz="1400" dirty="0"/>
            </a:br>
            <a:r>
              <a:rPr lang="fr-FR" sz="1400" dirty="0"/>
              <a:t>le marketing basé sur les comptes de manière holistique. Bénéficiez d’une expérience cross-canal en toute simplicité.</a:t>
            </a:r>
          </a:p>
        </p:txBody>
      </p:sp>
      <p:grpSp>
        <p:nvGrpSpPr>
          <p:cNvPr id="125" name="Group 124">
            <a:extLst>
              <a:ext uri="{FF2B5EF4-FFF2-40B4-BE49-F238E27FC236}">
                <a16:creationId xmlns:a16="http://schemas.microsoft.com/office/drawing/2014/main" id="{F77A311C-32EA-43A3-B86F-45E4ECCCB384}"/>
              </a:ext>
            </a:extLst>
          </p:cNvPr>
          <p:cNvGrpSpPr/>
          <p:nvPr/>
        </p:nvGrpSpPr>
        <p:grpSpPr>
          <a:xfrm>
            <a:off x="340538" y="5003824"/>
            <a:ext cx="2604241"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fr-FR" sz="1400" u="sng">
                  <a:ln>
                    <a:noFill/>
                  </a:ln>
                  <a:solidFill>
                    <a:schemeClr val="bg1"/>
                  </a:solidFill>
                  <a:latin typeface="+mj-lt"/>
                  <a:hlinkClick r:id="rId2">
                    <a:extLst>
                      <a:ext uri="{A12FA001-AC4F-418D-AE19-62706E023703}">
                        <ahyp:hlinkClr xmlns:ahyp="http://schemas.microsoft.com/office/drawing/2018/hyperlinkcolor" val="tx"/>
                      </a:ext>
                    </a:extLst>
                  </a:hlinkClick>
                </a:rPr>
                <a:t>Communauté Marketo</a:t>
              </a: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6327708" y="5003824"/>
            <a:ext cx="2604241"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fr-FR" sz="1400" u="sng">
                  <a:ln>
                    <a:noFill/>
                  </a:ln>
                  <a:solidFill>
                    <a:schemeClr val="bg1"/>
                  </a:solidFill>
                  <a:latin typeface="+mj-lt"/>
                  <a:hlinkClick r:id="rId3">
                    <a:extLst>
                      <a:ext uri="{A12FA001-AC4F-418D-AE19-62706E023703}">
                        <ahyp:hlinkClr xmlns:ahyp="http://schemas.microsoft.com/office/drawing/2018/hyperlinkcolor" val="tx"/>
                      </a:ext>
                    </a:extLst>
                  </a:hlinkClick>
                </a:rPr>
                <a:t>Documentation Marketo</a:t>
              </a:r>
            </a:p>
          </p:txBody>
        </p:sp>
      </p:grpSp>
      <p:pic>
        <p:nvPicPr>
          <p:cNvPr id="12" name="Graphic 11" descr="Marketing outline">
            <a:extLst>
              <a:ext uri="{FF2B5EF4-FFF2-40B4-BE49-F238E27FC236}">
                <a16:creationId xmlns:a16="http://schemas.microsoft.com/office/drawing/2014/main" id="{D81CB3C4-71D8-4E24-9713-D87FF1DACA9A}"/>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798021" y="2376415"/>
            <a:ext cx="429833" cy="429833"/>
          </a:xfrm>
          <a:prstGeom prst="rect">
            <a:avLst/>
          </a:prstGeom>
        </p:spPr>
      </p:pic>
      <p:grpSp>
        <p:nvGrpSpPr>
          <p:cNvPr id="32" name="Group 31">
            <a:extLst>
              <a:ext uri="{FF2B5EF4-FFF2-40B4-BE49-F238E27FC236}">
                <a16:creationId xmlns:a16="http://schemas.microsoft.com/office/drawing/2014/main" id="{1A1F10E1-7E66-4CB4-9A10-2EBB89A313E3}"/>
              </a:ext>
            </a:extLst>
          </p:cNvPr>
          <p:cNvGrpSpPr/>
          <p:nvPr/>
        </p:nvGrpSpPr>
        <p:grpSpPr>
          <a:xfrm>
            <a:off x="3355173" y="5003824"/>
            <a:ext cx="2604241" cy="403039"/>
            <a:chOff x="4000500" y="1895754"/>
            <a:chExt cx="1000125" cy="2664807"/>
          </a:xfrm>
        </p:grpSpPr>
        <p:sp>
          <p:nvSpPr>
            <p:cNvPr id="33" name="Rectangle: Rounded Corners 32">
              <a:extLst>
                <a:ext uri="{FF2B5EF4-FFF2-40B4-BE49-F238E27FC236}">
                  <a16:creationId xmlns:a16="http://schemas.microsoft.com/office/drawing/2014/main" id="{541A2E9A-5DEE-44E7-B976-C119188CCD7F}"/>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34" name="Rectangle: Rounded Corners 33">
              <a:extLst>
                <a:ext uri="{FF2B5EF4-FFF2-40B4-BE49-F238E27FC236}">
                  <a16:creationId xmlns:a16="http://schemas.microsoft.com/office/drawing/2014/main" id="{3E66BB3D-96D1-40CA-B0F7-8ACF46B521C3}"/>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fr-FR" sz="1400" u="sng">
                  <a:ln>
                    <a:noFill/>
                  </a:ln>
                  <a:solidFill>
                    <a:schemeClr val="bg1"/>
                  </a:solidFill>
                  <a:latin typeface="+mj-lt"/>
                  <a:hlinkClick r:id="rId6">
                    <a:extLst>
                      <a:ext uri="{A12FA001-AC4F-418D-AE19-62706E023703}">
                        <ahyp:hlinkClr xmlns:ahyp="http://schemas.microsoft.com/office/drawing/2018/hyperlinkcolor" val="tx"/>
                      </a:ext>
                    </a:extLst>
                  </a:hlinkClick>
                </a:rPr>
                <a:t>Portail d’assistance</a:t>
              </a:r>
            </a:p>
          </p:txBody>
        </p:sp>
      </p:grpSp>
      <p:grpSp>
        <p:nvGrpSpPr>
          <p:cNvPr id="35" name="Group 34">
            <a:extLst>
              <a:ext uri="{FF2B5EF4-FFF2-40B4-BE49-F238E27FC236}">
                <a16:creationId xmlns:a16="http://schemas.microsoft.com/office/drawing/2014/main" id="{B09B9CBC-D973-4692-B686-E5E0E4C329BC}"/>
              </a:ext>
            </a:extLst>
          </p:cNvPr>
          <p:cNvGrpSpPr/>
          <p:nvPr/>
        </p:nvGrpSpPr>
        <p:grpSpPr>
          <a:xfrm>
            <a:off x="340537" y="5708674"/>
            <a:ext cx="2604241" cy="403039"/>
            <a:chOff x="4000500" y="1895754"/>
            <a:chExt cx="1000125" cy="2664807"/>
          </a:xfrm>
        </p:grpSpPr>
        <p:sp>
          <p:nvSpPr>
            <p:cNvPr id="36" name="Rectangle: Rounded Corners 35">
              <a:extLst>
                <a:ext uri="{FF2B5EF4-FFF2-40B4-BE49-F238E27FC236}">
                  <a16:creationId xmlns:a16="http://schemas.microsoft.com/office/drawing/2014/main" id="{FD887289-B010-48E5-A631-38A6154DB138}"/>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37" name="Rectangle: Rounded Corners 36">
              <a:extLst>
                <a:ext uri="{FF2B5EF4-FFF2-40B4-BE49-F238E27FC236}">
                  <a16:creationId xmlns:a16="http://schemas.microsoft.com/office/drawing/2014/main" id="{6254F6D9-F5E5-4688-907E-DB0C1865A23C}"/>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fr-FR" sz="1400" u="sng">
                  <a:ln>
                    <a:noFill/>
                  </a:ln>
                  <a:solidFill>
                    <a:schemeClr val="bg1"/>
                  </a:solidFill>
                  <a:latin typeface="+mj-lt"/>
                  <a:hlinkClick r:id="rId7">
                    <a:extLst>
                      <a:ext uri="{A12FA001-AC4F-418D-AE19-62706E023703}">
                        <ahyp:hlinkClr xmlns:ahyp="http://schemas.microsoft.com/office/drawing/2018/hyperlinkcolor" val="tx"/>
                      </a:ext>
                    </a:extLst>
                  </a:hlinkClick>
                </a:rPr>
                <a:t>Base de connaissances</a:t>
              </a:r>
            </a:p>
          </p:txBody>
        </p:sp>
      </p:grpSp>
      <p:pic>
        <p:nvPicPr>
          <p:cNvPr id="41" name="Graphic 40">
            <a:extLst>
              <a:ext uri="{FF2B5EF4-FFF2-40B4-BE49-F238E27FC236}">
                <a16:creationId xmlns:a16="http://schemas.microsoft.com/office/drawing/2014/main" id="{B5D10834-1D88-492F-9ED9-EB01A42BFC5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24959" y="2384327"/>
            <a:ext cx="468909" cy="429833"/>
          </a:xfrm>
          <a:prstGeom prst="rect">
            <a:avLst/>
          </a:prstGeom>
        </p:spPr>
      </p:pic>
      <p:pic>
        <p:nvPicPr>
          <p:cNvPr id="9" name="Graphic 8" descr="Customer review outline">
            <a:extLst>
              <a:ext uri="{FF2B5EF4-FFF2-40B4-BE49-F238E27FC236}">
                <a16:creationId xmlns:a16="http://schemas.microsoft.com/office/drawing/2014/main" id="{48861466-D815-466B-B1A9-BD03508EF13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944608" y="2364788"/>
            <a:ext cx="468910" cy="468910"/>
          </a:xfrm>
          <a:prstGeom prst="rect">
            <a:avLst/>
          </a:prstGeom>
        </p:spPr>
      </p:pic>
      <p:grpSp>
        <p:nvGrpSpPr>
          <p:cNvPr id="3" name="Group 2">
            <a:extLst>
              <a:ext uri="{FF2B5EF4-FFF2-40B4-BE49-F238E27FC236}">
                <a16:creationId xmlns:a16="http://schemas.microsoft.com/office/drawing/2014/main" id="{278DF454-9848-4FAF-80E3-F9A4EFA2BB2B}"/>
              </a:ext>
            </a:extLst>
          </p:cNvPr>
          <p:cNvGrpSpPr/>
          <p:nvPr/>
        </p:nvGrpSpPr>
        <p:grpSpPr>
          <a:xfrm>
            <a:off x="3356788" y="5708674"/>
            <a:ext cx="2604241" cy="403039"/>
            <a:chOff x="4000500" y="1895754"/>
            <a:chExt cx="1000125" cy="2664807"/>
          </a:xfrm>
        </p:grpSpPr>
        <p:sp>
          <p:nvSpPr>
            <p:cNvPr id="39" name="Rectangle: Rounded Corners 38">
              <a:extLst>
                <a:ext uri="{FF2B5EF4-FFF2-40B4-BE49-F238E27FC236}">
                  <a16:creationId xmlns:a16="http://schemas.microsoft.com/office/drawing/2014/main" id="{A14CBE61-C48E-4FCD-A179-E29A801111E1}"/>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0" name="Rectangle: Rounded Corners 39">
              <a:extLst>
                <a:ext uri="{FF2B5EF4-FFF2-40B4-BE49-F238E27FC236}">
                  <a16:creationId xmlns:a16="http://schemas.microsoft.com/office/drawing/2014/main" id="{4466BB36-3A79-4C6D-94A3-A73B0812679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fr-FR" sz="1400">
                  <a:solidFill>
                    <a:schemeClr val="bg1"/>
                  </a:solidFill>
                  <a:latin typeface="+mj-lt"/>
                  <a:hlinkClick r:id="rId12">
                    <a:extLst>
                      <a:ext uri="{A12FA001-AC4F-418D-AE19-62706E023703}">
                        <ahyp:hlinkClr xmlns:ahyp="http://schemas.microsoft.com/office/drawing/2018/hyperlinkcolor" val="tx"/>
                      </a:ext>
                    </a:extLst>
                  </a:hlinkClick>
                </a:rPr>
                <a:t>Marketo Exchange</a:t>
              </a:r>
            </a:p>
          </p:txBody>
        </p:sp>
      </p:grpSp>
    </p:spTree>
    <p:extLst>
      <p:ext uri="{BB962C8B-B14F-4D97-AF65-F5344CB8AC3E}">
        <p14:creationId xmlns:p14="http://schemas.microsoft.com/office/powerpoint/2010/main" val="1144198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fr-FR">
                <a:latin typeface="+mj-lt"/>
              </a:rPr>
              <a:t>Adobe Commerce : </a:t>
            </a:r>
            <a:r>
              <a:rPr lang="fr-FR">
                <a:solidFill>
                  <a:schemeClr val="tx1"/>
                </a:solidFill>
                <a:latin typeface="+mj-lt"/>
              </a:rPr>
              <a:t>Un commerce de bout en bout qui évolue avec vous, quelle que soit la taille et le lieu.</a:t>
            </a:r>
          </a:p>
        </p:txBody>
      </p:sp>
      <p:sp>
        <p:nvSpPr>
          <p:cNvPr id="11" name="Rectangle 10">
            <a:extLst>
              <a:ext uri="{FF2B5EF4-FFF2-40B4-BE49-F238E27FC236}">
                <a16:creationId xmlns:a16="http://schemas.microsoft.com/office/drawing/2014/main" id="{D72CD397-1CC0-43C2-B66B-C87B4DC3D5C1}"/>
              </a:ext>
            </a:extLst>
          </p:cNvPr>
          <p:cNvSpPr/>
          <p:nvPr/>
        </p:nvSpPr>
        <p:spPr>
          <a:xfrm>
            <a:off x="340538" y="1712620"/>
            <a:ext cx="3679201" cy="2832229"/>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814081"/>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ts val="16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lnSpc>
                  <a:spcPts val="1600"/>
                </a:lnSpc>
              </a:pPr>
              <a:r>
                <a:rPr lang="fr-FR" sz="1600" dirty="0">
                  <a:solidFill>
                    <a:srgbClr val="FFFFFF"/>
                  </a:solidFill>
                  <a:latin typeface="Adobe Clean ExtraBold"/>
                </a:rPr>
                <a:t>Une plateforme unique pour </a:t>
              </a:r>
              <a:br>
                <a:rPr lang="fr-FR" sz="1600" dirty="0">
                  <a:solidFill>
                    <a:srgbClr val="FFFFFF"/>
                  </a:solidFill>
                  <a:latin typeface="Adobe Clean ExtraBold"/>
                </a:rPr>
              </a:br>
              <a:r>
                <a:rPr lang="fr-FR" sz="1600" dirty="0">
                  <a:solidFill>
                    <a:srgbClr val="FFFFFF"/>
                  </a:solidFill>
                  <a:latin typeface="Adobe Clean ExtraBold"/>
                </a:rPr>
                <a:t>tous vos besoins</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393113" y="2848650"/>
            <a:ext cx="3574050" cy="1600438"/>
          </a:xfrm>
          <a:prstGeom prst="rect">
            <a:avLst/>
          </a:prstGeom>
          <a:noFill/>
        </p:spPr>
        <p:txBody>
          <a:bodyPr wrap="square">
            <a:spAutoFit/>
          </a:bodyPr>
          <a:lstStyle/>
          <a:p>
            <a:pPr algn="ctr"/>
            <a:r>
              <a:rPr lang="fr-FR" sz="1400" dirty="0"/>
              <a:t>Que vous soyez un B2B prêt à passer à la vente directe aux consommateurs (D2C) ou un B2C, Adobe Commerce vous permet de gérer plusieurs canaux de vente et marques, mais également de vous développer dans de nouveaux pays, simplement, à partir d’une seule plateforme.</a:t>
            </a:r>
          </a:p>
        </p:txBody>
      </p:sp>
      <p:sp>
        <p:nvSpPr>
          <p:cNvPr id="93" name="Rectangle 92">
            <a:extLst>
              <a:ext uri="{FF2B5EF4-FFF2-40B4-BE49-F238E27FC236}">
                <a16:creationId xmlns:a16="http://schemas.microsoft.com/office/drawing/2014/main" id="{67A244EC-A96C-498D-9E8F-D33564D72356}"/>
              </a:ext>
            </a:extLst>
          </p:cNvPr>
          <p:cNvSpPr/>
          <p:nvPr/>
        </p:nvSpPr>
        <p:spPr>
          <a:xfrm>
            <a:off x="4260688" y="1712620"/>
            <a:ext cx="3679201" cy="2832229"/>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364637" y="1814081"/>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fr-FR" sz="1600">
                  <a:solidFill>
                    <a:srgbClr val="FFFFFF"/>
                  </a:solidFill>
                  <a:latin typeface="Adobe Clean ExtraBold"/>
                </a:rPr>
                <a:t>Intelligence d’une IA de pointe</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406564" y="2898984"/>
            <a:ext cx="3387448" cy="738664"/>
          </a:xfrm>
          <a:prstGeom prst="rect">
            <a:avLst/>
          </a:prstGeom>
          <a:noFill/>
        </p:spPr>
        <p:txBody>
          <a:bodyPr wrap="square">
            <a:spAutoFit/>
          </a:bodyPr>
          <a:lstStyle/>
          <a:p>
            <a:pPr algn="ctr"/>
            <a:r>
              <a:rPr lang="fr-FR" sz="1400"/>
              <a:t>Le commerce intelligent, optimisé par l’IA Adobe Sensei, offre des analyses de données activables et automatise les workflows dorsaux.</a:t>
            </a:r>
          </a:p>
        </p:txBody>
      </p:sp>
      <p:sp>
        <p:nvSpPr>
          <p:cNvPr id="111" name="Rectangle 110">
            <a:extLst>
              <a:ext uri="{FF2B5EF4-FFF2-40B4-BE49-F238E27FC236}">
                <a16:creationId xmlns:a16="http://schemas.microsoft.com/office/drawing/2014/main" id="{99C97480-2C85-4802-AEFB-81CC556DC015}"/>
              </a:ext>
            </a:extLst>
          </p:cNvPr>
          <p:cNvSpPr/>
          <p:nvPr/>
        </p:nvSpPr>
        <p:spPr>
          <a:xfrm>
            <a:off x="8180839" y="1712620"/>
            <a:ext cx="3679201" cy="2832229"/>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8284788" y="1814081"/>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ts val="16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lnSpc>
                  <a:spcPts val="1600"/>
                </a:lnSpc>
              </a:pPr>
              <a:r>
                <a:rPr lang="fr-FR" sz="1600" dirty="0">
                  <a:solidFill>
                    <a:srgbClr val="FFFFFF"/>
                  </a:solidFill>
                  <a:latin typeface="Adobe Clean ExtraBold"/>
                </a:rPr>
                <a:t>Extensible pour intégrer </a:t>
              </a:r>
              <a:br>
                <a:rPr lang="fr-FR" sz="1600" dirty="0">
                  <a:solidFill>
                    <a:srgbClr val="FFFFFF"/>
                  </a:solidFill>
                  <a:latin typeface="Adobe Clean ExtraBold"/>
                </a:rPr>
              </a:br>
              <a:r>
                <a:rPr lang="fr-FR" sz="1600" dirty="0">
                  <a:solidFill>
                    <a:srgbClr val="FFFFFF"/>
                  </a:solidFill>
                  <a:latin typeface="Adobe Clean ExtraBold"/>
                </a:rPr>
                <a:t>la technologie</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8326715" y="2898984"/>
            <a:ext cx="3387448" cy="1169551"/>
          </a:xfrm>
          <a:prstGeom prst="rect">
            <a:avLst/>
          </a:prstGeom>
          <a:noFill/>
        </p:spPr>
        <p:txBody>
          <a:bodyPr wrap="square">
            <a:spAutoFit/>
          </a:bodyPr>
          <a:lstStyle/>
          <a:p>
            <a:pPr algn="ctr"/>
            <a:r>
              <a:rPr lang="fr-FR" sz="1400" dirty="0"/>
              <a:t>Adobe Commerce est entièrement évolutif </a:t>
            </a:r>
            <a:br>
              <a:rPr lang="fr-FR" sz="1400" dirty="0"/>
            </a:br>
            <a:r>
              <a:rPr lang="fr-FR" sz="1400" dirty="0"/>
              <a:t>et extensible. Son noyau modulaire et ses fonctionnalités sans affichage vous permettent d’intégrer rapidement</a:t>
            </a:r>
            <a:br>
              <a:rPr lang="fr-FR" sz="1400" dirty="0"/>
            </a:br>
            <a:r>
              <a:rPr lang="fr-FR" sz="1400" dirty="0"/>
              <a:t>de nouvelles technologies.</a:t>
            </a:r>
          </a:p>
        </p:txBody>
      </p:sp>
      <p:grpSp>
        <p:nvGrpSpPr>
          <p:cNvPr id="125" name="Group 124">
            <a:extLst>
              <a:ext uri="{FF2B5EF4-FFF2-40B4-BE49-F238E27FC236}">
                <a16:creationId xmlns:a16="http://schemas.microsoft.com/office/drawing/2014/main" id="{F77A311C-32EA-43A3-B86F-45E4ECCCB384}"/>
              </a:ext>
            </a:extLst>
          </p:cNvPr>
          <p:cNvGrpSpPr/>
          <p:nvPr/>
        </p:nvGrpSpPr>
        <p:grpSpPr>
          <a:xfrm>
            <a:off x="340538" y="4846661"/>
            <a:ext cx="2604241"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fr-FR" sz="1400" u="sng">
                  <a:ln>
                    <a:noFill/>
                  </a:ln>
                  <a:solidFill>
                    <a:schemeClr val="bg1"/>
                  </a:solidFill>
                  <a:latin typeface="+mj-lt"/>
                  <a:hlinkClick r:id="rId2">
                    <a:extLst>
                      <a:ext uri="{A12FA001-AC4F-418D-AE19-62706E023703}">
                        <ahyp:hlinkClr xmlns:ahyp="http://schemas.microsoft.com/office/drawing/2018/hyperlinkcolor" val="tx"/>
                      </a:ext>
                    </a:extLst>
                  </a:hlinkClick>
                </a:rPr>
                <a:t>Guide de mise en œuvre</a:t>
              </a: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6327708" y="4846661"/>
            <a:ext cx="2604241"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fr-FR" sz="1400" u="sng">
                  <a:solidFill>
                    <a:schemeClr val="bg1"/>
                  </a:solidFill>
                  <a:latin typeface="+mj-lt"/>
                  <a:hlinkClick r:id="rId3">
                    <a:extLst>
                      <a:ext uri="{A12FA001-AC4F-418D-AE19-62706E023703}">
                        <ahyp:hlinkClr xmlns:ahyp="http://schemas.microsoft.com/office/drawing/2018/hyperlinkcolor" val="tx"/>
                      </a:ext>
                    </a:extLst>
                  </a:hlinkClick>
                </a:rPr>
                <a:t>Base de connaissances</a:t>
              </a:r>
            </a:p>
          </p:txBody>
        </p:sp>
      </p:grpSp>
      <p:pic>
        <p:nvPicPr>
          <p:cNvPr id="12" name="Graphic 11" descr="Network outline">
            <a:extLst>
              <a:ext uri="{FF2B5EF4-FFF2-40B4-BE49-F238E27FC236}">
                <a16:creationId xmlns:a16="http://schemas.microsoft.com/office/drawing/2014/main" id="{D81CB3C4-71D8-4E24-9713-D87FF1DACA9A}"/>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798021" y="2376415"/>
            <a:ext cx="429833" cy="429833"/>
          </a:xfrm>
          <a:prstGeom prst="rect">
            <a:avLst/>
          </a:prstGeom>
        </p:spPr>
      </p:pic>
      <p:grpSp>
        <p:nvGrpSpPr>
          <p:cNvPr id="32" name="Group 31">
            <a:extLst>
              <a:ext uri="{FF2B5EF4-FFF2-40B4-BE49-F238E27FC236}">
                <a16:creationId xmlns:a16="http://schemas.microsoft.com/office/drawing/2014/main" id="{1A1F10E1-7E66-4CB4-9A10-2EBB89A313E3}"/>
              </a:ext>
            </a:extLst>
          </p:cNvPr>
          <p:cNvGrpSpPr/>
          <p:nvPr/>
        </p:nvGrpSpPr>
        <p:grpSpPr>
          <a:xfrm>
            <a:off x="3355173" y="4846661"/>
            <a:ext cx="2604241" cy="403039"/>
            <a:chOff x="4000500" y="1895754"/>
            <a:chExt cx="1000125" cy="2664807"/>
          </a:xfrm>
        </p:grpSpPr>
        <p:sp>
          <p:nvSpPr>
            <p:cNvPr id="33" name="Rectangle: Rounded Corners 32">
              <a:extLst>
                <a:ext uri="{FF2B5EF4-FFF2-40B4-BE49-F238E27FC236}">
                  <a16:creationId xmlns:a16="http://schemas.microsoft.com/office/drawing/2014/main" id="{541A2E9A-5DEE-44E7-B976-C119188CCD7F}"/>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34" name="Rectangle: Rounded Corners 33">
              <a:extLst>
                <a:ext uri="{FF2B5EF4-FFF2-40B4-BE49-F238E27FC236}">
                  <a16:creationId xmlns:a16="http://schemas.microsoft.com/office/drawing/2014/main" id="{3E66BB3D-96D1-40CA-B0F7-8ACF46B521C3}"/>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fr-FR" sz="1400" u="sng">
                  <a:ln>
                    <a:noFill/>
                  </a:ln>
                  <a:solidFill>
                    <a:schemeClr val="bg1"/>
                  </a:solidFill>
                  <a:latin typeface="+mj-lt"/>
                  <a:hlinkClick r:id="rId6">
                    <a:extLst>
                      <a:ext uri="{A12FA001-AC4F-418D-AE19-62706E023703}">
                        <ahyp:hlinkClr xmlns:ahyp="http://schemas.microsoft.com/office/drawing/2018/hyperlinkcolor" val="tx"/>
                      </a:ext>
                    </a:extLst>
                  </a:hlinkClick>
                </a:rPr>
                <a:t>Communauté Commerce</a:t>
              </a:r>
            </a:p>
          </p:txBody>
        </p:sp>
      </p:grpSp>
      <p:grpSp>
        <p:nvGrpSpPr>
          <p:cNvPr id="35" name="Group 34">
            <a:extLst>
              <a:ext uri="{FF2B5EF4-FFF2-40B4-BE49-F238E27FC236}">
                <a16:creationId xmlns:a16="http://schemas.microsoft.com/office/drawing/2014/main" id="{B09B9CBC-D973-4692-B686-E5E0E4C329BC}"/>
              </a:ext>
            </a:extLst>
          </p:cNvPr>
          <p:cNvGrpSpPr/>
          <p:nvPr/>
        </p:nvGrpSpPr>
        <p:grpSpPr>
          <a:xfrm>
            <a:off x="340537" y="5551511"/>
            <a:ext cx="2604241" cy="403039"/>
            <a:chOff x="4000500" y="1895754"/>
            <a:chExt cx="1000125" cy="2664807"/>
          </a:xfrm>
        </p:grpSpPr>
        <p:sp>
          <p:nvSpPr>
            <p:cNvPr id="36" name="Rectangle: Rounded Corners 35">
              <a:extLst>
                <a:ext uri="{FF2B5EF4-FFF2-40B4-BE49-F238E27FC236}">
                  <a16:creationId xmlns:a16="http://schemas.microsoft.com/office/drawing/2014/main" id="{FD887289-B010-48E5-A631-38A6154DB138}"/>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37" name="Rectangle: Rounded Corners 36">
              <a:extLst>
                <a:ext uri="{FF2B5EF4-FFF2-40B4-BE49-F238E27FC236}">
                  <a16:creationId xmlns:a16="http://schemas.microsoft.com/office/drawing/2014/main" id="{6254F6D9-F5E5-4688-907E-DB0C1865A23C}"/>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fr-FR" sz="1400" u="sng">
                  <a:ln>
                    <a:noFill/>
                  </a:ln>
                  <a:solidFill>
                    <a:schemeClr val="bg1"/>
                  </a:solidFill>
                  <a:latin typeface="+mj-lt"/>
                  <a:hlinkClick r:id="rId7">
                    <a:extLst>
                      <a:ext uri="{A12FA001-AC4F-418D-AE19-62706E023703}">
                        <ahyp:hlinkClr xmlns:ahyp="http://schemas.microsoft.com/office/drawing/2018/hyperlinkcolor" val="tx"/>
                      </a:ext>
                    </a:extLst>
                  </a:hlinkClick>
                </a:rPr>
                <a:t>Commerce Exchange</a:t>
              </a:r>
            </a:p>
          </p:txBody>
        </p:sp>
      </p:grpSp>
      <p:grpSp>
        <p:nvGrpSpPr>
          <p:cNvPr id="38" name="Group 37">
            <a:extLst>
              <a:ext uri="{FF2B5EF4-FFF2-40B4-BE49-F238E27FC236}">
                <a16:creationId xmlns:a16="http://schemas.microsoft.com/office/drawing/2014/main" id="{6E0C8845-F648-43CB-B48E-7053BF07257C}"/>
              </a:ext>
            </a:extLst>
          </p:cNvPr>
          <p:cNvGrpSpPr/>
          <p:nvPr/>
        </p:nvGrpSpPr>
        <p:grpSpPr>
          <a:xfrm>
            <a:off x="3355172" y="5551511"/>
            <a:ext cx="2604241" cy="403039"/>
            <a:chOff x="4000500" y="1895754"/>
            <a:chExt cx="1000125" cy="2664807"/>
          </a:xfrm>
        </p:grpSpPr>
        <p:sp>
          <p:nvSpPr>
            <p:cNvPr id="39" name="Rectangle: Rounded Corners 38">
              <a:extLst>
                <a:ext uri="{FF2B5EF4-FFF2-40B4-BE49-F238E27FC236}">
                  <a16:creationId xmlns:a16="http://schemas.microsoft.com/office/drawing/2014/main" id="{9890A5D2-E612-4291-B014-E9BC406E58FD}"/>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0" name="Rectangle: Rounded Corners 39">
              <a:extLst>
                <a:ext uri="{FF2B5EF4-FFF2-40B4-BE49-F238E27FC236}">
                  <a16:creationId xmlns:a16="http://schemas.microsoft.com/office/drawing/2014/main" id="{96FFF614-F64A-4BD0-8127-0B5FD18E9F4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fr-FR" sz="1400" u="sng">
                  <a:ln>
                    <a:noFill/>
                  </a:ln>
                  <a:solidFill>
                    <a:schemeClr val="bg1"/>
                  </a:solidFill>
                  <a:latin typeface="+mj-lt"/>
                  <a:hlinkClick r:id="rId8">
                    <a:extLst>
                      <a:ext uri="{A12FA001-AC4F-418D-AE19-62706E023703}">
                        <ahyp:hlinkClr xmlns:ahyp="http://schemas.microsoft.com/office/drawing/2018/hyperlinkcolor" val="tx"/>
                      </a:ext>
                    </a:extLst>
                  </a:hlinkClick>
                </a:rPr>
                <a:t>Documentation Commerce</a:t>
              </a:r>
            </a:p>
          </p:txBody>
        </p:sp>
      </p:grpSp>
      <p:pic>
        <p:nvPicPr>
          <p:cNvPr id="41" name="Graphic 40" descr="Cloud Computing outline">
            <a:extLst>
              <a:ext uri="{FF2B5EF4-FFF2-40B4-BE49-F238E27FC236}">
                <a16:creationId xmlns:a16="http://schemas.microsoft.com/office/drawing/2014/main" id="{B5D10834-1D88-492F-9ED9-EB01A42BFC50}"/>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852444" y="2384327"/>
            <a:ext cx="429833" cy="429833"/>
          </a:xfrm>
          <a:prstGeom prst="rect">
            <a:avLst/>
          </a:prstGeom>
        </p:spPr>
      </p:pic>
      <p:pic>
        <p:nvPicPr>
          <p:cNvPr id="9" name="Graphic 8" descr="Internet outline">
            <a:extLst>
              <a:ext uri="{FF2B5EF4-FFF2-40B4-BE49-F238E27FC236}">
                <a16:creationId xmlns:a16="http://schemas.microsoft.com/office/drawing/2014/main" id="{48861466-D815-466B-B1A9-BD03508EF131}"/>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944608" y="2364788"/>
            <a:ext cx="468910" cy="468910"/>
          </a:xfrm>
          <a:prstGeom prst="rect">
            <a:avLst/>
          </a:prstGeom>
        </p:spPr>
      </p:pic>
      <p:grpSp>
        <p:nvGrpSpPr>
          <p:cNvPr id="42" name="Group 41">
            <a:extLst>
              <a:ext uri="{FF2B5EF4-FFF2-40B4-BE49-F238E27FC236}">
                <a16:creationId xmlns:a16="http://schemas.microsoft.com/office/drawing/2014/main" id="{4435DA1D-14F1-4883-9453-F185EA3428CA}"/>
              </a:ext>
            </a:extLst>
          </p:cNvPr>
          <p:cNvGrpSpPr/>
          <p:nvPr/>
        </p:nvGrpSpPr>
        <p:grpSpPr>
          <a:xfrm>
            <a:off x="6327707" y="5551510"/>
            <a:ext cx="2604241" cy="403039"/>
            <a:chOff x="4000500" y="1895754"/>
            <a:chExt cx="1000125" cy="2664807"/>
          </a:xfrm>
        </p:grpSpPr>
        <p:sp>
          <p:nvSpPr>
            <p:cNvPr id="43" name="Rectangle: Rounded Corners 42">
              <a:extLst>
                <a:ext uri="{FF2B5EF4-FFF2-40B4-BE49-F238E27FC236}">
                  <a16:creationId xmlns:a16="http://schemas.microsoft.com/office/drawing/2014/main" id="{C0E1B83B-64BC-4EE9-9A2F-2A17B75C01A4}"/>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4" name="Rectangle: Rounded Corners 43">
              <a:extLst>
                <a:ext uri="{FF2B5EF4-FFF2-40B4-BE49-F238E27FC236}">
                  <a16:creationId xmlns:a16="http://schemas.microsoft.com/office/drawing/2014/main" id="{BB2469C0-A63E-4C51-BBBB-062DB22D568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0"/>
                </a:spcBef>
                <a:spcAft>
                  <a:spcPts val="600"/>
                </a:spcAft>
              </a:pPr>
              <a:r>
                <a:rPr lang="fr-FR" sz="1400" u="sng">
                  <a:ln>
                    <a:noFill/>
                  </a:ln>
                  <a:solidFill>
                    <a:schemeClr val="bg1"/>
                  </a:solidFill>
                  <a:latin typeface="+mj-lt"/>
                  <a:hlinkClick r:id="rId13">
                    <a:extLst>
                      <a:ext uri="{A12FA001-AC4F-418D-AE19-62706E023703}">
                        <ahyp:hlinkClr xmlns:ahyp="http://schemas.microsoft.com/office/drawing/2018/hyperlinkcolor" val="tx"/>
                      </a:ext>
                    </a:extLst>
                  </a:hlinkClick>
                </a:rPr>
                <a:t>Créer un cas d’assistance</a:t>
              </a:r>
            </a:p>
          </p:txBody>
        </p:sp>
      </p:grpSp>
    </p:spTree>
    <p:extLst>
      <p:ext uri="{BB962C8B-B14F-4D97-AF65-F5344CB8AC3E}">
        <p14:creationId xmlns:p14="http://schemas.microsoft.com/office/powerpoint/2010/main" val="2497705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5" y="269561"/>
            <a:ext cx="11512930" cy="646189"/>
          </a:xfrm>
        </p:spPr>
        <p:txBody>
          <a:bodyPr/>
          <a:lstStyle/>
          <a:p>
            <a:r>
              <a:rPr lang="fr-FR">
                <a:latin typeface="+mj-lt"/>
              </a:rPr>
              <a:t>Adobe Workfront : </a:t>
            </a:r>
            <a:r>
              <a:rPr lang="fr-FR">
                <a:solidFill>
                  <a:schemeClr val="tx1"/>
                </a:solidFill>
                <a:latin typeface="+mj-lt"/>
              </a:rPr>
              <a:t>Communiquez, collaborez et exécutez des workflows complexes, où que vous soyez. </a:t>
            </a:r>
          </a:p>
        </p:txBody>
      </p:sp>
      <p:sp>
        <p:nvSpPr>
          <p:cNvPr id="11" name="Rectangle 10">
            <a:extLst>
              <a:ext uri="{FF2B5EF4-FFF2-40B4-BE49-F238E27FC236}">
                <a16:creationId xmlns:a16="http://schemas.microsoft.com/office/drawing/2014/main" id="{D72CD397-1CC0-43C2-B66B-C87B4DC3D5C1}"/>
              </a:ext>
            </a:extLst>
          </p:cNvPr>
          <p:cNvSpPr/>
          <p:nvPr/>
        </p:nvSpPr>
        <p:spPr>
          <a:xfrm>
            <a:off x="340538" y="1712620"/>
            <a:ext cx="3679201" cy="2619357"/>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814081"/>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fr-FR" sz="1600">
                  <a:solidFill>
                    <a:srgbClr val="FFFFFF"/>
                  </a:solidFill>
                  <a:latin typeface="Adobe Clean ExtraBold"/>
                </a:rPr>
                <a:t>Adobe Workfront dans la pratique</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848650"/>
            <a:ext cx="3387448" cy="1384995"/>
          </a:xfrm>
          <a:prstGeom prst="rect">
            <a:avLst/>
          </a:prstGeom>
          <a:noFill/>
        </p:spPr>
        <p:txBody>
          <a:bodyPr wrap="square">
            <a:spAutoFit/>
          </a:bodyPr>
          <a:lstStyle/>
          <a:p>
            <a:pPr algn="ctr"/>
            <a:r>
              <a:rPr lang="fr-FR" sz="1400" dirty="0"/>
              <a:t>Planifiez, établissez des priorités et itérez votre travail. Communiquez, collaborez et terminez le travail plus rapidement.</a:t>
            </a:r>
          </a:p>
          <a:p>
            <a:pPr algn="ctr"/>
            <a:r>
              <a:rPr lang="fr-FR" sz="1400" dirty="0"/>
              <a:t>Simplifiez et optimisez les processus. Mesurez la progression et créez des rapports à ce sujet. Alignez le travail sur la stratégie.</a:t>
            </a:r>
          </a:p>
        </p:txBody>
      </p:sp>
      <p:sp>
        <p:nvSpPr>
          <p:cNvPr id="93" name="Rectangle 92">
            <a:extLst>
              <a:ext uri="{FF2B5EF4-FFF2-40B4-BE49-F238E27FC236}">
                <a16:creationId xmlns:a16="http://schemas.microsoft.com/office/drawing/2014/main" id="{67A244EC-A96C-498D-9E8F-D33564D72356}"/>
              </a:ext>
            </a:extLst>
          </p:cNvPr>
          <p:cNvSpPr/>
          <p:nvPr/>
        </p:nvSpPr>
        <p:spPr>
          <a:xfrm>
            <a:off x="4260688" y="1712621"/>
            <a:ext cx="3679201" cy="265935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364637" y="1814081"/>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fr-FR" sz="1600">
                  <a:solidFill>
                    <a:srgbClr val="FFFFFF"/>
                  </a:solidFill>
                  <a:latin typeface="Adobe Clean ExtraBold"/>
                </a:rPr>
                <a:t>Fonctionnalités de Workfront</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406564" y="2898984"/>
            <a:ext cx="3387448" cy="954107"/>
          </a:xfrm>
          <a:prstGeom prst="rect">
            <a:avLst/>
          </a:prstGeom>
          <a:noFill/>
        </p:spPr>
        <p:txBody>
          <a:bodyPr wrap="square">
            <a:spAutoFit/>
          </a:bodyPr>
          <a:lstStyle/>
          <a:p>
            <a:pPr algn="ctr"/>
            <a:r>
              <a:rPr lang="fr-FR" sz="1400"/>
              <a:t>La gestion du travail d’entreprise de Workfront permet à votre société et à vos services de planifier, prévoir, collaborer, évoluer et donner le meilleur d’eux-mêmes.</a:t>
            </a:r>
          </a:p>
        </p:txBody>
      </p:sp>
      <p:sp>
        <p:nvSpPr>
          <p:cNvPr id="111" name="Rectangle 110">
            <a:extLst>
              <a:ext uri="{FF2B5EF4-FFF2-40B4-BE49-F238E27FC236}">
                <a16:creationId xmlns:a16="http://schemas.microsoft.com/office/drawing/2014/main" id="{99C97480-2C85-4802-AEFB-81CC556DC015}"/>
              </a:ext>
            </a:extLst>
          </p:cNvPr>
          <p:cNvSpPr/>
          <p:nvPr/>
        </p:nvSpPr>
        <p:spPr>
          <a:xfrm>
            <a:off x="8180839" y="1712621"/>
            <a:ext cx="3679201" cy="271199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8284788" y="1816696"/>
            <a:ext cx="3471302" cy="413426"/>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fr-FR" sz="1600">
                  <a:solidFill>
                    <a:srgbClr val="FFFFFF"/>
                  </a:solidFill>
                  <a:latin typeface="Adobe Clean ExtraBold"/>
                </a:rPr>
                <a:t>Gestion d’entreprise</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8326715" y="2886533"/>
            <a:ext cx="3387448" cy="1199692"/>
          </a:xfrm>
          <a:prstGeom prst="rect">
            <a:avLst/>
          </a:prstGeom>
          <a:noFill/>
        </p:spPr>
        <p:txBody>
          <a:bodyPr wrap="square">
            <a:spAutoFit/>
          </a:bodyPr>
          <a:lstStyle/>
          <a:p>
            <a:pPr algn="ctr"/>
            <a:r>
              <a:rPr lang="fr-FR" sz="1400"/>
              <a:t>Workfront offre une plateforme d’entreprise aux équipes de marketing et de création qui utilisent les produits Adobe. Cette plateforme permet une gestion moderne du travail et augmente la productivité globale de l’entreprise.</a:t>
            </a:r>
          </a:p>
        </p:txBody>
      </p:sp>
      <p:grpSp>
        <p:nvGrpSpPr>
          <p:cNvPr id="125" name="Group 124">
            <a:extLst>
              <a:ext uri="{FF2B5EF4-FFF2-40B4-BE49-F238E27FC236}">
                <a16:creationId xmlns:a16="http://schemas.microsoft.com/office/drawing/2014/main" id="{F77A311C-32EA-43A3-B86F-45E4ECCCB384}"/>
              </a:ext>
            </a:extLst>
          </p:cNvPr>
          <p:cNvGrpSpPr/>
          <p:nvPr/>
        </p:nvGrpSpPr>
        <p:grpSpPr>
          <a:xfrm>
            <a:off x="340538" y="4780396"/>
            <a:ext cx="2604241"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fr-FR" sz="1400" u="sng">
                  <a:ln>
                    <a:noFill/>
                  </a:ln>
                  <a:solidFill>
                    <a:schemeClr val="bg1"/>
                  </a:solidFill>
                  <a:latin typeface="+mj-lt"/>
                  <a:hlinkClick r:id="rId2">
                    <a:extLst>
                      <a:ext uri="{A12FA001-AC4F-418D-AE19-62706E023703}">
                        <ahyp:hlinkClr xmlns:ahyp="http://schemas.microsoft.com/office/drawing/2018/hyperlinkcolor" val="tx"/>
                      </a:ext>
                    </a:extLst>
                  </a:hlinkClick>
                </a:rPr>
                <a:t>Guide de mise en œuvre</a:t>
              </a: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6327708" y="4780396"/>
            <a:ext cx="2604241"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fr-FR" sz="1400" u="sng">
                  <a:ln>
                    <a:noFill/>
                  </a:ln>
                  <a:solidFill>
                    <a:schemeClr val="bg1"/>
                  </a:solidFill>
                  <a:latin typeface="+mj-lt"/>
                  <a:hlinkClick r:id="rId3">
                    <a:extLst>
                      <a:ext uri="{A12FA001-AC4F-418D-AE19-62706E023703}">
                        <ahyp:hlinkClr xmlns:ahyp="http://schemas.microsoft.com/office/drawing/2018/hyperlinkcolor" val="tx"/>
                      </a:ext>
                    </a:extLst>
                  </a:hlinkClick>
                </a:rPr>
                <a:t>Prise en main</a:t>
              </a:r>
            </a:p>
          </p:txBody>
        </p:sp>
      </p:grpSp>
      <p:grpSp>
        <p:nvGrpSpPr>
          <p:cNvPr id="32" name="Group 31">
            <a:extLst>
              <a:ext uri="{FF2B5EF4-FFF2-40B4-BE49-F238E27FC236}">
                <a16:creationId xmlns:a16="http://schemas.microsoft.com/office/drawing/2014/main" id="{1A1F10E1-7E66-4CB4-9A10-2EBB89A313E3}"/>
              </a:ext>
            </a:extLst>
          </p:cNvPr>
          <p:cNvGrpSpPr/>
          <p:nvPr/>
        </p:nvGrpSpPr>
        <p:grpSpPr>
          <a:xfrm>
            <a:off x="3355173" y="4780396"/>
            <a:ext cx="2604241" cy="403039"/>
            <a:chOff x="4000500" y="1895754"/>
            <a:chExt cx="1000125" cy="2664807"/>
          </a:xfrm>
        </p:grpSpPr>
        <p:sp>
          <p:nvSpPr>
            <p:cNvPr id="33" name="Rectangle: Rounded Corners 32">
              <a:extLst>
                <a:ext uri="{FF2B5EF4-FFF2-40B4-BE49-F238E27FC236}">
                  <a16:creationId xmlns:a16="http://schemas.microsoft.com/office/drawing/2014/main" id="{541A2E9A-5DEE-44E7-B976-C119188CCD7F}"/>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34" name="Rectangle: Rounded Corners 33">
              <a:extLst>
                <a:ext uri="{FF2B5EF4-FFF2-40B4-BE49-F238E27FC236}">
                  <a16:creationId xmlns:a16="http://schemas.microsoft.com/office/drawing/2014/main" id="{3E66BB3D-96D1-40CA-B0F7-8ACF46B521C3}"/>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fr-FR" sz="1400" u="sng">
                  <a:ln>
                    <a:noFill/>
                  </a:ln>
                  <a:solidFill>
                    <a:schemeClr val="bg1"/>
                  </a:solidFill>
                  <a:latin typeface="+mj-lt"/>
                  <a:hlinkClick r:id="rId4">
                    <a:extLst>
                      <a:ext uri="{A12FA001-AC4F-418D-AE19-62706E023703}">
                        <ahyp:hlinkClr xmlns:ahyp="http://schemas.microsoft.com/office/drawing/2018/hyperlinkcolor" val="tx"/>
                      </a:ext>
                    </a:extLst>
                  </a:hlinkClick>
                </a:rPr>
                <a:t>Communauté Workfront</a:t>
              </a:r>
            </a:p>
          </p:txBody>
        </p:sp>
      </p:grpSp>
      <p:grpSp>
        <p:nvGrpSpPr>
          <p:cNvPr id="35" name="Group 34">
            <a:extLst>
              <a:ext uri="{FF2B5EF4-FFF2-40B4-BE49-F238E27FC236}">
                <a16:creationId xmlns:a16="http://schemas.microsoft.com/office/drawing/2014/main" id="{B09B9CBC-D973-4692-B686-E5E0E4C329BC}"/>
              </a:ext>
            </a:extLst>
          </p:cNvPr>
          <p:cNvGrpSpPr/>
          <p:nvPr/>
        </p:nvGrpSpPr>
        <p:grpSpPr>
          <a:xfrm>
            <a:off x="340537" y="5485246"/>
            <a:ext cx="2604241" cy="403039"/>
            <a:chOff x="4000500" y="1895754"/>
            <a:chExt cx="1000125" cy="2664807"/>
          </a:xfrm>
        </p:grpSpPr>
        <p:sp>
          <p:nvSpPr>
            <p:cNvPr id="36" name="Rectangle: Rounded Corners 35">
              <a:extLst>
                <a:ext uri="{FF2B5EF4-FFF2-40B4-BE49-F238E27FC236}">
                  <a16:creationId xmlns:a16="http://schemas.microsoft.com/office/drawing/2014/main" id="{FD887289-B010-48E5-A631-38A6154DB138}"/>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37" name="Rectangle: Rounded Corners 36">
              <a:extLst>
                <a:ext uri="{FF2B5EF4-FFF2-40B4-BE49-F238E27FC236}">
                  <a16:creationId xmlns:a16="http://schemas.microsoft.com/office/drawing/2014/main" id="{6254F6D9-F5E5-4688-907E-DB0C1865A23C}"/>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fr-FR" sz="1400" u="sng">
                  <a:ln>
                    <a:noFill/>
                  </a:ln>
                  <a:solidFill>
                    <a:schemeClr val="bg1"/>
                  </a:solidFill>
                  <a:latin typeface="+mj-lt"/>
                  <a:hlinkClick r:id="rId5">
                    <a:extLst>
                      <a:ext uri="{A12FA001-AC4F-418D-AE19-62706E023703}">
                        <ahyp:hlinkClr xmlns:ahyp="http://schemas.microsoft.com/office/drawing/2018/hyperlinkcolor" val="tx"/>
                      </a:ext>
                    </a:extLst>
                  </a:hlinkClick>
                </a:rPr>
                <a:t>Workfront Exchange</a:t>
              </a:r>
            </a:p>
          </p:txBody>
        </p:sp>
      </p:grpSp>
      <p:grpSp>
        <p:nvGrpSpPr>
          <p:cNvPr id="38" name="Group 37">
            <a:extLst>
              <a:ext uri="{FF2B5EF4-FFF2-40B4-BE49-F238E27FC236}">
                <a16:creationId xmlns:a16="http://schemas.microsoft.com/office/drawing/2014/main" id="{6E0C8845-F648-43CB-B48E-7053BF07257C}"/>
              </a:ext>
            </a:extLst>
          </p:cNvPr>
          <p:cNvGrpSpPr/>
          <p:nvPr/>
        </p:nvGrpSpPr>
        <p:grpSpPr>
          <a:xfrm>
            <a:off x="3355172" y="5485246"/>
            <a:ext cx="2604241" cy="403039"/>
            <a:chOff x="4000500" y="1895754"/>
            <a:chExt cx="1000125" cy="2664807"/>
          </a:xfrm>
        </p:grpSpPr>
        <p:sp>
          <p:nvSpPr>
            <p:cNvPr id="39" name="Rectangle: Rounded Corners 38">
              <a:extLst>
                <a:ext uri="{FF2B5EF4-FFF2-40B4-BE49-F238E27FC236}">
                  <a16:creationId xmlns:a16="http://schemas.microsoft.com/office/drawing/2014/main" id="{9890A5D2-E612-4291-B014-E9BC406E58FD}"/>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0" name="Rectangle: Rounded Corners 39">
              <a:extLst>
                <a:ext uri="{FF2B5EF4-FFF2-40B4-BE49-F238E27FC236}">
                  <a16:creationId xmlns:a16="http://schemas.microsoft.com/office/drawing/2014/main" id="{96FFF614-F64A-4BD0-8127-0B5FD18E9F4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fr-FR" sz="1400" u="sng">
                  <a:ln>
                    <a:noFill/>
                  </a:ln>
                  <a:solidFill>
                    <a:schemeClr val="bg1"/>
                  </a:solidFill>
                  <a:latin typeface="+mj-lt"/>
                  <a:hlinkClick r:id="rId6">
                    <a:extLst>
                      <a:ext uri="{A12FA001-AC4F-418D-AE19-62706E023703}">
                        <ahyp:hlinkClr xmlns:ahyp="http://schemas.microsoft.com/office/drawing/2018/hyperlinkcolor" val="tx"/>
                      </a:ext>
                    </a:extLst>
                  </a:hlinkClick>
                </a:rPr>
                <a:t>Documentation Workfront</a:t>
              </a:r>
            </a:p>
          </p:txBody>
        </p:sp>
      </p:grpSp>
      <p:pic>
        <p:nvPicPr>
          <p:cNvPr id="41" name="Graphic 40" descr="Group brainstorm outline">
            <a:extLst>
              <a:ext uri="{FF2B5EF4-FFF2-40B4-BE49-F238E27FC236}">
                <a16:creationId xmlns:a16="http://schemas.microsoft.com/office/drawing/2014/main" id="{B5D10834-1D88-492F-9ED9-EB01A42BFC50}"/>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852444" y="2384327"/>
            <a:ext cx="429833" cy="429833"/>
          </a:xfrm>
          <a:prstGeom prst="rect">
            <a:avLst/>
          </a:prstGeom>
        </p:spPr>
      </p:pic>
      <p:pic>
        <p:nvPicPr>
          <p:cNvPr id="9" name="Graphic 8" descr="Internet outline">
            <a:extLst>
              <a:ext uri="{FF2B5EF4-FFF2-40B4-BE49-F238E27FC236}">
                <a16:creationId xmlns:a16="http://schemas.microsoft.com/office/drawing/2014/main" id="{48861466-D815-466B-B1A9-BD03508EF131}"/>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944608" y="2364788"/>
            <a:ext cx="468910" cy="468910"/>
          </a:xfrm>
          <a:prstGeom prst="rect">
            <a:avLst/>
          </a:prstGeom>
        </p:spPr>
      </p:pic>
      <p:grpSp>
        <p:nvGrpSpPr>
          <p:cNvPr id="42" name="Group 41">
            <a:extLst>
              <a:ext uri="{FF2B5EF4-FFF2-40B4-BE49-F238E27FC236}">
                <a16:creationId xmlns:a16="http://schemas.microsoft.com/office/drawing/2014/main" id="{4435DA1D-14F1-4883-9453-F185EA3428CA}"/>
              </a:ext>
            </a:extLst>
          </p:cNvPr>
          <p:cNvGrpSpPr/>
          <p:nvPr/>
        </p:nvGrpSpPr>
        <p:grpSpPr>
          <a:xfrm>
            <a:off x="6327707" y="5485245"/>
            <a:ext cx="2604241" cy="403039"/>
            <a:chOff x="4000500" y="1895754"/>
            <a:chExt cx="1000125" cy="2664807"/>
          </a:xfrm>
        </p:grpSpPr>
        <p:sp>
          <p:nvSpPr>
            <p:cNvPr id="43" name="Rectangle: Rounded Corners 42">
              <a:extLst>
                <a:ext uri="{FF2B5EF4-FFF2-40B4-BE49-F238E27FC236}">
                  <a16:creationId xmlns:a16="http://schemas.microsoft.com/office/drawing/2014/main" id="{C0E1B83B-64BC-4EE9-9A2F-2A17B75C01A4}"/>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4" name="Rectangle: Rounded Corners 43">
              <a:extLst>
                <a:ext uri="{FF2B5EF4-FFF2-40B4-BE49-F238E27FC236}">
                  <a16:creationId xmlns:a16="http://schemas.microsoft.com/office/drawing/2014/main" id="{BB2469C0-A63E-4C51-BBBB-062DB22D568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fr-FR" sz="1400" u="sng">
                  <a:ln>
                    <a:noFill/>
                  </a:ln>
                  <a:solidFill>
                    <a:schemeClr val="bg1"/>
                  </a:solidFill>
                  <a:latin typeface="+mj-lt"/>
                  <a:hlinkClick r:id="rId11">
                    <a:extLst>
                      <a:ext uri="{A12FA001-AC4F-418D-AE19-62706E023703}">
                        <ahyp:hlinkClr xmlns:ahyp="http://schemas.microsoft.com/office/drawing/2018/hyperlinkcolor" val="tx"/>
                      </a:ext>
                    </a:extLst>
                  </a:hlinkClick>
                </a:rPr>
                <a:t>Portail d’assistance Workfront</a:t>
              </a:r>
            </a:p>
          </p:txBody>
        </p:sp>
      </p:grpSp>
      <p:pic>
        <p:nvPicPr>
          <p:cNvPr id="45" name="Graphic 44" descr="Cloud Computing outline">
            <a:extLst>
              <a:ext uri="{FF2B5EF4-FFF2-40B4-BE49-F238E27FC236}">
                <a16:creationId xmlns:a16="http://schemas.microsoft.com/office/drawing/2014/main" id="{5EE39601-7E26-4215-8A97-EDA579BA17FF}"/>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9905725" y="2364788"/>
            <a:ext cx="429833" cy="429833"/>
          </a:xfrm>
          <a:prstGeom prst="rect">
            <a:avLst/>
          </a:prstGeom>
        </p:spPr>
      </p:pic>
    </p:spTree>
    <p:extLst>
      <p:ext uri="{BB962C8B-B14F-4D97-AF65-F5344CB8AC3E}">
        <p14:creationId xmlns:p14="http://schemas.microsoft.com/office/powerpoint/2010/main" val="40487513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fr-FR" sz="2600" dirty="0">
                <a:latin typeface="+mj-lt"/>
              </a:rPr>
              <a:t>Adobe Ad Cloud :</a:t>
            </a:r>
            <a:r>
              <a:rPr lang="fr-FR" sz="2600" dirty="0">
                <a:solidFill>
                  <a:schemeClr val="tx1"/>
                </a:solidFill>
                <a:latin typeface="+mj-lt"/>
              </a:rPr>
              <a:t> Solution vous permettant de prévoir la meilleure combinaison de recherche, d’affichage et de publicités dynamiques en fonction de votre budget. L’exécution de votre plan média est également automatisée.</a:t>
            </a:r>
          </a:p>
        </p:txBody>
      </p:sp>
      <p:sp>
        <p:nvSpPr>
          <p:cNvPr id="11" name="Rectangle 10">
            <a:extLst>
              <a:ext uri="{FF2B5EF4-FFF2-40B4-BE49-F238E27FC236}">
                <a16:creationId xmlns:a16="http://schemas.microsoft.com/office/drawing/2014/main" id="{D72CD397-1CC0-43C2-B66B-C87B4DC3D5C1}"/>
              </a:ext>
            </a:extLst>
          </p:cNvPr>
          <p:cNvSpPr/>
          <p:nvPr/>
        </p:nvSpPr>
        <p:spPr>
          <a:xfrm>
            <a:off x="340538" y="1712620"/>
            <a:ext cx="3679201" cy="2630779"/>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814081"/>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fr-FR" sz="1600">
                  <a:solidFill>
                    <a:srgbClr val="FFFFFF"/>
                  </a:solidFill>
                  <a:latin typeface="Adobe Clean ExtraBold"/>
                </a:rPr>
                <a:t>Vue d’ensemble</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898984"/>
            <a:ext cx="3387448" cy="954107"/>
          </a:xfrm>
          <a:prstGeom prst="rect">
            <a:avLst/>
          </a:prstGeom>
          <a:noFill/>
        </p:spPr>
        <p:txBody>
          <a:bodyPr wrap="square">
            <a:spAutoFit/>
          </a:bodyPr>
          <a:lstStyle/>
          <a:p>
            <a:pPr algn="ctr"/>
            <a:r>
              <a:rPr lang="fr-FR" sz="1400" dirty="0"/>
              <a:t>Bénéficiez d’une vue d’ensemble sur les performances de la campagne au niveau de la recherche, de l’affichage et des réseaux sociaux afin de déterminer plus précisément la manière dont les clients interagissent avec votre marque.</a:t>
            </a:r>
          </a:p>
        </p:txBody>
      </p:sp>
      <p:sp>
        <p:nvSpPr>
          <p:cNvPr id="93" name="Rectangle 92">
            <a:extLst>
              <a:ext uri="{FF2B5EF4-FFF2-40B4-BE49-F238E27FC236}">
                <a16:creationId xmlns:a16="http://schemas.microsoft.com/office/drawing/2014/main" id="{67A244EC-A96C-498D-9E8F-D33564D72356}"/>
              </a:ext>
            </a:extLst>
          </p:cNvPr>
          <p:cNvSpPr/>
          <p:nvPr/>
        </p:nvSpPr>
        <p:spPr>
          <a:xfrm>
            <a:off x="4260688" y="1712620"/>
            <a:ext cx="3679201" cy="2630779"/>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364637" y="1814081"/>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fr-FR" sz="1600">
                  <a:solidFill>
                    <a:srgbClr val="FFFFFF"/>
                  </a:solidFill>
                  <a:latin typeface="Adobe Clean ExtraBold"/>
                </a:rPr>
                <a:t>Agir avec assurance</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406564" y="2898984"/>
            <a:ext cx="3387448" cy="738664"/>
          </a:xfrm>
          <a:prstGeom prst="rect">
            <a:avLst/>
          </a:prstGeom>
          <a:noFill/>
        </p:spPr>
        <p:txBody>
          <a:bodyPr wrap="square">
            <a:spAutoFit/>
          </a:bodyPr>
          <a:lstStyle/>
          <a:p>
            <a:pPr algn="ctr"/>
            <a:r>
              <a:rPr lang="fr-FR" sz="1400"/>
              <a:t>La fonctionnalité de rapports de précision vous indique quand et où investir votre budget de publicité en ligne.</a:t>
            </a:r>
          </a:p>
        </p:txBody>
      </p:sp>
      <p:sp>
        <p:nvSpPr>
          <p:cNvPr id="111" name="Rectangle 110">
            <a:extLst>
              <a:ext uri="{FF2B5EF4-FFF2-40B4-BE49-F238E27FC236}">
                <a16:creationId xmlns:a16="http://schemas.microsoft.com/office/drawing/2014/main" id="{99C97480-2C85-4802-AEFB-81CC556DC015}"/>
              </a:ext>
            </a:extLst>
          </p:cNvPr>
          <p:cNvSpPr/>
          <p:nvPr/>
        </p:nvSpPr>
        <p:spPr>
          <a:xfrm>
            <a:off x="8180839" y="1712620"/>
            <a:ext cx="3679201" cy="2630779"/>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8284788" y="1814081"/>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fr-FR" sz="1600">
                  <a:solidFill>
                    <a:srgbClr val="FFFFFF"/>
                  </a:solidFill>
                  <a:latin typeface="Adobe Clean ExtraBold"/>
                </a:rPr>
                <a:t>Optimiser le budget</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8326715" y="2898984"/>
            <a:ext cx="3387448" cy="738664"/>
          </a:xfrm>
          <a:prstGeom prst="rect">
            <a:avLst/>
          </a:prstGeom>
          <a:noFill/>
        </p:spPr>
        <p:txBody>
          <a:bodyPr wrap="square">
            <a:spAutoFit/>
          </a:bodyPr>
          <a:lstStyle/>
          <a:p>
            <a:pPr algn="ctr"/>
            <a:r>
              <a:rPr lang="fr-FR" sz="1400" dirty="0"/>
              <a:t>Rentabilisez davantage votre budget publicitaire, puisque celui-ci est investi avec une stratégie et une efficacité optimales.</a:t>
            </a:r>
          </a:p>
        </p:txBody>
      </p:sp>
      <p:grpSp>
        <p:nvGrpSpPr>
          <p:cNvPr id="3" name="Group 2">
            <a:extLst>
              <a:ext uri="{FF2B5EF4-FFF2-40B4-BE49-F238E27FC236}">
                <a16:creationId xmlns:a16="http://schemas.microsoft.com/office/drawing/2014/main" id="{EFF0751A-09E6-42E5-BB78-87CE92DE8513}"/>
              </a:ext>
            </a:extLst>
          </p:cNvPr>
          <p:cNvGrpSpPr/>
          <p:nvPr/>
        </p:nvGrpSpPr>
        <p:grpSpPr>
          <a:xfrm>
            <a:off x="340538" y="4779986"/>
            <a:ext cx="8084371" cy="403039"/>
            <a:chOff x="340538" y="4213249"/>
            <a:chExt cx="7599351" cy="403039"/>
          </a:xfrm>
        </p:grpSpPr>
        <p:grpSp>
          <p:nvGrpSpPr>
            <p:cNvPr id="125" name="Group 124">
              <a:extLst>
                <a:ext uri="{FF2B5EF4-FFF2-40B4-BE49-F238E27FC236}">
                  <a16:creationId xmlns:a16="http://schemas.microsoft.com/office/drawing/2014/main" id="{F77A311C-32EA-43A3-B86F-45E4ECCCB384}"/>
                </a:ext>
              </a:extLst>
            </p:cNvPr>
            <p:cNvGrpSpPr/>
            <p:nvPr/>
          </p:nvGrpSpPr>
          <p:grpSpPr>
            <a:xfrm>
              <a:off x="340538" y="4213249"/>
              <a:ext cx="2448000"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fr-FR" sz="1400">
                    <a:solidFill>
                      <a:schemeClr val="bg1"/>
                    </a:solidFill>
                    <a:latin typeface="+mj-lt"/>
                    <a:hlinkClick r:id="rId2">
                      <a:extLst>
                        <a:ext uri="{A12FA001-AC4F-418D-AE19-62706E023703}">
                          <ahyp:hlinkClr xmlns:ahyp="http://schemas.microsoft.com/office/drawing/2018/hyperlinkcolor" val="tx"/>
                        </a:ext>
                      </a:extLst>
                    </a:hlinkClick>
                  </a:rPr>
                  <a:t>Advertising Cloud Exchange</a:t>
                </a: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2916214" y="4213249"/>
              <a:ext cx="2448000"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lvl="0" algn="ctr" defTabSz="800100">
                  <a:lnSpc>
                    <a:spcPct val="90000"/>
                  </a:lnSpc>
                  <a:spcBef>
                    <a:spcPct val="0"/>
                  </a:spcBef>
                  <a:spcAft>
                    <a:spcPct val="35000"/>
                  </a:spcAft>
                </a:pPr>
                <a:r>
                  <a:rPr lang="fr-FR" sz="1400" dirty="0">
                    <a:solidFill>
                      <a:schemeClr val="bg1"/>
                    </a:solidFill>
                    <a:latin typeface="+mj-lt"/>
                    <a:hlinkClick r:id="rId3">
                      <a:extLst>
                        <a:ext uri="{A12FA001-AC4F-418D-AE19-62706E023703}">
                          <ahyp:hlinkClr xmlns:ahyp="http://schemas.microsoft.com/office/drawing/2018/hyperlinkcolor" val="tx"/>
                        </a:ext>
                      </a:extLst>
                    </a:hlinkClick>
                  </a:rPr>
                  <a:t>Communauté </a:t>
                </a:r>
                <a:br>
                  <a:rPr lang="fr-FR" sz="1400" dirty="0">
                    <a:solidFill>
                      <a:schemeClr val="bg1"/>
                    </a:solidFill>
                    <a:latin typeface="+mj-lt"/>
                    <a:hlinkClick r:id="rId3">
                      <a:extLst>
                        <a:ext uri="{A12FA001-AC4F-418D-AE19-62706E023703}">
                          <ahyp:hlinkClr xmlns:ahyp="http://schemas.microsoft.com/office/drawing/2018/hyperlinkcolor" val="tx"/>
                        </a:ext>
                      </a:extLst>
                    </a:hlinkClick>
                  </a:rPr>
                </a:br>
                <a:r>
                  <a:rPr lang="fr-FR" sz="1400" dirty="0">
                    <a:solidFill>
                      <a:schemeClr val="bg1"/>
                    </a:solidFill>
                    <a:latin typeface="+mj-lt"/>
                    <a:hlinkClick r:id="rId3">
                      <a:extLst>
                        <a:ext uri="{A12FA001-AC4F-418D-AE19-62706E023703}">
                          <ahyp:hlinkClr xmlns:ahyp="http://schemas.microsoft.com/office/drawing/2018/hyperlinkcolor" val="tx"/>
                        </a:ext>
                      </a:extLst>
                    </a:hlinkClick>
                  </a:rPr>
                  <a:t>Advertising Cloud</a:t>
                </a:r>
              </a:p>
            </p:txBody>
          </p:sp>
        </p:grpSp>
        <p:grpSp>
          <p:nvGrpSpPr>
            <p:cNvPr id="134" name="Group 133">
              <a:extLst>
                <a:ext uri="{FF2B5EF4-FFF2-40B4-BE49-F238E27FC236}">
                  <a16:creationId xmlns:a16="http://schemas.microsoft.com/office/drawing/2014/main" id="{F5A598C8-14BB-4C54-9A79-75B7EDFE9F62}"/>
                </a:ext>
              </a:extLst>
            </p:cNvPr>
            <p:cNvGrpSpPr/>
            <p:nvPr/>
          </p:nvGrpSpPr>
          <p:grpSpPr>
            <a:xfrm>
              <a:off x="5491889" y="4213249"/>
              <a:ext cx="2448000" cy="403039"/>
              <a:chOff x="4000500" y="1895754"/>
              <a:chExt cx="1000125" cy="2664807"/>
            </a:xfrm>
          </p:grpSpPr>
          <p:sp>
            <p:nvSpPr>
              <p:cNvPr id="135" name="Rectangle: Rounded Corners 134">
                <a:extLst>
                  <a:ext uri="{FF2B5EF4-FFF2-40B4-BE49-F238E27FC236}">
                    <a16:creationId xmlns:a16="http://schemas.microsoft.com/office/drawing/2014/main" id="{E70E4F23-BEC9-4BA1-9B97-D44E79255DDB}"/>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6" name="Rectangle: Rounded Corners 135">
                <a:extLst>
                  <a:ext uri="{FF2B5EF4-FFF2-40B4-BE49-F238E27FC236}">
                    <a16:creationId xmlns:a16="http://schemas.microsoft.com/office/drawing/2014/main" id="{8330D737-0DA6-42FF-B109-106C833640E1}"/>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fr-FR" sz="1400">
                    <a:solidFill>
                      <a:schemeClr val="bg1"/>
                    </a:solidFill>
                    <a:latin typeface="+mj-lt"/>
                    <a:hlinkClick r:id="rId4">
                      <a:extLst>
                        <a:ext uri="{A12FA001-AC4F-418D-AE19-62706E023703}">
                          <ahyp:hlinkClr xmlns:ahyp="http://schemas.microsoft.com/office/drawing/2018/hyperlinkcolor" val="tx"/>
                        </a:ext>
                      </a:extLst>
                    </a:hlinkClick>
                  </a:rPr>
                  <a:t>Formation et assistance</a:t>
                </a:r>
              </a:p>
            </p:txBody>
          </p:sp>
        </p:grpSp>
      </p:grpSp>
      <p:pic>
        <p:nvPicPr>
          <p:cNvPr id="43" name="Graphic 42">
            <a:extLst>
              <a:ext uri="{FF2B5EF4-FFF2-40B4-BE49-F238E27FC236}">
                <a16:creationId xmlns:a16="http://schemas.microsoft.com/office/drawing/2014/main" id="{0398B962-A6D1-4F50-8FD2-834EA4B5463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71396" y="2376415"/>
            <a:ext cx="417484" cy="437685"/>
          </a:xfrm>
          <a:prstGeom prst="rect">
            <a:avLst/>
          </a:prstGeom>
        </p:spPr>
      </p:pic>
      <p:pic>
        <p:nvPicPr>
          <p:cNvPr id="9" name="Graphic 8">
            <a:extLst>
              <a:ext uri="{FF2B5EF4-FFF2-40B4-BE49-F238E27FC236}">
                <a16:creationId xmlns:a16="http://schemas.microsoft.com/office/drawing/2014/main" id="{912BC450-F3FE-4938-AFED-F06245D1BF0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05995" y="2411060"/>
            <a:ext cx="380009" cy="403040"/>
          </a:xfrm>
          <a:prstGeom prst="rect">
            <a:avLst/>
          </a:prstGeom>
        </p:spPr>
      </p:pic>
      <p:pic>
        <p:nvPicPr>
          <p:cNvPr id="52" name="Graphic 51">
            <a:extLst>
              <a:ext uri="{FF2B5EF4-FFF2-40B4-BE49-F238E27FC236}">
                <a16:creationId xmlns:a16="http://schemas.microsoft.com/office/drawing/2014/main" id="{EE2485F0-66FB-4220-B12D-BE3FC6B5EF4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87076" y="2422702"/>
            <a:ext cx="403040" cy="403040"/>
          </a:xfrm>
          <a:prstGeom prst="rect">
            <a:avLst/>
          </a:prstGeom>
        </p:spPr>
      </p:pic>
    </p:spTree>
    <p:extLst>
      <p:ext uri="{BB962C8B-B14F-4D97-AF65-F5344CB8AC3E}">
        <p14:creationId xmlns:p14="http://schemas.microsoft.com/office/powerpoint/2010/main" val="3211217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F1EF0FD2-46A2-4002-AB93-D74F07E7D67F}"/>
              </a:ext>
            </a:extLst>
          </p:cNvPr>
          <p:cNvSpPr txBox="1">
            <a:spLocks/>
          </p:cNvSpPr>
          <p:nvPr/>
        </p:nvSpPr>
        <p:spPr>
          <a:xfrm>
            <a:off x="310815" y="312662"/>
            <a:ext cx="11491015" cy="646189"/>
          </a:xfrm>
          <a:prstGeom prst="rect">
            <a:avLst/>
          </a:prstGeom>
        </p:spPr>
        <p:txBody>
          <a:bodyPr/>
          <a:lstStyle>
            <a:lvl1pPr algn="l" defTabSz="914126" rtl="0" eaLnBrk="1" latinLnBrk="0" hangingPunct="1">
              <a:lnSpc>
                <a:spcPct val="90000"/>
              </a:lnSpc>
              <a:spcBef>
                <a:spcPct val="0"/>
              </a:spcBef>
              <a:buNone/>
              <a:defRPr sz="2799" b="0" i="0" kern="1200">
                <a:solidFill>
                  <a:srgbClr val="FA0F00"/>
                </a:solidFill>
                <a:latin typeface="Adobe Clean ExtraBold" panose="020B0503020404020204" pitchFamily="34" charset="0"/>
                <a:ea typeface="+mj-ea"/>
                <a:cs typeface="+mj-cs"/>
              </a:defRPr>
            </a:lvl1pPr>
          </a:lstStyle>
          <a:p>
            <a:r>
              <a:rPr lang="fr-FR" sz="2800"/>
              <a:t>Informations et ressources importantes</a:t>
            </a:r>
          </a:p>
        </p:txBody>
      </p:sp>
      <p:grpSp>
        <p:nvGrpSpPr>
          <p:cNvPr id="39" name="Group 38">
            <a:extLst>
              <a:ext uri="{FF2B5EF4-FFF2-40B4-BE49-F238E27FC236}">
                <a16:creationId xmlns:a16="http://schemas.microsoft.com/office/drawing/2014/main" id="{7E10A762-54D8-41BC-9D3D-1D644A6355B4}"/>
              </a:ext>
            </a:extLst>
          </p:cNvPr>
          <p:cNvGrpSpPr/>
          <p:nvPr/>
        </p:nvGrpSpPr>
        <p:grpSpPr>
          <a:xfrm>
            <a:off x="0" y="1560284"/>
            <a:ext cx="9058904" cy="4523603"/>
            <a:chOff x="0" y="1468999"/>
            <a:chExt cx="9058904" cy="4523603"/>
          </a:xfrm>
        </p:grpSpPr>
        <p:grpSp>
          <p:nvGrpSpPr>
            <p:cNvPr id="35" name="Group 34">
              <a:extLst>
                <a:ext uri="{FF2B5EF4-FFF2-40B4-BE49-F238E27FC236}">
                  <a16:creationId xmlns:a16="http://schemas.microsoft.com/office/drawing/2014/main" id="{5FBA3AB4-4FBA-4920-B291-6A4AB1AA2360}"/>
                </a:ext>
              </a:extLst>
            </p:cNvPr>
            <p:cNvGrpSpPr/>
            <p:nvPr/>
          </p:nvGrpSpPr>
          <p:grpSpPr>
            <a:xfrm>
              <a:off x="1" y="3784218"/>
              <a:ext cx="5442856" cy="665879"/>
              <a:chOff x="1" y="3907463"/>
              <a:chExt cx="5442856" cy="665879"/>
            </a:xfrm>
          </p:grpSpPr>
          <p:sp>
            <p:nvSpPr>
              <p:cNvPr id="21" name="Round Same Side Corner Rectangle 32">
                <a:extLst>
                  <a:ext uri="{FF2B5EF4-FFF2-40B4-BE49-F238E27FC236}">
                    <a16:creationId xmlns:a16="http://schemas.microsoft.com/office/drawing/2014/main" id="{0EFE3556-CAB0-4405-B6DF-5A6CF732B03E}"/>
                  </a:ext>
                </a:extLst>
              </p:cNvPr>
              <p:cNvSpPr/>
              <p:nvPr/>
            </p:nvSpPr>
            <p:spPr>
              <a:xfrm rot="5400000">
                <a:off x="2388489" y="1518975"/>
                <a:ext cx="665879" cy="5442856"/>
              </a:xfrm>
              <a:prstGeom prst="round2SameRect">
                <a:avLst>
                  <a:gd name="adj1" fmla="val 50000"/>
                  <a:gd name="adj2" fmla="val 0"/>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22" name="TextBox 21">
                <a:extLst>
                  <a:ext uri="{FF2B5EF4-FFF2-40B4-BE49-F238E27FC236}">
                    <a16:creationId xmlns:a16="http://schemas.microsoft.com/office/drawing/2014/main" id="{FE605017-ACEA-4DA9-8F05-07E1827FE318}"/>
                  </a:ext>
                </a:extLst>
              </p:cNvPr>
              <p:cNvSpPr txBox="1"/>
              <p:nvPr/>
            </p:nvSpPr>
            <p:spPr>
              <a:xfrm>
                <a:off x="310815" y="4009569"/>
                <a:ext cx="385483" cy="461665"/>
              </a:xfrm>
              <a:prstGeom prst="rect">
                <a:avLst/>
              </a:prstGeom>
              <a:noFill/>
            </p:spPr>
            <p:txBody>
              <a:bodyPr wrap="square" rtlCol="0">
                <a:spAutoFit/>
              </a:bodyPr>
              <a:lstStyle/>
              <a:p>
                <a:r>
                  <a:rPr lang="fr-FR" sz="2400">
                    <a:solidFill>
                      <a:schemeClr val="bg1"/>
                    </a:solidFill>
                  </a:rPr>
                  <a:t>4</a:t>
                </a:r>
              </a:p>
            </p:txBody>
          </p:sp>
          <p:sp>
            <p:nvSpPr>
              <p:cNvPr id="23" name="Rectangle 22">
                <a:extLst>
                  <a:ext uri="{FF2B5EF4-FFF2-40B4-BE49-F238E27FC236}">
                    <a16:creationId xmlns:a16="http://schemas.microsoft.com/office/drawing/2014/main" id="{BB3CEA68-9173-4E1B-B66A-7BAA8F298AC5}"/>
                  </a:ext>
                </a:extLst>
              </p:cNvPr>
              <p:cNvSpPr/>
              <p:nvPr/>
            </p:nvSpPr>
            <p:spPr>
              <a:xfrm>
                <a:off x="564513" y="4040346"/>
                <a:ext cx="3999097" cy="400110"/>
              </a:xfrm>
              <a:prstGeom prst="rect">
                <a:avLst/>
              </a:prstGeom>
              <a:noFill/>
            </p:spPr>
            <p:txBody>
              <a:bodyPr wrap="square">
                <a:spAutoFit/>
              </a:bodyPr>
              <a:lstStyle/>
              <a:p>
                <a:pPr marL="9525" indent="0">
                  <a:spcBef>
                    <a:spcPts val="0"/>
                  </a:spcBef>
                  <a:spcAft>
                    <a:spcPts val="1800"/>
                  </a:spcAft>
                  <a:buClr>
                    <a:srgbClr val="B07E25"/>
                  </a:buClr>
                  <a:buSzPct val="80000"/>
                  <a:buNone/>
                </a:pPr>
                <a:r>
                  <a:rPr lang="fr-FR" sz="2000">
                    <a:solidFill>
                      <a:schemeClr val="bg1"/>
                    </a:solidFill>
                  </a:rPr>
                  <a:t>Envoyer un ticket d’assistance</a:t>
                </a:r>
              </a:p>
            </p:txBody>
          </p:sp>
        </p:grpSp>
        <p:grpSp>
          <p:nvGrpSpPr>
            <p:cNvPr id="32" name="Group 31">
              <a:extLst>
                <a:ext uri="{FF2B5EF4-FFF2-40B4-BE49-F238E27FC236}">
                  <a16:creationId xmlns:a16="http://schemas.microsoft.com/office/drawing/2014/main" id="{356B0A2C-2B9D-4C8F-80D9-2DA3018DE63A}"/>
                </a:ext>
              </a:extLst>
            </p:cNvPr>
            <p:cNvGrpSpPr/>
            <p:nvPr/>
          </p:nvGrpSpPr>
          <p:grpSpPr>
            <a:xfrm>
              <a:off x="0" y="1468999"/>
              <a:ext cx="9058904" cy="651838"/>
              <a:chOff x="0" y="1468999"/>
              <a:chExt cx="9058904" cy="651838"/>
            </a:xfrm>
          </p:grpSpPr>
          <p:sp>
            <p:nvSpPr>
              <p:cNvPr id="18" name="Round Same Side Corner Rectangle 5">
                <a:extLst>
                  <a:ext uri="{FF2B5EF4-FFF2-40B4-BE49-F238E27FC236}">
                    <a16:creationId xmlns:a16="http://schemas.microsoft.com/office/drawing/2014/main" id="{BA261D8E-623F-433D-AB92-44BD7676B9FB}"/>
                  </a:ext>
                </a:extLst>
              </p:cNvPr>
              <p:cNvSpPr/>
              <p:nvPr/>
            </p:nvSpPr>
            <p:spPr>
              <a:xfrm rot="5400000">
                <a:off x="4203533" y="-2734534"/>
                <a:ext cx="651838" cy="9058904"/>
              </a:xfrm>
              <a:prstGeom prst="round2SameRect">
                <a:avLst>
                  <a:gd name="adj1" fmla="val 50000"/>
                  <a:gd name="adj2" fmla="val 0"/>
                </a:avLst>
              </a:prstGeom>
              <a:noFill/>
              <a:ln w="12700">
                <a:solidFill>
                  <a:srgbClr val="FA0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accent6"/>
                  </a:solidFill>
                </a:endParaRPr>
              </a:p>
            </p:txBody>
          </p:sp>
          <p:sp>
            <p:nvSpPr>
              <p:cNvPr id="19" name="TextBox 18">
                <a:extLst>
                  <a:ext uri="{FF2B5EF4-FFF2-40B4-BE49-F238E27FC236}">
                    <a16:creationId xmlns:a16="http://schemas.microsoft.com/office/drawing/2014/main" id="{95E407A6-ED78-4F68-91AC-705F792C5C53}"/>
                  </a:ext>
                </a:extLst>
              </p:cNvPr>
              <p:cNvSpPr txBox="1"/>
              <p:nvPr/>
            </p:nvSpPr>
            <p:spPr>
              <a:xfrm>
                <a:off x="310815" y="1564086"/>
                <a:ext cx="385483" cy="461665"/>
              </a:xfrm>
              <a:prstGeom prst="rect">
                <a:avLst/>
              </a:prstGeom>
              <a:noFill/>
            </p:spPr>
            <p:txBody>
              <a:bodyPr wrap="square" rtlCol="0">
                <a:spAutoFit/>
              </a:bodyPr>
              <a:lstStyle/>
              <a:p>
                <a:r>
                  <a:rPr lang="fr-FR" sz="2400">
                    <a:solidFill>
                      <a:schemeClr val="accent6"/>
                    </a:solidFill>
                  </a:rPr>
                  <a:t>1</a:t>
                </a:r>
              </a:p>
            </p:txBody>
          </p:sp>
          <p:sp>
            <p:nvSpPr>
              <p:cNvPr id="20" name="Rectangle 19">
                <a:extLst>
                  <a:ext uri="{FF2B5EF4-FFF2-40B4-BE49-F238E27FC236}">
                    <a16:creationId xmlns:a16="http://schemas.microsoft.com/office/drawing/2014/main" id="{31AA2052-250B-477C-8BB3-9CC987AAF37B}"/>
                  </a:ext>
                </a:extLst>
              </p:cNvPr>
              <p:cNvSpPr/>
              <p:nvPr/>
            </p:nvSpPr>
            <p:spPr>
              <a:xfrm>
                <a:off x="564514" y="1594863"/>
                <a:ext cx="4881605" cy="400110"/>
              </a:xfrm>
              <a:prstGeom prst="rect">
                <a:avLst/>
              </a:prstGeom>
              <a:noFill/>
            </p:spPr>
            <p:txBody>
              <a:bodyPr wrap="square">
                <a:spAutoFit/>
              </a:bodyPr>
              <a:lstStyle/>
              <a:p>
                <a:pPr marL="9525" indent="0">
                  <a:spcBef>
                    <a:spcPts val="0"/>
                  </a:spcBef>
                  <a:spcAft>
                    <a:spcPts val="1800"/>
                  </a:spcAft>
                  <a:buClr>
                    <a:srgbClr val="B07E25"/>
                  </a:buClr>
                  <a:buSzPct val="80000"/>
                  <a:buNone/>
                </a:pPr>
                <a:r>
                  <a:rPr lang="fr-FR" sz="2000">
                    <a:solidFill>
                      <a:srgbClr val="FF0000"/>
                    </a:solidFill>
                  </a:rPr>
                  <a:t>Services principaux Adobe Experience</a:t>
                </a:r>
              </a:p>
            </p:txBody>
          </p:sp>
        </p:grpSp>
        <p:grpSp>
          <p:nvGrpSpPr>
            <p:cNvPr id="34" name="Group 33">
              <a:extLst>
                <a:ext uri="{FF2B5EF4-FFF2-40B4-BE49-F238E27FC236}">
                  <a16:creationId xmlns:a16="http://schemas.microsoft.com/office/drawing/2014/main" id="{2A8804CC-4063-4DE9-8AC0-FDD97540EA70}"/>
                </a:ext>
              </a:extLst>
            </p:cNvPr>
            <p:cNvGrpSpPr/>
            <p:nvPr/>
          </p:nvGrpSpPr>
          <p:grpSpPr>
            <a:xfrm>
              <a:off x="1" y="3005215"/>
              <a:ext cx="6630571" cy="673630"/>
              <a:chOff x="1" y="3087378"/>
              <a:chExt cx="6630571" cy="673630"/>
            </a:xfrm>
          </p:grpSpPr>
          <p:sp>
            <p:nvSpPr>
              <p:cNvPr id="15" name="Round Same Side Corner Rectangle 27">
                <a:extLst>
                  <a:ext uri="{FF2B5EF4-FFF2-40B4-BE49-F238E27FC236}">
                    <a16:creationId xmlns:a16="http://schemas.microsoft.com/office/drawing/2014/main" id="{98E8E0A7-A5DE-4C1C-B9A4-20D685838B0D}"/>
                  </a:ext>
                </a:extLst>
              </p:cNvPr>
              <p:cNvSpPr/>
              <p:nvPr/>
            </p:nvSpPr>
            <p:spPr>
              <a:xfrm rot="5400000">
                <a:off x="2978472" y="108907"/>
                <a:ext cx="673630" cy="6630571"/>
              </a:xfrm>
              <a:prstGeom prst="round2SameRect">
                <a:avLst>
                  <a:gd name="adj1" fmla="val 50000"/>
                  <a:gd name="adj2" fmla="val 0"/>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6" name="TextBox 15">
                <a:extLst>
                  <a:ext uri="{FF2B5EF4-FFF2-40B4-BE49-F238E27FC236}">
                    <a16:creationId xmlns:a16="http://schemas.microsoft.com/office/drawing/2014/main" id="{B4AFF4C6-ACDB-41FC-8D6A-3A9FB33C8165}"/>
                  </a:ext>
                </a:extLst>
              </p:cNvPr>
              <p:cNvSpPr txBox="1"/>
              <p:nvPr/>
            </p:nvSpPr>
            <p:spPr>
              <a:xfrm>
                <a:off x="310815" y="3193359"/>
                <a:ext cx="385483" cy="461665"/>
              </a:xfrm>
              <a:prstGeom prst="rect">
                <a:avLst/>
              </a:prstGeom>
              <a:noFill/>
            </p:spPr>
            <p:txBody>
              <a:bodyPr wrap="square" rtlCol="0">
                <a:spAutoFit/>
              </a:bodyPr>
              <a:lstStyle/>
              <a:p>
                <a:r>
                  <a:rPr lang="fr-FR" sz="2400">
                    <a:solidFill>
                      <a:schemeClr val="bg1"/>
                    </a:solidFill>
                  </a:rPr>
                  <a:t>3</a:t>
                </a:r>
              </a:p>
            </p:txBody>
          </p:sp>
          <p:sp>
            <p:nvSpPr>
              <p:cNvPr id="17" name="Rectangle 16">
                <a:extLst>
                  <a:ext uri="{FF2B5EF4-FFF2-40B4-BE49-F238E27FC236}">
                    <a16:creationId xmlns:a16="http://schemas.microsoft.com/office/drawing/2014/main" id="{68AEB81A-585A-4B49-B89F-A378242D9DFA}"/>
                  </a:ext>
                </a:extLst>
              </p:cNvPr>
              <p:cNvSpPr/>
              <p:nvPr/>
            </p:nvSpPr>
            <p:spPr>
              <a:xfrm>
                <a:off x="564514" y="3224136"/>
                <a:ext cx="3746226" cy="400110"/>
              </a:xfrm>
              <a:prstGeom prst="rect">
                <a:avLst/>
              </a:prstGeom>
              <a:noFill/>
            </p:spPr>
            <p:txBody>
              <a:bodyPr wrap="square">
                <a:spAutoFit/>
              </a:bodyPr>
              <a:lstStyle/>
              <a:p>
                <a:pPr marL="9525" indent="0">
                  <a:spcBef>
                    <a:spcPts val="0"/>
                  </a:spcBef>
                  <a:spcAft>
                    <a:spcPts val="1800"/>
                  </a:spcAft>
                  <a:buClr>
                    <a:srgbClr val="B07E25"/>
                  </a:buClr>
                  <a:buSzPct val="80000"/>
                  <a:buNone/>
                </a:pPr>
                <a:r>
                  <a:rPr lang="fr-FR" sz="2000">
                    <a:solidFill>
                      <a:schemeClr val="bg1"/>
                    </a:solidFill>
                  </a:rPr>
                  <a:t>Vos solutions Adobe</a:t>
                </a:r>
              </a:p>
            </p:txBody>
          </p:sp>
        </p:grpSp>
        <p:grpSp>
          <p:nvGrpSpPr>
            <p:cNvPr id="33" name="Group 32">
              <a:extLst>
                <a:ext uri="{FF2B5EF4-FFF2-40B4-BE49-F238E27FC236}">
                  <a16:creationId xmlns:a16="http://schemas.microsoft.com/office/drawing/2014/main" id="{B22B62E4-E72F-468E-A680-B325CC6DDB9F}"/>
                </a:ext>
              </a:extLst>
            </p:cNvPr>
            <p:cNvGrpSpPr/>
            <p:nvPr/>
          </p:nvGrpSpPr>
          <p:grpSpPr>
            <a:xfrm>
              <a:off x="0" y="2226210"/>
              <a:ext cx="8133535" cy="673632"/>
              <a:chOff x="0" y="2267291"/>
              <a:chExt cx="8133535" cy="673632"/>
            </a:xfrm>
          </p:grpSpPr>
          <p:sp>
            <p:nvSpPr>
              <p:cNvPr id="12" name="Round Same Side Corner Rectangle 26">
                <a:extLst>
                  <a:ext uri="{FF2B5EF4-FFF2-40B4-BE49-F238E27FC236}">
                    <a16:creationId xmlns:a16="http://schemas.microsoft.com/office/drawing/2014/main" id="{D5726F49-AB2B-4442-9B3E-D08E6E253610}"/>
                  </a:ext>
                </a:extLst>
              </p:cNvPr>
              <p:cNvSpPr/>
              <p:nvPr/>
            </p:nvSpPr>
            <p:spPr>
              <a:xfrm rot="5400000">
                <a:off x="3729952" y="-1462661"/>
                <a:ext cx="673632" cy="8133535"/>
              </a:xfrm>
              <a:prstGeom prst="round2SameRect">
                <a:avLst>
                  <a:gd name="adj1" fmla="val 50000"/>
                  <a:gd name="adj2" fmla="val 0"/>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3" name="TextBox 12">
                <a:extLst>
                  <a:ext uri="{FF2B5EF4-FFF2-40B4-BE49-F238E27FC236}">
                    <a16:creationId xmlns:a16="http://schemas.microsoft.com/office/drawing/2014/main" id="{B6309DC9-25B9-42E8-BD7C-C4961F56821E}"/>
                  </a:ext>
                </a:extLst>
              </p:cNvPr>
              <p:cNvSpPr txBox="1"/>
              <p:nvPr/>
            </p:nvSpPr>
            <p:spPr>
              <a:xfrm>
                <a:off x="310815" y="2373275"/>
                <a:ext cx="385483" cy="461665"/>
              </a:xfrm>
              <a:prstGeom prst="rect">
                <a:avLst/>
              </a:prstGeom>
              <a:noFill/>
            </p:spPr>
            <p:txBody>
              <a:bodyPr wrap="square" rtlCol="0">
                <a:spAutoFit/>
              </a:bodyPr>
              <a:lstStyle/>
              <a:p>
                <a:r>
                  <a:rPr lang="fr-FR" sz="2400">
                    <a:solidFill>
                      <a:schemeClr val="bg1"/>
                    </a:solidFill>
                  </a:rPr>
                  <a:t>2</a:t>
                </a:r>
              </a:p>
            </p:txBody>
          </p:sp>
          <p:sp>
            <p:nvSpPr>
              <p:cNvPr id="14" name="Rectangle 13">
                <a:extLst>
                  <a:ext uri="{FF2B5EF4-FFF2-40B4-BE49-F238E27FC236}">
                    <a16:creationId xmlns:a16="http://schemas.microsoft.com/office/drawing/2014/main" id="{22E26DE1-9B7C-414C-BF68-2B0A02884D85}"/>
                  </a:ext>
                </a:extLst>
              </p:cNvPr>
              <p:cNvSpPr/>
              <p:nvPr/>
            </p:nvSpPr>
            <p:spPr>
              <a:xfrm>
                <a:off x="564514" y="2404052"/>
                <a:ext cx="5294925" cy="400110"/>
              </a:xfrm>
              <a:prstGeom prst="rect">
                <a:avLst/>
              </a:prstGeom>
              <a:noFill/>
            </p:spPr>
            <p:txBody>
              <a:bodyPr wrap="square">
                <a:spAutoFit/>
              </a:bodyPr>
              <a:lstStyle/>
              <a:p>
                <a:pPr marL="9525" indent="0">
                  <a:spcBef>
                    <a:spcPts val="0"/>
                  </a:spcBef>
                  <a:spcAft>
                    <a:spcPts val="1800"/>
                  </a:spcAft>
                  <a:buClr>
                    <a:srgbClr val="B07E25"/>
                  </a:buClr>
                  <a:buSzPct val="80000"/>
                  <a:buNone/>
                </a:pPr>
                <a:r>
                  <a:rPr lang="fr-FR" sz="2000" dirty="0">
                    <a:solidFill>
                      <a:schemeClr val="bg1"/>
                    </a:solidFill>
                  </a:rPr>
                  <a:t>Services d’assistance à la clientèle</a:t>
                </a:r>
              </a:p>
            </p:txBody>
          </p:sp>
        </p:grpSp>
        <p:grpSp>
          <p:nvGrpSpPr>
            <p:cNvPr id="36" name="Group 35">
              <a:extLst>
                <a:ext uri="{FF2B5EF4-FFF2-40B4-BE49-F238E27FC236}">
                  <a16:creationId xmlns:a16="http://schemas.microsoft.com/office/drawing/2014/main" id="{5985BE90-1F27-4A75-91F4-C5524AF93738}"/>
                </a:ext>
              </a:extLst>
            </p:cNvPr>
            <p:cNvGrpSpPr/>
            <p:nvPr/>
          </p:nvGrpSpPr>
          <p:grpSpPr>
            <a:xfrm>
              <a:off x="0" y="4555470"/>
              <a:ext cx="4406537" cy="665879"/>
              <a:chOff x="0" y="4726070"/>
              <a:chExt cx="4406537" cy="665879"/>
            </a:xfrm>
          </p:grpSpPr>
          <p:sp>
            <p:nvSpPr>
              <p:cNvPr id="26" name="Round Same Side Corner Rectangle 32">
                <a:extLst>
                  <a:ext uri="{FF2B5EF4-FFF2-40B4-BE49-F238E27FC236}">
                    <a16:creationId xmlns:a16="http://schemas.microsoft.com/office/drawing/2014/main" id="{496DAB5F-E16B-4199-8740-F3951D237B20}"/>
                  </a:ext>
                </a:extLst>
              </p:cNvPr>
              <p:cNvSpPr/>
              <p:nvPr/>
            </p:nvSpPr>
            <p:spPr>
              <a:xfrm rot="5400000">
                <a:off x="1870329" y="2855741"/>
                <a:ext cx="665879" cy="4406537"/>
              </a:xfrm>
              <a:prstGeom prst="round2SameRect">
                <a:avLst>
                  <a:gd name="adj1" fmla="val 50000"/>
                  <a:gd name="adj2" fmla="val 0"/>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27" name="TextBox 26">
                <a:extLst>
                  <a:ext uri="{FF2B5EF4-FFF2-40B4-BE49-F238E27FC236}">
                    <a16:creationId xmlns:a16="http://schemas.microsoft.com/office/drawing/2014/main" id="{3BADD07B-505D-4DF5-AE5D-BA22AA3B7967}"/>
                  </a:ext>
                </a:extLst>
              </p:cNvPr>
              <p:cNvSpPr txBox="1"/>
              <p:nvPr/>
            </p:nvSpPr>
            <p:spPr>
              <a:xfrm>
                <a:off x="310815" y="4828175"/>
                <a:ext cx="385483" cy="461665"/>
              </a:xfrm>
              <a:prstGeom prst="rect">
                <a:avLst/>
              </a:prstGeom>
              <a:noFill/>
            </p:spPr>
            <p:txBody>
              <a:bodyPr wrap="square" rtlCol="0">
                <a:spAutoFit/>
              </a:bodyPr>
              <a:lstStyle/>
              <a:p>
                <a:r>
                  <a:rPr lang="fr-FR" sz="2400">
                    <a:solidFill>
                      <a:schemeClr val="bg1"/>
                    </a:solidFill>
                  </a:rPr>
                  <a:t>5</a:t>
                </a:r>
              </a:p>
            </p:txBody>
          </p:sp>
          <p:sp>
            <p:nvSpPr>
              <p:cNvPr id="28" name="Rectangle 27">
                <a:extLst>
                  <a:ext uri="{FF2B5EF4-FFF2-40B4-BE49-F238E27FC236}">
                    <a16:creationId xmlns:a16="http://schemas.microsoft.com/office/drawing/2014/main" id="{48EED869-D0F2-4F92-93DD-74B0E4D758D3}"/>
                  </a:ext>
                </a:extLst>
              </p:cNvPr>
              <p:cNvSpPr/>
              <p:nvPr/>
            </p:nvSpPr>
            <p:spPr>
              <a:xfrm>
                <a:off x="564514" y="4858952"/>
                <a:ext cx="3746226" cy="400110"/>
              </a:xfrm>
              <a:prstGeom prst="rect">
                <a:avLst/>
              </a:prstGeom>
              <a:noFill/>
            </p:spPr>
            <p:txBody>
              <a:bodyPr wrap="square">
                <a:spAutoFit/>
              </a:bodyPr>
              <a:lstStyle/>
              <a:p>
                <a:pPr marL="9525" indent="0">
                  <a:spcBef>
                    <a:spcPts val="0"/>
                  </a:spcBef>
                  <a:spcAft>
                    <a:spcPts val="1800"/>
                  </a:spcAft>
                  <a:buClr>
                    <a:srgbClr val="B07E25"/>
                  </a:buClr>
                  <a:buSzPct val="80000"/>
                  <a:buNone/>
                </a:pPr>
                <a:r>
                  <a:rPr lang="fr-FR" sz="2000">
                    <a:solidFill>
                      <a:schemeClr val="bg1"/>
                    </a:solidFill>
                  </a:rPr>
                  <a:t>Interagir avec l’assistance Adobe</a:t>
                </a:r>
              </a:p>
            </p:txBody>
          </p:sp>
        </p:grpSp>
        <p:grpSp>
          <p:nvGrpSpPr>
            <p:cNvPr id="38" name="Group 37">
              <a:extLst>
                <a:ext uri="{FF2B5EF4-FFF2-40B4-BE49-F238E27FC236}">
                  <a16:creationId xmlns:a16="http://schemas.microsoft.com/office/drawing/2014/main" id="{A799CE8E-8903-476B-A220-5709F2908C68}"/>
                </a:ext>
              </a:extLst>
            </p:cNvPr>
            <p:cNvGrpSpPr/>
            <p:nvPr/>
          </p:nvGrpSpPr>
          <p:grpSpPr>
            <a:xfrm>
              <a:off x="1" y="5326723"/>
              <a:ext cx="4310739" cy="665879"/>
              <a:chOff x="1" y="5509844"/>
              <a:chExt cx="4310739" cy="665879"/>
            </a:xfrm>
          </p:grpSpPr>
          <p:sp>
            <p:nvSpPr>
              <p:cNvPr id="29" name="Round Same Side Corner Rectangle 32">
                <a:extLst>
                  <a:ext uri="{FF2B5EF4-FFF2-40B4-BE49-F238E27FC236}">
                    <a16:creationId xmlns:a16="http://schemas.microsoft.com/office/drawing/2014/main" id="{1E5F046A-952B-4C41-BC8F-1B7390F3BEF7}"/>
                  </a:ext>
                </a:extLst>
              </p:cNvPr>
              <p:cNvSpPr/>
              <p:nvPr/>
            </p:nvSpPr>
            <p:spPr>
              <a:xfrm rot="5400000">
                <a:off x="1434902" y="4074943"/>
                <a:ext cx="665879" cy="3535681"/>
              </a:xfrm>
              <a:prstGeom prst="round2SameRect">
                <a:avLst>
                  <a:gd name="adj1" fmla="val 50000"/>
                  <a:gd name="adj2" fmla="val 0"/>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30" name="TextBox 29">
                <a:extLst>
                  <a:ext uri="{FF2B5EF4-FFF2-40B4-BE49-F238E27FC236}">
                    <a16:creationId xmlns:a16="http://schemas.microsoft.com/office/drawing/2014/main" id="{0ACD7E66-FB05-42A8-9783-BD41E7669BCA}"/>
                  </a:ext>
                </a:extLst>
              </p:cNvPr>
              <p:cNvSpPr txBox="1"/>
              <p:nvPr/>
            </p:nvSpPr>
            <p:spPr>
              <a:xfrm>
                <a:off x="310815" y="5611947"/>
                <a:ext cx="385483" cy="461665"/>
              </a:xfrm>
              <a:prstGeom prst="rect">
                <a:avLst/>
              </a:prstGeom>
              <a:noFill/>
            </p:spPr>
            <p:txBody>
              <a:bodyPr wrap="square" rtlCol="0">
                <a:spAutoFit/>
              </a:bodyPr>
              <a:lstStyle/>
              <a:p>
                <a:r>
                  <a:rPr lang="fr-FR" sz="2400">
                    <a:solidFill>
                      <a:schemeClr val="bg1"/>
                    </a:solidFill>
                  </a:rPr>
                  <a:t>6</a:t>
                </a:r>
              </a:p>
            </p:txBody>
          </p:sp>
          <p:sp>
            <p:nvSpPr>
              <p:cNvPr id="31" name="Rectangle 30">
                <a:extLst>
                  <a:ext uri="{FF2B5EF4-FFF2-40B4-BE49-F238E27FC236}">
                    <a16:creationId xmlns:a16="http://schemas.microsoft.com/office/drawing/2014/main" id="{6AA3412E-CB52-4ABF-86D1-786F81D01458}"/>
                  </a:ext>
                </a:extLst>
              </p:cNvPr>
              <p:cNvSpPr/>
              <p:nvPr/>
            </p:nvSpPr>
            <p:spPr>
              <a:xfrm>
                <a:off x="564514" y="5642724"/>
                <a:ext cx="3746226" cy="400110"/>
              </a:xfrm>
              <a:prstGeom prst="rect">
                <a:avLst/>
              </a:prstGeom>
              <a:noFill/>
            </p:spPr>
            <p:txBody>
              <a:bodyPr wrap="square">
                <a:spAutoFit/>
              </a:bodyPr>
              <a:lstStyle/>
              <a:p>
                <a:pPr marL="9525" indent="0">
                  <a:spcBef>
                    <a:spcPts val="0"/>
                  </a:spcBef>
                  <a:spcAft>
                    <a:spcPts val="1800"/>
                  </a:spcAft>
                  <a:buClr>
                    <a:srgbClr val="B07E25"/>
                  </a:buClr>
                  <a:buSzPct val="80000"/>
                  <a:buNone/>
                </a:pPr>
                <a:r>
                  <a:rPr lang="fr-FR" sz="2000">
                    <a:solidFill>
                      <a:schemeClr val="bg1"/>
                    </a:solidFill>
                  </a:rPr>
                  <a:t>Outils et ressources</a:t>
                </a:r>
              </a:p>
            </p:txBody>
          </p:sp>
        </p:grpSp>
      </p:grpSp>
    </p:spTree>
    <p:extLst>
      <p:ext uri="{BB962C8B-B14F-4D97-AF65-F5344CB8AC3E}">
        <p14:creationId xmlns:p14="http://schemas.microsoft.com/office/powerpoint/2010/main" val="368262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DC8A3-6DE5-472E-84CD-5FE95B06134D}"/>
              </a:ext>
            </a:extLst>
          </p:cNvPr>
          <p:cNvSpPr>
            <a:spLocks noGrp="1"/>
          </p:cNvSpPr>
          <p:nvPr>
            <p:ph type="title"/>
          </p:nvPr>
        </p:nvSpPr>
        <p:spPr/>
        <p:txBody>
          <a:bodyPr/>
          <a:lstStyle/>
          <a:p>
            <a:r>
              <a:rPr lang="fr-FR" dirty="0"/>
              <a:t>Créer un cas d’assistance | Adobe </a:t>
            </a:r>
            <a:r>
              <a:rPr lang="fr-FR" dirty="0" err="1"/>
              <a:t>Experience</a:t>
            </a:r>
            <a:r>
              <a:rPr lang="fr-FR" dirty="0"/>
              <a:t> Manager, </a:t>
            </a:r>
            <a:br>
              <a:rPr lang="fr-FR" dirty="0"/>
            </a:br>
            <a:r>
              <a:rPr lang="fr-FR" dirty="0"/>
              <a:t>Adobe </a:t>
            </a:r>
            <a:r>
              <a:rPr lang="fr-FR" dirty="0" err="1"/>
              <a:t>Experience</a:t>
            </a:r>
            <a:r>
              <a:rPr lang="fr-FR" dirty="0"/>
              <a:t> Platform et Adobe Campaign</a:t>
            </a:r>
          </a:p>
        </p:txBody>
      </p:sp>
      <p:sp>
        <p:nvSpPr>
          <p:cNvPr id="3" name="Content Placeholder 2">
            <a:extLst>
              <a:ext uri="{FF2B5EF4-FFF2-40B4-BE49-F238E27FC236}">
                <a16:creationId xmlns:a16="http://schemas.microsoft.com/office/drawing/2014/main" id="{24297F0D-BB72-4A3B-B10C-CD7E2D18BE32}"/>
              </a:ext>
            </a:extLst>
          </p:cNvPr>
          <p:cNvSpPr>
            <a:spLocks noGrp="1"/>
          </p:cNvSpPr>
          <p:nvPr>
            <p:ph sz="quarter" idx="13"/>
          </p:nvPr>
        </p:nvSpPr>
        <p:spPr>
          <a:xfrm>
            <a:off x="291060" y="1192750"/>
            <a:ext cx="11521440" cy="1021943"/>
          </a:xfrm>
        </p:spPr>
        <p:txBody>
          <a:bodyPr/>
          <a:lstStyle/>
          <a:p>
            <a:pPr marL="0" indent="0">
              <a:lnSpc>
                <a:spcPct val="100000"/>
              </a:lnSpc>
              <a:spcBef>
                <a:spcPts val="0"/>
              </a:spcBef>
              <a:buNone/>
            </a:pPr>
            <a:r>
              <a:rPr lang="fr-FR" sz="1400">
                <a:latin typeface="+mn-lt"/>
              </a:rPr>
              <a:t>Suivez les étapes ci-dessous pour créer un cas d’assistance dans l’Admin Console pour les solutions suivantes : </a:t>
            </a:r>
          </a:p>
          <a:p>
            <a:pPr marL="171450" indent="-171450">
              <a:lnSpc>
                <a:spcPct val="100000"/>
              </a:lnSpc>
              <a:spcBef>
                <a:spcPts val="0"/>
              </a:spcBef>
              <a:buFont typeface="Arial" panose="020B0604020202020204" pitchFamily="34" charset="0"/>
              <a:buChar char="•"/>
            </a:pPr>
            <a:r>
              <a:rPr lang="fr-FR" sz="1200" b="1">
                <a:latin typeface="+mn-lt"/>
              </a:rPr>
              <a:t>Adobe Experience Manager</a:t>
            </a:r>
          </a:p>
          <a:p>
            <a:pPr marL="171450" indent="-171450">
              <a:lnSpc>
                <a:spcPct val="100000"/>
              </a:lnSpc>
              <a:spcBef>
                <a:spcPts val="0"/>
              </a:spcBef>
              <a:buFont typeface="Arial" panose="020B0604020202020204" pitchFamily="34" charset="0"/>
              <a:buChar char="•"/>
            </a:pPr>
            <a:r>
              <a:rPr lang="fr-FR" sz="1200" b="1">
                <a:latin typeface="+mn-lt"/>
              </a:rPr>
              <a:t>Adobe</a:t>
            </a:r>
            <a:r>
              <a:rPr lang="fr-FR" sz="1200">
                <a:latin typeface="+mn-lt"/>
              </a:rPr>
              <a:t> </a:t>
            </a:r>
            <a:r>
              <a:rPr lang="fr-FR" sz="1200" b="1">
                <a:latin typeface="+mn-lt"/>
              </a:rPr>
              <a:t>Experience Platform </a:t>
            </a:r>
          </a:p>
          <a:p>
            <a:pPr marL="171450" indent="-171450">
              <a:lnSpc>
                <a:spcPct val="100000"/>
              </a:lnSpc>
              <a:spcBef>
                <a:spcPts val="0"/>
              </a:spcBef>
              <a:buFont typeface="Arial" panose="020B0604020202020204" pitchFamily="34" charset="0"/>
              <a:buChar char="•"/>
            </a:pPr>
            <a:r>
              <a:rPr lang="fr-FR" sz="1200" b="1">
                <a:latin typeface="+mn-lt"/>
              </a:rPr>
              <a:t>Adobe Campaign</a:t>
            </a:r>
            <a:r>
              <a:rPr lang="fr-FR" sz="1200">
                <a:latin typeface="+mn-lt"/>
              </a:rPr>
              <a:t> </a:t>
            </a:r>
          </a:p>
          <a:p>
            <a:endParaRPr lang="en-US">
              <a:latin typeface="+mn-lt"/>
            </a:endParaRPr>
          </a:p>
        </p:txBody>
      </p:sp>
      <p:graphicFrame>
        <p:nvGraphicFramePr>
          <p:cNvPr id="5" name="Table 4">
            <a:extLst>
              <a:ext uri="{FF2B5EF4-FFF2-40B4-BE49-F238E27FC236}">
                <a16:creationId xmlns:a16="http://schemas.microsoft.com/office/drawing/2014/main" id="{689395B1-102D-4D11-8632-EFB9C7106777}"/>
              </a:ext>
            </a:extLst>
          </p:cNvPr>
          <p:cNvGraphicFramePr>
            <a:graphicFrameLocks noGrp="1"/>
          </p:cNvGraphicFramePr>
          <p:nvPr>
            <p:extLst>
              <p:ext uri="{D42A27DB-BD31-4B8C-83A1-F6EECF244321}">
                <p14:modId xmlns:p14="http://schemas.microsoft.com/office/powerpoint/2010/main" val="485803031"/>
              </p:ext>
            </p:extLst>
          </p:nvPr>
        </p:nvGraphicFramePr>
        <p:xfrm>
          <a:off x="618231" y="2063794"/>
          <a:ext cx="10764590" cy="4405345"/>
        </p:xfrm>
        <a:graphic>
          <a:graphicData uri="http://schemas.openxmlformats.org/drawingml/2006/table">
            <a:tbl>
              <a:tblPr firstRow="1" bandRow="1"/>
              <a:tblGrid>
                <a:gridCol w="1257549">
                  <a:extLst>
                    <a:ext uri="{9D8B030D-6E8A-4147-A177-3AD203B41FA5}">
                      <a16:colId xmlns:a16="http://schemas.microsoft.com/office/drawing/2014/main" val="950641823"/>
                    </a:ext>
                  </a:extLst>
                </a:gridCol>
                <a:gridCol w="9507041">
                  <a:extLst>
                    <a:ext uri="{9D8B030D-6E8A-4147-A177-3AD203B41FA5}">
                      <a16:colId xmlns:a16="http://schemas.microsoft.com/office/drawing/2014/main" val="441751746"/>
                    </a:ext>
                  </a:extLst>
                </a:gridCol>
              </a:tblGrid>
              <a:tr h="4405345">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fr-FR" sz="1200">
                          <a:solidFill>
                            <a:schemeClr val="bg1"/>
                          </a:solidFill>
                          <a:latin typeface="+mn-lt"/>
                        </a:rPr>
                        <a:t>ACTION</a:t>
                      </a:r>
                    </a:p>
                  </a:txBody>
                  <a:tcPr marL="90000" anchor="ctr">
                    <a:lnL w="12700" cap="flat" cmpd="sng" algn="ctr">
                      <a:solidFill>
                        <a:sysClr val="windowText" lastClr="000000"/>
                      </a:solidFill>
                      <a:prstDash val="solid"/>
                      <a:round/>
                      <a:headEnd type="none" w="med" len="med"/>
                      <a:tailEnd type="none" w="med" len="med"/>
                    </a:lnL>
                    <a:lnR w="12700" cmpd="sng">
                      <a:solidFill>
                        <a:sysClr val="window" lastClr="FFFFFF"/>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lvl="0" indent="0" algn="l">
                        <a:lnSpc>
                          <a:spcPct val="150000"/>
                        </a:lnSpc>
                        <a:buFont typeface="Arial" panose="020B0604020202020204" pitchFamily="34" charset="0"/>
                        <a:buNone/>
                      </a:pPr>
                      <a:r>
                        <a:rPr lang="fr-FR" sz="1350" b="0" dirty="0">
                          <a:solidFill>
                            <a:schemeClr val="tx1"/>
                          </a:solidFill>
                          <a:latin typeface="+mn-lt"/>
                        </a:rPr>
                        <a:t>Connectez-vous à l’</a:t>
                      </a:r>
                      <a:r>
                        <a:rPr lang="fr-FR" sz="1350" b="0" dirty="0">
                          <a:solidFill>
                            <a:schemeClr val="tx1"/>
                          </a:solidFill>
                          <a:latin typeface="+mn-lt"/>
                          <a:hlinkClick r:id="rId2"/>
                        </a:rPr>
                        <a:t>Admin Console</a:t>
                      </a:r>
                      <a:r>
                        <a:rPr lang="fr-FR" sz="1350" b="0" dirty="0">
                          <a:solidFill>
                            <a:schemeClr val="tx1"/>
                          </a:solidFill>
                          <a:latin typeface="+mn-lt"/>
                        </a:rPr>
                        <a:t> et accédez à </a:t>
                      </a:r>
                      <a:r>
                        <a:rPr lang="fr-FR" sz="1350" b="1" dirty="0">
                          <a:solidFill>
                            <a:schemeClr val="tx1"/>
                          </a:solidFill>
                          <a:latin typeface="+mn-lt"/>
                        </a:rPr>
                        <a:t>Assistance</a:t>
                      </a:r>
                      <a:r>
                        <a:rPr lang="fr-FR" sz="1350" b="0" dirty="0">
                          <a:solidFill>
                            <a:schemeClr val="tx1"/>
                          </a:solidFill>
                          <a:latin typeface="+mn-lt"/>
                        </a:rPr>
                        <a:t> &gt; </a:t>
                      </a:r>
                      <a:r>
                        <a:rPr lang="fr-FR" sz="1350" b="1" dirty="0">
                          <a:solidFill>
                            <a:schemeClr val="tx1"/>
                          </a:solidFill>
                          <a:latin typeface="+mn-lt"/>
                        </a:rPr>
                        <a:t>Résumé de l’assistance </a:t>
                      </a:r>
                    </a:p>
                    <a:p>
                      <a:pPr marL="285750" lvl="0" indent="-285750" algn="l">
                        <a:lnSpc>
                          <a:spcPct val="150000"/>
                        </a:lnSpc>
                        <a:buFont typeface="Arial" panose="020B0604020202020204" pitchFamily="34" charset="0"/>
                        <a:buChar char="•"/>
                      </a:pPr>
                      <a:r>
                        <a:rPr lang="fr-FR" sz="1350" b="0" dirty="0">
                          <a:solidFill>
                            <a:schemeClr val="tx1"/>
                          </a:solidFill>
                          <a:latin typeface="+mn-lt"/>
                        </a:rPr>
                        <a:t>Cliquez sur</a:t>
                      </a:r>
                      <a:r>
                        <a:rPr lang="fr-FR" sz="1350" dirty="0">
                          <a:solidFill>
                            <a:schemeClr val="tx1"/>
                          </a:solidFill>
                          <a:latin typeface="+mn-lt"/>
                        </a:rPr>
                        <a:t> </a:t>
                      </a:r>
                      <a:r>
                        <a:rPr lang="fr-FR" sz="1350" b="1" dirty="0">
                          <a:solidFill>
                            <a:schemeClr val="tx1"/>
                          </a:solidFill>
                          <a:latin typeface="+mn-lt"/>
                        </a:rPr>
                        <a:t>Créer un cas </a:t>
                      </a:r>
                    </a:p>
                    <a:p>
                      <a:pPr marL="285750" lvl="0" indent="-285750" algn="l">
                        <a:lnSpc>
                          <a:spcPct val="150000"/>
                        </a:lnSpc>
                        <a:buFont typeface="Arial" panose="020B0604020202020204" pitchFamily="34" charset="0"/>
                        <a:buChar char="•"/>
                      </a:pPr>
                      <a:r>
                        <a:rPr lang="fr-FR" sz="1350" b="0" dirty="0">
                          <a:solidFill>
                            <a:schemeClr val="tx1"/>
                          </a:solidFill>
                          <a:latin typeface="Adobe Clean SemiLight (Body)"/>
                        </a:rPr>
                        <a:t>Sélectionnez la catégorie dont relève votre problème : </a:t>
                      </a:r>
                    </a:p>
                    <a:p>
                      <a:pPr marL="968375" lvl="1" indent="-285750">
                        <a:buSzPct val="85000"/>
                        <a:buFont typeface="Wingdings" pitchFamily="2" charset="2"/>
                        <a:buChar char="Ø"/>
                      </a:pPr>
                      <a:r>
                        <a:rPr lang="fr-FR" sz="1350" b="0" i="1" dirty="0">
                          <a:solidFill>
                            <a:schemeClr val="tx1"/>
                          </a:solidFill>
                          <a:latin typeface="Adobe Clean SemiLight (Body)"/>
                        </a:rPr>
                        <a:t>Gestion des utilisateurs et des licences </a:t>
                      </a:r>
                      <a:r>
                        <a:rPr lang="fr-FR" sz="1350" b="0" dirty="0">
                          <a:solidFill>
                            <a:schemeClr val="tx1"/>
                          </a:solidFill>
                          <a:latin typeface="Adobe Clean SemiLight (Body)"/>
                        </a:rPr>
                        <a:t> </a:t>
                      </a:r>
                    </a:p>
                    <a:p>
                      <a:pPr marL="968375" lvl="1" indent="-285750">
                        <a:buSzPct val="85000"/>
                        <a:buFont typeface="Wingdings" pitchFamily="2" charset="2"/>
                        <a:buChar char="Ø"/>
                      </a:pPr>
                      <a:r>
                        <a:rPr lang="fr-FR" sz="1350" b="0" i="1" dirty="0">
                          <a:solidFill>
                            <a:schemeClr val="tx1"/>
                          </a:solidFill>
                          <a:latin typeface="Adobe Clean SemiLight (Body)"/>
                        </a:rPr>
                        <a:t>Utilisation de Creative Cloud et de Document Cloud</a:t>
                      </a:r>
                    </a:p>
                    <a:p>
                      <a:pPr marL="968375" lvl="1" indent="-285750">
                        <a:buSzPct val="85000"/>
                        <a:buFont typeface="Wingdings" pitchFamily="2" charset="2"/>
                        <a:buChar char="Ø"/>
                      </a:pPr>
                      <a:r>
                        <a:rPr lang="fr-FR" sz="1350" b="1" i="1" dirty="0">
                          <a:solidFill>
                            <a:schemeClr val="tx1"/>
                          </a:solidFill>
                          <a:latin typeface="Adobe Clean SemiLight (Body)"/>
                        </a:rPr>
                        <a:t>Utilisation d’</a:t>
                      </a:r>
                      <a:r>
                        <a:rPr lang="fr-FR" sz="1350" b="1" i="1" dirty="0" err="1">
                          <a:solidFill>
                            <a:schemeClr val="tx1"/>
                          </a:solidFill>
                          <a:latin typeface="Adobe Clean SemiLight (Body)"/>
                        </a:rPr>
                        <a:t>Experience</a:t>
                      </a:r>
                      <a:r>
                        <a:rPr lang="fr-FR" sz="1350" b="1" i="1" dirty="0">
                          <a:solidFill>
                            <a:schemeClr val="tx1"/>
                          </a:solidFill>
                          <a:latin typeface="Adobe Clean SemiLight (Body)"/>
                        </a:rPr>
                        <a:t> Cloud </a:t>
                      </a:r>
                    </a:p>
                    <a:p>
                      <a:pPr marL="511175" indent="-285750">
                        <a:buFont typeface="Arial" panose="020B0604020202020204" pitchFamily="34" charset="0"/>
                        <a:buChar char="•"/>
                      </a:pPr>
                      <a:r>
                        <a:rPr lang="fr-FR" sz="1350" b="0" dirty="0">
                          <a:solidFill>
                            <a:schemeClr val="tx1"/>
                          </a:solidFill>
                          <a:latin typeface="Adobe Clean SemiLight (Body)"/>
                        </a:rPr>
                        <a:t>Cliquez sur</a:t>
                      </a:r>
                      <a:r>
                        <a:rPr lang="fr-FR" sz="1350" dirty="0">
                          <a:solidFill>
                            <a:schemeClr val="tx1"/>
                          </a:solidFill>
                          <a:latin typeface="Adobe Clean SemiLight (Body)"/>
                        </a:rPr>
                        <a:t> </a:t>
                      </a:r>
                      <a:r>
                        <a:rPr lang="fr-FR" sz="1350" b="1" dirty="0">
                          <a:solidFill>
                            <a:schemeClr val="tx1"/>
                          </a:solidFill>
                          <a:latin typeface="Adobe Clean SemiLight (Body)"/>
                        </a:rPr>
                        <a:t>Créer un cas</a:t>
                      </a:r>
                    </a:p>
                  </a:txBody>
                  <a:tcPr marL="90000" marR="90000">
                    <a:lnL w="12700" cmpd="sng">
                      <a:solidFill>
                        <a:sysClr val="window" lastClr="FFFFFF"/>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43301337"/>
                  </a:ext>
                </a:extLst>
              </a:tr>
            </a:tbl>
          </a:graphicData>
        </a:graphic>
      </p:graphicFrame>
      <p:pic>
        <p:nvPicPr>
          <p:cNvPr id="6" name="Picture 5">
            <a:extLst>
              <a:ext uri="{FF2B5EF4-FFF2-40B4-BE49-F238E27FC236}">
                <a16:creationId xmlns:a16="http://schemas.microsoft.com/office/drawing/2014/main" id="{69090F66-85F8-4419-AE40-F138742D01B7}"/>
              </a:ext>
            </a:extLst>
          </p:cNvPr>
          <p:cNvPicPr>
            <a:picLocks noChangeAspect="1"/>
          </p:cNvPicPr>
          <p:nvPr/>
        </p:nvPicPr>
        <p:blipFill>
          <a:blip r:embed="rId3"/>
          <a:stretch>
            <a:fillRect/>
          </a:stretch>
        </p:blipFill>
        <p:spPr>
          <a:xfrm>
            <a:off x="6438944" y="2497741"/>
            <a:ext cx="4451318" cy="1643564"/>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3C0B6D25-5634-48BD-B0BF-D75E6ADFE791}"/>
              </a:ext>
            </a:extLst>
          </p:cNvPr>
          <p:cNvSpPr txBox="1"/>
          <p:nvPr/>
        </p:nvSpPr>
        <p:spPr>
          <a:xfrm>
            <a:off x="1661020" y="6182989"/>
            <a:ext cx="8840293" cy="246221"/>
          </a:xfrm>
          <a:prstGeom prst="rect">
            <a:avLst/>
          </a:prstGeom>
          <a:noFill/>
        </p:spPr>
        <p:txBody>
          <a:bodyPr wrap="square">
            <a:spAutoFit/>
          </a:bodyPr>
          <a:lstStyle/>
          <a:p>
            <a:pPr marL="225425"/>
            <a:r>
              <a:rPr lang="fr-FR" sz="1000" i="1" dirty="0">
                <a:latin typeface="Adobe Clean Light"/>
              </a:rPr>
              <a:t>Dans le formulaire affiché, indiquez le nom du produit pour lequel vous avez besoin d’aide. Saisissez les premières lettres du nom du produit pour afficher la liste des options. </a:t>
            </a:r>
          </a:p>
        </p:txBody>
      </p:sp>
      <p:pic>
        <p:nvPicPr>
          <p:cNvPr id="13" name="Picture 12">
            <a:extLst>
              <a:ext uri="{FF2B5EF4-FFF2-40B4-BE49-F238E27FC236}">
                <a16:creationId xmlns:a16="http://schemas.microsoft.com/office/drawing/2014/main" id="{714A1860-FF78-473C-8F34-A83736118E1E}"/>
              </a:ext>
            </a:extLst>
          </p:cNvPr>
          <p:cNvPicPr>
            <a:picLocks noChangeAspect="1"/>
          </p:cNvPicPr>
          <p:nvPr/>
        </p:nvPicPr>
        <p:blipFill>
          <a:blip r:embed="rId4"/>
          <a:stretch>
            <a:fillRect/>
          </a:stretch>
        </p:blipFill>
        <p:spPr>
          <a:xfrm>
            <a:off x="2678964" y="3963950"/>
            <a:ext cx="3754546" cy="2083675"/>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05D1DA21-14BE-438D-94A6-FB36CBC7082C}"/>
              </a:ext>
            </a:extLst>
          </p:cNvPr>
          <p:cNvSpPr txBox="1"/>
          <p:nvPr/>
        </p:nvSpPr>
        <p:spPr>
          <a:xfrm>
            <a:off x="6602187" y="5589050"/>
            <a:ext cx="4775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dirty="0">
                <a:latin typeface="Adobe Clean Light"/>
                <a:cs typeface="Segoe UI"/>
              </a:rPr>
              <a:t>Vous trouverez </a:t>
            </a:r>
            <a:r>
              <a:rPr lang="fr-FR" sz="1400" dirty="0">
                <a:solidFill>
                  <a:srgbClr val="5F5F5F"/>
                </a:solidFill>
                <a:latin typeface="Adobe Clean Light"/>
                <a:cs typeface="Segoe UI"/>
                <a:hlinkClick r:id="rId5"/>
              </a:rPr>
              <a:t>ici</a:t>
            </a:r>
            <a:r>
              <a:rPr lang="fr-FR" sz="1400" dirty="0">
                <a:latin typeface="Adobe Clean Light"/>
                <a:cs typeface="Segoe UI"/>
              </a:rPr>
              <a:t> une présentation vidéo expliquant comment créer et gérer un cas d’assistance dans l’Admin Console.</a:t>
            </a:r>
          </a:p>
        </p:txBody>
      </p:sp>
    </p:spTree>
    <p:extLst>
      <p:ext uri="{BB962C8B-B14F-4D97-AF65-F5344CB8AC3E}">
        <p14:creationId xmlns:p14="http://schemas.microsoft.com/office/powerpoint/2010/main" val="974178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22242-8F59-4A9A-A8DD-4C17EE0EB351}"/>
              </a:ext>
            </a:extLst>
          </p:cNvPr>
          <p:cNvSpPr>
            <a:spLocks noGrp="1"/>
          </p:cNvSpPr>
          <p:nvPr>
            <p:ph type="title"/>
          </p:nvPr>
        </p:nvSpPr>
        <p:spPr/>
        <p:txBody>
          <a:bodyPr/>
          <a:lstStyle/>
          <a:p>
            <a:r>
              <a:rPr lang="fr-FR"/>
              <a:t>Description des cas | Adobe Experience Manager, Adobe Experience Platform et Adobe Campaign</a:t>
            </a:r>
          </a:p>
        </p:txBody>
      </p:sp>
      <p:sp>
        <p:nvSpPr>
          <p:cNvPr id="3" name="Content Placeholder 2">
            <a:extLst>
              <a:ext uri="{FF2B5EF4-FFF2-40B4-BE49-F238E27FC236}">
                <a16:creationId xmlns:a16="http://schemas.microsoft.com/office/drawing/2014/main" id="{1BDB1D1D-B1AA-4A98-9537-035D494F033E}"/>
              </a:ext>
            </a:extLst>
          </p:cNvPr>
          <p:cNvSpPr>
            <a:spLocks noGrp="1"/>
          </p:cNvSpPr>
          <p:nvPr>
            <p:ph sz="quarter" idx="13"/>
          </p:nvPr>
        </p:nvSpPr>
        <p:spPr>
          <a:xfrm>
            <a:off x="283464" y="1130747"/>
            <a:ext cx="11521440" cy="466134"/>
          </a:xfrm>
        </p:spPr>
        <p:txBody>
          <a:bodyPr/>
          <a:lstStyle/>
          <a:p>
            <a:pPr marL="0" indent="0">
              <a:buNone/>
            </a:pPr>
            <a:r>
              <a:rPr lang="fr-FR" sz="1400" dirty="0">
                <a:latin typeface="+mn-lt"/>
              </a:rPr>
              <a:t>Lorsque le formulaire de cas s’affiche, renseignez les informations relatives au problème en utilisant les informations ci-dessous pour vous guider :</a:t>
            </a:r>
          </a:p>
          <a:p>
            <a:endParaRPr lang="en-US" sz="1400" dirty="0">
              <a:latin typeface="+mn-lt"/>
            </a:endParaRPr>
          </a:p>
        </p:txBody>
      </p:sp>
      <p:graphicFrame>
        <p:nvGraphicFramePr>
          <p:cNvPr id="4" name="Table 3">
            <a:extLst>
              <a:ext uri="{FF2B5EF4-FFF2-40B4-BE49-F238E27FC236}">
                <a16:creationId xmlns:a16="http://schemas.microsoft.com/office/drawing/2014/main" id="{CA45059A-463B-4402-89E2-99CA1D839BD0}"/>
              </a:ext>
            </a:extLst>
          </p:cNvPr>
          <p:cNvGraphicFramePr>
            <a:graphicFrameLocks noGrp="1"/>
          </p:cNvGraphicFramePr>
          <p:nvPr>
            <p:extLst>
              <p:ext uri="{D42A27DB-BD31-4B8C-83A1-F6EECF244321}">
                <p14:modId xmlns:p14="http://schemas.microsoft.com/office/powerpoint/2010/main" val="3727245766"/>
              </p:ext>
            </p:extLst>
          </p:nvPr>
        </p:nvGraphicFramePr>
        <p:xfrm>
          <a:off x="213222" y="1534459"/>
          <a:ext cx="5782110" cy="4909448"/>
        </p:xfrm>
        <a:graphic>
          <a:graphicData uri="http://schemas.openxmlformats.org/drawingml/2006/table">
            <a:tbl>
              <a:tblPr firstRow="1" firstCol="1" bandRow="1"/>
              <a:tblGrid>
                <a:gridCol w="834528">
                  <a:extLst>
                    <a:ext uri="{9D8B030D-6E8A-4147-A177-3AD203B41FA5}">
                      <a16:colId xmlns:a16="http://schemas.microsoft.com/office/drawing/2014/main" val="921579654"/>
                    </a:ext>
                  </a:extLst>
                </a:gridCol>
                <a:gridCol w="4947582">
                  <a:extLst>
                    <a:ext uri="{9D8B030D-6E8A-4147-A177-3AD203B41FA5}">
                      <a16:colId xmlns:a16="http://schemas.microsoft.com/office/drawing/2014/main" val="2790224011"/>
                    </a:ext>
                  </a:extLst>
                </a:gridCol>
              </a:tblGrid>
              <a:tr h="209722">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marL="0" marR="0" algn="l" fontAlgn="t">
                        <a:spcBef>
                          <a:spcPts val="0"/>
                        </a:spcBef>
                        <a:spcAft>
                          <a:spcPts val="0"/>
                        </a:spcAft>
                      </a:pPr>
                      <a:r>
                        <a:rPr lang="fr-FR" sz="1200" b="1" u="none" strike="noStrike">
                          <a:solidFill>
                            <a:schemeClr val="bg1"/>
                          </a:solidFill>
                        </a:rPr>
                        <a:t>Catégorie</a:t>
                      </a:r>
                    </a:p>
                  </a:txBody>
                  <a:tcPr marL="51102" marR="51102" marT="45991" marB="45991">
                    <a:lnL w="6350" cap="flat" cmpd="sng" algn="ctr">
                      <a:solidFill>
                        <a:sysClr val="windowText" lastClr="000000"/>
                      </a:solidFill>
                      <a:prstDash val="solid"/>
                      <a:miter lim="800000"/>
                    </a:lnL>
                    <a:lnR>
                      <a:noFill/>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marL="0" marR="0" algn="l" fontAlgn="t">
                        <a:spcBef>
                          <a:spcPts val="0"/>
                        </a:spcBef>
                        <a:spcAft>
                          <a:spcPts val="0"/>
                        </a:spcAft>
                      </a:pPr>
                      <a:r>
                        <a:rPr lang="fr-FR" sz="1200" b="1" u="none" strike="noStrike">
                          <a:solidFill>
                            <a:schemeClr val="bg1"/>
                          </a:solidFill>
                        </a:rPr>
                        <a:t>Description</a:t>
                      </a:r>
                    </a:p>
                  </a:txBody>
                  <a:tcPr marL="51102" marR="51102" marT="45991" marB="45991">
                    <a:lnL>
                      <a:noFill/>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2628336074"/>
                  </a:ext>
                </a:extLst>
              </a:tr>
              <a:tr h="504067">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fontAlgn="t">
                        <a:spcBef>
                          <a:spcPts val="0"/>
                        </a:spcBef>
                        <a:spcAft>
                          <a:spcPts val="0"/>
                        </a:spcAft>
                      </a:pPr>
                      <a:r>
                        <a:rPr lang="fr-FR" sz="1100" b="1" u="none" strike="noStrike" dirty="0">
                          <a:solidFill>
                            <a:srgbClr val="333333"/>
                          </a:solidFill>
                        </a:rPr>
                        <a:t>Spécifier </a:t>
                      </a:r>
                      <a:br>
                        <a:rPr lang="fr-FR" sz="1100" b="1" u="none" strike="noStrike" dirty="0">
                          <a:solidFill>
                            <a:srgbClr val="333333"/>
                          </a:solidFill>
                        </a:rPr>
                      </a:br>
                      <a:r>
                        <a:rPr lang="fr-FR" sz="1100" b="1" u="none" strike="noStrike" dirty="0">
                          <a:solidFill>
                            <a:srgbClr val="333333"/>
                          </a:solidFill>
                        </a:rPr>
                        <a:t>un produit</a:t>
                      </a: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fontAlgn="t">
                        <a:spcBef>
                          <a:spcPts val="0"/>
                        </a:spcBef>
                        <a:spcAft>
                          <a:spcPts val="0"/>
                        </a:spcAft>
                      </a:pPr>
                      <a:r>
                        <a:rPr lang="fr-FR" sz="1100" b="0" u="none" strike="noStrike" dirty="0">
                          <a:solidFill>
                            <a:srgbClr val="333333"/>
                          </a:solidFill>
                        </a:rPr>
                        <a:t>Indiquez le nom du produit dans le champ donné. Saisissez les premières lettres </a:t>
                      </a:r>
                      <a:br>
                        <a:rPr lang="fr-FR" sz="1100" b="0" u="none" strike="noStrike" dirty="0">
                          <a:solidFill>
                            <a:srgbClr val="333333"/>
                          </a:solidFill>
                        </a:rPr>
                      </a:br>
                      <a:r>
                        <a:rPr lang="fr-FR" sz="1100" b="0" u="none" strike="noStrike" dirty="0">
                          <a:solidFill>
                            <a:srgbClr val="333333"/>
                          </a:solidFill>
                        </a:rPr>
                        <a:t>du nom du produit pour afficher la liste des options. Cette option n’est pas disponible si vous créez un cas relatif à la gestion des utilisateurs et des licences.</a:t>
                      </a: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768634257"/>
                  </a:ext>
                </a:extLst>
              </a:tr>
              <a:tr h="2200642">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fontAlgn="t">
                        <a:spcBef>
                          <a:spcPts val="0"/>
                        </a:spcBef>
                        <a:spcAft>
                          <a:spcPts val="0"/>
                        </a:spcAft>
                      </a:pPr>
                      <a:r>
                        <a:rPr lang="fr-FR" sz="1100" b="1" u="none" strike="noStrike">
                          <a:solidFill>
                            <a:srgbClr val="333333"/>
                          </a:solidFill>
                        </a:rPr>
                        <a:t>Sélectionner le niveau de priorité du problème</a:t>
                      </a: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fontAlgn="t">
                        <a:spcBef>
                          <a:spcPts val="750"/>
                        </a:spcBef>
                        <a:spcAft>
                          <a:spcPts val="750"/>
                        </a:spcAft>
                      </a:pPr>
                      <a:r>
                        <a:rPr lang="fr-FR" sz="1100" b="0" u="none" strike="noStrike" dirty="0">
                          <a:solidFill>
                            <a:srgbClr val="333333"/>
                          </a:solidFill>
                        </a:rPr>
                        <a:t>Classez le problème en fonction de son impact sur les opérations, comme suit :</a:t>
                      </a:r>
                    </a:p>
                    <a:p>
                      <a:pPr marL="740664" marR="0" indent="-283464" algn="l" fontAlgn="t">
                        <a:spcBef>
                          <a:spcPts val="450"/>
                        </a:spcBef>
                        <a:spcAft>
                          <a:spcPts val="450"/>
                        </a:spcAft>
                        <a:tabLst>
                          <a:tab pos="914400" algn="l"/>
                        </a:tabLst>
                      </a:pPr>
                      <a:r>
                        <a:rPr lang="fr-FR" sz="1100" b="0" u="none" strike="noStrike" dirty="0">
                          <a:solidFill>
                            <a:srgbClr val="333333"/>
                          </a:solidFill>
                        </a:rPr>
                        <a:t>P4 (mineur) : Sélectionnez cette option si le problème ne provoque pas d’interruptions importantes des opérations normales. Cette option englobe les problèmes liés aux API et à l’intégration, les demandes d’installation et de configuration, les requêtes d’amélioration et les questions relatives à la documentation.</a:t>
                      </a:r>
                    </a:p>
                    <a:p>
                      <a:pPr marL="740664" marR="0" indent="-283464" algn="l" fontAlgn="t">
                        <a:spcBef>
                          <a:spcPts val="450"/>
                        </a:spcBef>
                        <a:spcAft>
                          <a:spcPts val="450"/>
                        </a:spcAft>
                        <a:tabLst>
                          <a:tab pos="914400" algn="l"/>
                        </a:tabLst>
                      </a:pPr>
                      <a:r>
                        <a:rPr lang="fr-FR" sz="1100" b="0" u="none" strike="noStrike" dirty="0">
                          <a:solidFill>
                            <a:srgbClr val="333333"/>
                          </a:solidFill>
                        </a:rPr>
                        <a:t>P3 (important) : Sélectionnez cette option si le problème interrompt les opérations normales. Par exemple, un dysfonctionnement ou un comportement incorrect du logiciel. </a:t>
                      </a:r>
                    </a:p>
                    <a:p>
                      <a:pPr marL="740664" marR="0" indent="-283464" algn="l" fontAlgn="t">
                        <a:spcBef>
                          <a:spcPts val="450"/>
                        </a:spcBef>
                        <a:spcAft>
                          <a:spcPts val="450"/>
                        </a:spcAft>
                        <a:tabLst>
                          <a:tab pos="914400" algn="l"/>
                        </a:tabLst>
                      </a:pPr>
                      <a:r>
                        <a:rPr lang="fr-FR" sz="1100" b="0" u="none" strike="noStrike" dirty="0">
                          <a:solidFill>
                            <a:srgbClr val="333333"/>
                          </a:solidFill>
                        </a:rPr>
                        <a:t>P2 (urgent) : Choisissez cette option en cas d’interruptions importantes des opérations normales de votre entreprise. Par exemple, si le problème affecte négativement une installation à l’échelle de l’entreprise, des échéances urgentes ou engendre un risque financier pour l’entreprise. </a:t>
                      </a: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4276482437"/>
                  </a:ext>
                </a:extLst>
              </a:tr>
              <a:tr h="827029">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fontAlgn="t">
                        <a:spcBef>
                          <a:spcPts val="0"/>
                        </a:spcBef>
                        <a:spcAft>
                          <a:spcPts val="0"/>
                        </a:spcAft>
                      </a:pPr>
                      <a:r>
                        <a:rPr lang="fr-FR" sz="1100" b="1" u="none" strike="noStrike">
                          <a:solidFill>
                            <a:srgbClr val="333333"/>
                          </a:solidFill>
                        </a:rPr>
                        <a:t>Mesurer l’impact du problème</a:t>
                      </a: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fontAlgn="t">
                        <a:spcBef>
                          <a:spcPts val="750"/>
                        </a:spcBef>
                        <a:spcAft>
                          <a:spcPts val="750"/>
                        </a:spcAft>
                      </a:pPr>
                      <a:r>
                        <a:rPr lang="fr-FR" sz="1100" b="0" u="none" strike="noStrike" dirty="0">
                          <a:solidFill>
                            <a:srgbClr val="333333"/>
                          </a:solidFill>
                        </a:rPr>
                        <a:t>Sélectionnez une des options ci-dessous en fonction du niveau d’impact du problème sur l’organisation :</a:t>
                      </a:r>
                    </a:p>
                    <a:p>
                      <a:pPr marL="740664" marR="0" indent="-283464" algn="l" fontAlgn="t">
                        <a:spcBef>
                          <a:spcPts val="450"/>
                        </a:spcBef>
                        <a:spcAft>
                          <a:spcPts val="450"/>
                        </a:spcAft>
                        <a:tabLst>
                          <a:tab pos="914400" algn="l"/>
                        </a:tabLst>
                      </a:pPr>
                      <a:r>
                        <a:rPr lang="fr-FR" sz="1100" b="0" u="none" strike="noStrike" dirty="0">
                          <a:solidFill>
                            <a:srgbClr val="333333"/>
                          </a:solidFill>
                        </a:rPr>
                        <a:t>Faible : un ou deux utilisateurs sont affectés.</a:t>
                      </a:r>
                    </a:p>
                    <a:p>
                      <a:pPr marL="740664" marR="0" indent="-283464" algn="l" fontAlgn="t">
                        <a:spcBef>
                          <a:spcPts val="450"/>
                        </a:spcBef>
                        <a:spcAft>
                          <a:spcPts val="450"/>
                        </a:spcAft>
                        <a:tabLst>
                          <a:tab pos="914400" algn="l"/>
                        </a:tabLst>
                      </a:pPr>
                      <a:r>
                        <a:rPr lang="fr-FR" sz="1100" b="0" u="none" strike="noStrike" dirty="0">
                          <a:solidFill>
                            <a:srgbClr val="333333"/>
                          </a:solidFill>
                        </a:rPr>
                        <a:t>Moyen : un groupe spécifique d’utilisateurs est affecté.</a:t>
                      </a:r>
                    </a:p>
                    <a:p>
                      <a:pPr marL="740664" marR="0" indent="-283464" algn="l" fontAlgn="t">
                        <a:spcBef>
                          <a:spcPts val="450"/>
                        </a:spcBef>
                        <a:spcAft>
                          <a:spcPts val="450"/>
                        </a:spcAft>
                        <a:tabLst>
                          <a:tab pos="914400" algn="l"/>
                        </a:tabLst>
                      </a:pPr>
                      <a:r>
                        <a:rPr lang="fr-FR" sz="1100" b="0" u="none" strike="noStrike" dirty="0">
                          <a:solidFill>
                            <a:srgbClr val="333333"/>
                          </a:solidFill>
                        </a:rPr>
                        <a:t>Élevé : la plupart des utilisateurs sont affectés.</a:t>
                      </a: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684122772"/>
                  </a:ext>
                </a:extLst>
              </a:tr>
            </a:tbl>
          </a:graphicData>
        </a:graphic>
      </p:graphicFrame>
      <p:graphicFrame>
        <p:nvGraphicFramePr>
          <p:cNvPr id="5" name="Table 4">
            <a:extLst>
              <a:ext uri="{FF2B5EF4-FFF2-40B4-BE49-F238E27FC236}">
                <a16:creationId xmlns:a16="http://schemas.microsoft.com/office/drawing/2014/main" id="{952B209B-C516-4945-B780-A19E22550CA1}"/>
              </a:ext>
            </a:extLst>
          </p:cNvPr>
          <p:cNvGraphicFramePr>
            <a:graphicFrameLocks noGrp="1"/>
          </p:cNvGraphicFramePr>
          <p:nvPr>
            <p:extLst>
              <p:ext uri="{D42A27DB-BD31-4B8C-83A1-F6EECF244321}">
                <p14:modId xmlns:p14="http://schemas.microsoft.com/office/powerpoint/2010/main" val="671878532"/>
              </p:ext>
            </p:extLst>
          </p:nvPr>
        </p:nvGraphicFramePr>
        <p:xfrm>
          <a:off x="6147732" y="1534459"/>
          <a:ext cx="5782110" cy="4571628"/>
        </p:xfrm>
        <a:graphic>
          <a:graphicData uri="http://schemas.openxmlformats.org/drawingml/2006/table">
            <a:tbl>
              <a:tblPr firstRow="1" firstCol="1" bandRow="1"/>
              <a:tblGrid>
                <a:gridCol w="757893">
                  <a:extLst>
                    <a:ext uri="{9D8B030D-6E8A-4147-A177-3AD203B41FA5}">
                      <a16:colId xmlns:a16="http://schemas.microsoft.com/office/drawing/2014/main" val="921579654"/>
                    </a:ext>
                  </a:extLst>
                </a:gridCol>
                <a:gridCol w="5024217">
                  <a:extLst>
                    <a:ext uri="{9D8B030D-6E8A-4147-A177-3AD203B41FA5}">
                      <a16:colId xmlns:a16="http://schemas.microsoft.com/office/drawing/2014/main" val="2790224011"/>
                    </a:ext>
                  </a:extLst>
                </a:gridCol>
              </a:tblGrid>
              <a:tr h="209722">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marL="0" marR="0" algn="l" fontAlgn="t">
                        <a:spcBef>
                          <a:spcPts val="0"/>
                        </a:spcBef>
                        <a:spcAft>
                          <a:spcPts val="0"/>
                        </a:spcAft>
                      </a:pPr>
                      <a:r>
                        <a:rPr lang="fr-FR" sz="1200" b="1" u="none" strike="noStrike">
                          <a:solidFill>
                            <a:schemeClr val="bg1"/>
                          </a:solidFill>
                        </a:rPr>
                        <a:t>Catégorie</a:t>
                      </a:r>
                    </a:p>
                  </a:txBody>
                  <a:tcPr marL="51102" marR="51102" marT="45991" marB="45991">
                    <a:lnL w="6350" cap="flat" cmpd="sng" algn="ctr">
                      <a:solidFill>
                        <a:sysClr val="windowText" lastClr="000000"/>
                      </a:solidFill>
                      <a:prstDash val="solid"/>
                      <a:miter lim="800000"/>
                    </a:lnL>
                    <a:lnR>
                      <a:noFill/>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marL="0" marR="0" algn="l" fontAlgn="t">
                        <a:spcBef>
                          <a:spcPts val="0"/>
                        </a:spcBef>
                        <a:spcAft>
                          <a:spcPts val="0"/>
                        </a:spcAft>
                      </a:pPr>
                      <a:r>
                        <a:rPr lang="fr-FR" sz="1200" b="1" u="none" strike="noStrike">
                          <a:solidFill>
                            <a:schemeClr val="bg1"/>
                          </a:solidFill>
                        </a:rPr>
                        <a:t>Description</a:t>
                      </a:r>
                    </a:p>
                  </a:txBody>
                  <a:tcPr marL="51102" marR="51102" marT="45991" marB="45991">
                    <a:lnL>
                      <a:noFill/>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2628336074"/>
                  </a:ext>
                </a:extLst>
              </a:tr>
              <a:tr h="1925374">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fontAlgn="t">
                        <a:spcBef>
                          <a:spcPts val="0"/>
                        </a:spcBef>
                        <a:spcAft>
                          <a:spcPts val="0"/>
                        </a:spcAft>
                      </a:pPr>
                      <a:r>
                        <a:rPr lang="fr-FR" sz="1100" b="1" u="none" strike="noStrike">
                          <a:solidFill>
                            <a:srgbClr val="333333"/>
                          </a:solidFill>
                        </a:rPr>
                        <a:t>Résumer le problème</a:t>
                      </a: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headEnd type="none" w="med" len="med"/>
                      <a:tailEnd type="none" w="med" len="med"/>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fontAlgn="t">
                        <a:spcBef>
                          <a:spcPts val="750"/>
                        </a:spcBef>
                        <a:spcAft>
                          <a:spcPts val="750"/>
                        </a:spcAft>
                      </a:pPr>
                      <a:r>
                        <a:rPr lang="fr-FR" sz="1100" b="0" u="none" strike="noStrike" dirty="0">
                          <a:solidFill>
                            <a:srgbClr val="333333"/>
                          </a:solidFill>
                        </a:rPr>
                        <a:t>Fournissez un résumé descriptif du problème. Décrivez le problème spécifique et vos observations. </a:t>
                      </a:r>
                    </a:p>
                    <a:p>
                      <a:pPr marL="0" marR="0" algn="l" fontAlgn="t">
                        <a:spcBef>
                          <a:spcPts val="750"/>
                        </a:spcBef>
                        <a:spcAft>
                          <a:spcPts val="750"/>
                        </a:spcAft>
                      </a:pPr>
                      <a:r>
                        <a:rPr lang="fr-FR" sz="1100" b="0" u="none" strike="noStrike" dirty="0">
                          <a:solidFill>
                            <a:srgbClr val="333333"/>
                          </a:solidFill>
                        </a:rPr>
                        <a:t>Exemples de résumés descriptifs :</a:t>
                      </a:r>
                    </a:p>
                    <a:p>
                      <a:pPr marL="740664" marR="0" indent="-283464" algn="l" fontAlgn="t">
                        <a:spcBef>
                          <a:spcPts val="450"/>
                        </a:spcBef>
                        <a:spcAft>
                          <a:spcPts val="450"/>
                        </a:spcAft>
                        <a:tabLst>
                          <a:tab pos="914400" algn="l"/>
                        </a:tabLst>
                      </a:pPr>
                      <a:r>
                        <a:rPr lang="fr-FR" sz="1100" b="0" u="none" strike="noStrike" dirty="0">
                          <a:solidFill>
                            <a:srgbClr val="333333"/>
                          </a:solidFill>
                        </a:rPr>
                        <a:t>Erreur « Impossible de traiter la réponse SAML entrante » avec </a:t>
                      </a:r>
                      <a:r>
                        <a:rPr lang="fr-FR" sz="1100" b="0" u="none" strike="noStrike" dirty="0" err="1">
                          <a:solidFill>
                            <a:srgbClr val="333333"/>
                          </a:solidFill>
                        </a:rPr>
                        <a:t>Federated</a:t>
                      </a:r>
                      <a:r>
                        <a:rPr lang="fr-FR" sz="1100" b="0" u="none" strike="noStrike" dirty="0">
                          <a:solidFill>
                            <a:srgbClr val="333333"/>
                          </a:solidFill>
                        </a:rPr>
                        <a:t> ID</a:t>
                      </a:r>
                    </a:p>
                    <a:p>
                      <a:pPr marL="740664" marR="0" indent="-283464" algn="l" fontAlgn="t">
                        <a:spcBef>
                          <a:spcPts val="450"/>
                        </a:spcBef>
                        <a:spcAft>
                          <a:spcPts val="450"/>
                        </a:spcAft>
                        <a:tabLst>
                          <a:tab pos="914400" algn="l"/>
                        </a:tabLst>
                      </a:pPr>
                      <a:r>
                        <a:rPr lang="fr-FR" sz="1100" b="0" u="none" strike="noStrike" dirty="0">
                          <a:solidFill>
                            <a:srgbClr val="333333"/>
                          </a:solidFill>
                        </a:rPr>
                        <a:t>« Compte non reconnu » dans le panneau d’assistance</a:t>
                      </a:r>
                    </a:p>
                    <a:p>
                      <a:pPr marL="740664" marR="0" indent="-283464" algn="l" fontAlgn="t">
                        <a:spcBef>
                          <a:spcPts val="450"/>
                        </a:spcBef>
                        <a:spcAft>
                          <a:spcPts val="450"/>
                        </a:spcAft>
                        <a:tabLst>
                          <a:tab pos="914400" algn="l"/>
                        </a:tabLst>
                      </a:pPr>
                      <a:r>
                        <a:rPr lang="fr-FR" sz="1100" b="0" u="none" strike="noStrike" dirty="0">
                          <a:solidFill>
                            <a:srgbClr val="333333"/>
                          </a:solidFill>
                        </a:rPr>
                        <a:t>Erreur 400 ou autre lors de la tentative de validation d’une revendication </a:t>
                      </a:r>
                      <a:br>
                        <a:rPr lang="fr-FR" sz="1100" b="0" u="none" strike="noStrike" dirty="0">
                          <a:solidFill>
                            <a:srgbClr val="333333"/>
                          </a:solidFill>
                        </a:rPr>
                      </a:br>
                      <a:r>
                        <a:rPr lang="fr-FR" sz="1100" b="0" u="none" strike="noStrike" dirty="0">
                          <a:solidFill>
                            <a:srgbClr val="333333"/>
                          </a:solidFill>
                        </a:rPr>
                        <a:t>de domaine</a:t>
                      </a:r>
                    </a:p>
                    <a:p>
                      <a:pPr marL="740664" marR="0" indent="-283464" algn="l" fontAlgn="t">
                        <a:spcBef>
                          <a:spcPts val="450"/>
                        </a:spcBef>
                        <a:spcAft>
                          <a:spcPts val="450"/>
                        </a:spcAft>
                        <a:tabLst>
                          <a:tab pos="914400" algn="l"/>
                        </a:tabLst>
                      </a:pPr>
                      <a:r>
                        <a:rPr lang="fr-FR" sz="1100" b="0" u="none" strike="noStrike" dirty="0">
                          <a:solidFill>
                            <a:srgbClr val="333333"/>
                          </a:solidFill>
                        </a:rPr>
                        <a:t>Le panneau des utilisateurs, des groupes ou des identités est vide</a:t>
                      </a:r>
                    </a:p>
                    <a:p>
                      <a:pPr marL="740664" marR="0" indent="-283464" algn="l" fontAlgn="t">
                        <a:spcBef>
                          <a:spcPts val="450"/>
                        </a:spcBef>
                        <a:spcAft>
                          <a:spcPts val="450"/>
                        </a:spcAft>
                        <a:tabLst>
                          <a:tab pos="914400" algn="l"/>
                        </a:tabLst>
                      </a:pPr>
                      <a:r>
                        <a:rPr lang="fr-FR" sz="1100" b="0" u="none" strike="noStrike" dirty="0">
                          <a:solidFill>
                            <a:srgbClr val="333333"/>
                          </a:solidFill>
                        </a:rPr>
                        <a:t>Modification de la revendication de domaine d’Enterprise ID </a:t>
                      </a:r>
                      <a:br>
                        <a:rPr lang="fr-FR" sz="1100" b="0" u="none" strike="noStrike" dirty="0">
                          <a:solidFill>
                            <a:srgbClr val="333333"/>
                          </a:solidFill>
                        </a:rPr>
                      </a:br>
                      <a:r>
                        <a:rPr lang="fr-FR" sz="1100" b="0" u="none" strike="noStrike" dirty="0">
                          <a:solidFill>
                            <a:srgbClr val="333333"/>
                          </a:solidFill>
                        </a:rPr>
                        <a:t>à </a:t>
                      </a:r>
                      <a:r>
                        <a:rPr lang="fr-FR" sz="1100" b="0" u="none" strike="noStrike" dirty="0" err="1">
                          <a:solidFill>
                            <a:srgbClr val="333333"/>
                          </a:solidFill>
                        </a:rPr>
                        <a:t>Federated</a:t>
                      </a:r>
                      <a:r>
                        <a:rPr lang="fr-FR" sz="1100" b="0" u="none" strike="noStrike" dirty="0">
                          <a:solidFill>
                            <a:srgbClr val="333333"/>
                          </a:solidFill>
                        </a:rPr>
                        <a:t> (ou inversement)</a:t>
                      </a:r>
                    </a:p>
                    <a:p>
                      <a:pPr marL="740664" marR="0" indent="-283464" algn="l" fontAlgn="t">
                        <a:spcBef>
                          <a:spcPts val="450"/>
                        </a:spcBef>
                        <a:spcAft>
                          <a:spcPts val="450"/>
                        </a:spcAft>
                        <a:tabLst>
                          <a:tab pos="914400" algn="l"/>
                        </a:tabLst>
                      </a:pPr>
                      <a:r>
                        <a:rPr lang="fr-FR" sz="1100" b="0" u="none" strike="noStrike" dirty="0">
                          <a:solidFill>
                            <a:srgbClr val="333333"/>
                          </a:solidFill>
                        </a:rPr>
                        <a:t>Réception de l’erreur : « Invitation avec ce code introuvable »</a:t>
                      </a: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headEnd type="none" w="med" len="med"/>
                      <a:tailEnd type="none" w="med" len="med"/>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262695814"/>
                  </a:ext>
                </a:extLst>
              </a:tr>
              <a:tr h="504067">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defTabSz="685800" rtl="0" eaLnBrk="1" fontAlgn="t" latinLnBrk="0" hangingPunct="1">
                        <a:spcBef>
                          <a:spcPts val="0"/>
                        </a:spcBef>
                        <a:spcAft>
                          <a:spcPts val="0"/>
                        </a:spcAft>
                      </a:pPr>
                      <a:r>
                        <a:rPr lang="fr-FR" sz="1100" b="1" u="none" strike="noStrike">
                          <a:solidFill>
                            <a:srgbClr val="333333"/>
                          </a:solidFill>
                        </a:rPr>
                        <a:t>Décrire la nature du problème</a:t>
                      </a: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defTabSz="685800" rtl="0" eaLnBrk="1" fontAlgn="t" latinLnBrk="0" hangingPunct="1">
                        <a:spcBef>
                          <a:spcPts val="0"/>
                        </a:spcBef>
                        <a:spcAft>
                          <a:spcPts val="0"/>
                        </a:spcAft>
                      </a:pPr>
                      <a:r>
                        <a:rPr lang="fr-FR" sz="1100" b="0" u="none" strike="noStrike" dirty="0">
                          <a:solidFill>
                            <a:srgbClr val="333333"/>
                          </a:solidFill>
                        </a:rPr>
                        <a:t>Énoncez vos requêtes ou décrivez votre problème en détail, y compris le workflow</a:t>
                      </a:r>
                      <a:br>
                        <a:rPr lang="fr-FR" sz="1100" b="0" u="none" strike="noStrike" dirty="0">
                          <a:solidFill>
                            <a:srgbClr val="333333"/>
                          </a:solidFill>
                        </a:rPr>
                      </a:br>
                      <a:r>
                        <a:rPr lang="fr-FR" sz="1100" b="0" u="none" strike="noStrike" dirty="0">
                          <a:solidFill>
                            <a:srgbClr val="333333"/>
                          </a:solidFill>
                        </a:rPr>
                        <a:t>à l’origine du problème et les étapes à suivre pour le reproduire. Précisez le moment auquel le problème est survenu.</a:t>
                      </a: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858182946"/>
                  </a:ext>
                </a:extLst>
              </a:tr>
              <a:tr h="405952">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defTabSz="685800" rtl="0" eaLnBrk="1" fontAlgn="t" latinLnBrk="0" hangingPunct="1">
                        <a:spcBef>
                          <a:spcPts val="0"/>
                        </a:spcBef>
                        <a:spcAft>
                          <a:spcPts val="0"/>
                        </a:spcAft>
                      </a:pPr>
                      <a:r>
                        <a:rPr lang="fr-FR" sz="1100" b="1" u="none" strike="noStrike">
                          <a:solidFill>
                            <a:srgbClr val="333333"/>
                          </a:solidFill>
                        </a:rPr>
                        <a:t>Joindre des captures d’écran ou des fichiers</a:t>
                      </a: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defTabSz="685800" rtl="0" eaLnBrk="1" fontAlgn="t" latinLnBrk="0" hangingPunct="1">
                        <a:spcBef>
                          <a:spcPts val="0"/>
                        </a:spcBef>
                        <a:spcAft>
                          <a:spcPts val="0"/>
                        </a:spcAft>
                      </a:pPr>
                      <a:r>
                        <a:rPr lang="fr-FR" sz="1100" b="0" u="none" strike="noStrike" dirty="0">
                          <a:solidFill>
                            <a:srgbClr val="333333"/>
                          </a:solidFill>
                        </a:rPr>
                        <a:t>Vous pouvez joindre des fichiers pertinents de moins de 20 Mo au cas. Par exemple, une capture d’écran de l’erreur. Les fichiers exécutables et DLL ne sont pas pris </a:t>
                      </a:r>
                      <a:br>
                        <a:rPr lang="fr-FR" sz="1100" b="0" u="none" strike="noStrike" dirty="0">
                          <a:solidFill>
                            <a:srgbClr val="333333"/>
                          </a:solidFill>
                        </a:rPr>
                      </a:br>
                      <a:r>
                        <a:rPr lang="fr-FR" sz="1100" b="0" u="none" strike="noStrike" dirty="0">
                          <a:solidFill>
                            <a:srgbClr val="333333"/>
                          </a:solidFill>
                        </a:rPr>
                        <a:t>en charge.</a:t>
                      </a: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954593553"/>
                  </a:ext>
                </a:extLst>
              </a:tr>
            </a:tbl>
          </a:graphicData>
        </a:graphic>
      </p:graphicFrame>
      <p:sp>
        <p:nvSpPr>
          <p:cNvPr id="6" name="TextBox 5">
            <a:extLst>
              <a:ext uri="{FF2B5EF4-FFF2-40B4-BE49-F238E27FC236}">
                <a16:creationId xmlns:a16="http://schemas.microsoft.com/office/drawing/2014/main" id="{E6A32305-4C9F-4210-8001-C9F427594816}"/>
              </a:ext>
            </a:extLst>
          </p:cNvPr>
          <p:cNvSpPr txBox="1"/>
          <p:nvPr/>
        </p:nvSpPr>
        <p:spPr>
          <a:xfrm>
            <a:off x="1339403" y="6453340"/>
            <a:ext cx="5210081" cy="246221"/>
          </a:xfrm>
          <a:prstGeom prst="rect">
            <a:avLst/>
          </a:prstGeom>
          <a:noFill/>
        </p:spPr>
        <p:txBody>
          <a:bodyPr wrap="none" rtlCol="0">
            <a:spAutoFit/>
          </a:bodyPr>
          <a:lstStyle/>
          <a:p>
            <a:r>
              <a:rPr lang="fr-FR" sz="1000" i="1" dirty="0"/>
              <a:t>Remarque : pour les problèmes d’assistance P1 (critique), veuillez appeler le service clientèle Adobe. Les numéros de téléphone sont indiqués </a:t>
            </a:r>
            <a:r>
              <a:rPr lang="fr-FR" sz="1000" i="1" dirty="0">
                <a:hlinkClick r:id="rId2" action="ppaction://hlinksldjump"/>
              </a:rPr>
              <a:t>ici</a:t>
            </a:r>
            <a:r>
              <a:rPr lang="fr-FR" sz="1000" i="1" dirty="0"/>
              <a:t>.</a:t>
            </a:r>
          </a:p>
        </p:txBody>
      </p:sp>
    </p:spTree>
    <p:extLst>
      <p:ext uri="{BB962C8B-B14F-4D97-AF65-F5344CB8AC3E}">
        <p14:creationId xmlns:p14="http://schemas.microsoft.com/office/powerpoint/2010/main" val="1327205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C01B-9B5F-4B00-8D01-7A0A8D41AB34}"/>
              </a:ext>
            </a:extLst>
          </p:cNvPr>
          <p:cNvSpPr>
            <a:spLocks noGrp="1"/>
          </p:cNvSpPr>
          <p:nvPr>
            <p:ph type="title"/>
          </p:nvPr>
        </p:nvSpPr>
        <p:spPr/>
        <p:txBody>
          <a:bodyPr/>
          <a:lstStyle/>
          <a:p>
            <a:r>
              <a:rPr lang="fr-FR"/>
              <a:t>Créer un cas d’assistance | Adobe Analytics, Adobe Audience Manager, Adobe Target</a:t>
            </a:r>
          </a:p>
        </p:txBody>
      </p:sp>
      <p:sp>
        <p:nvSpPr>
          <p:cNvPr id="3" name="Content Placeholder 2">
            <a:extLst>
              <a:ext uri="{FF2B5EF4-FFF2-40B4-BE49-F238E27FC236}">
                <a16:creationId xmlns:a16="http://schemas.microsoft.com/office/drawing/2014/main" id="{8F5803E6-9431-44F5-93C5-2C9B0390D0A7}"/>
              </a:ext>
            </a:extLst>
          </p:cNvPr>
          <p:cNvSpPr>
            <a:spLocks noGrp="1"/>
          </p:cNvSpPr>
          <p:nvPr>
            <p:ph sz="quarter" idx="13"/>
          </p:nvPr>
        </p:nvSpPr>
        <p:spPr>
          <a:xfrm>
            <a:off x="291060" y="1280168"/>
            <a:ext cx="11521440" cy="1055499"/>
          </a:xfrm>
        </p:spPr>
        <p:txBody>
          <a:bodyPr/>
          <a:lstStyle/>
          <a:p>
            <a:pPr marL="0" indent="0">
              <a:lnSpc>
                <a:spcPct val="100000"/>
              </a:lnSpc>
              <a:spcBef>
                <a:spcPts val="0"/>
              </a:spcBef>
              <a:buNone/>
            </a:pPr>
            <a:r>
              <a:rPr lang="fr-FR" sz="1400" dirty="0">
                <a:latin typeface="+mn-lt"/>
              </a:rPr>
              <a:t>Suivez les étapes ci-dessous pour créer un cas d’assistance dans le portail </a:t>
            </a:r>
            <a:r>
              <a:rPr lang="fr-FR" sz="1400" dirty="0" err="1">
                <a:latin typeface="+mn-lt"/>
              </a:rPr>
              <a:t>Experience</a:t>
            </a:r>
            <a:r>
              <a:rPr lang="fr-FR" sz="1400" dirty="0">
                <a:latin typeface="+mn-lt"/>
              </a:rPr>
              <a:t> League pour les solutions suivantes : </a:t>
            </a:r>
          </a:p>
          <a:p>
            <a:pPr marL="171450" indent="-171450">
              <a:lnSpc>
                <a:spcPct val="100000"/>
              </a:lnSpc>
              <a:spcBef>
                <a:spcPts val="0"/>
              </a:spcBef>
              <a:buFont typeface="Arial" panose="020B0604020202020204" pitchFamily="34" charset="0"/>
              <a:buChar char="•"/>
            </a:pPr>
            <a:r>
              <a:rPr lang="fr-FR" sz="1400" b="1" dirty="0">
                <a:latin typeface="+mn-lt"/>
              </a:rPr>
              <a:t>Adobe Analytics </a:t>
            </a:r>
          </a:p>
          <a:p>
            <a:pPr marL="171450" indent="-171450">
              <a:lnSpc>
                <a:spcPct val="100000"/>
              </a:lnSpc>
              <a:spcBef>
                <a:spcPts val="0"/>
              </a:spcBef>
              <a:buFont typeface="Arial" panose="020B0604020202020204" pitchFamily="34" charset="0"/>
              <a:buChar char="•"/>
            </a:pPr>
            <a:r>
              <a:rPr lang="fr-FR" sz="1400" b="1" dirty="0">
                <a:latin typeface="+mn-lt"/>
              </a:rPr>
              <a:t>Adobe Audience Manager </a:t>
            </a:r>
          </a:p>
        </p:txBody>
      </p:sp>
      <p:graphicFrame>
        <p:nvGraphicFramePr>
          <p:cNvPr id="4" name="Table 7">
            <a:extLst>
              <a:ext uri="{FF2B5EF4-FFF2-40B4-BE49-F238E27FC236}">
                <a16:creationId xmlns:a16="http://schemas.microsoft.com/office/drawing/2014/main" id="{39C4A124-C46D-4417-A37C-3EB22CD86528}"/>
              </a:ext>
            </a:extLst>
          </p:cNvPr>
          <p:cNvGraphicFramePr>
            <a:graphicFrameLocks noGrp="1"/>
          </p:cNvGraphicFramePr>
          <p:nvPr>
            <p:extLst>
              <p:ext uri="{D42A27DB-BD31-4B8C-83A1-F6EECF244321}">
                <p14:modId xmlns:p14="http://schemas.microsoft.com/office/powerpoint/2010/main" val="3703933652"/>
              </p:ext>
            </p:extLst>
          </p:nvPr>
        </p:nvGraphicFramePr>
        <p:xfrm>
          <a:off x="310896" y="2012106"/>
          <a:ext cx="11494008" cy="4414166"/>
        </p:xfrm>
        <a:graphic>
          <a:graphicData uri="http://schemas.openxmlformats.org/drawingml/2006/table">
            <a:tbl>
              <a:tblPr firstRow="1" bandRow="1"/>
              <a:tblGrid>
                <a:gridCol w="1349133">
                  <a:extLst>
                    <a:ext uri="{9D8B030D-6E8A-4147-A177-3AD203B41FA5}">
                      <a16:colId xmlns:a16="http://schemas.microsoft.com/office/drawing/2014/main" val="888503124"/>
                    </a:ext>
                  </a:extLst>
                </a:gridCol>
                <a:gridCol w="10144875">
                  <a:extLst>
                    <a:ext uri="{9D8B030D-6E8A-4147-A177-3AD203B41FA5}">
                      <a16:colId xmlns:a16="http://schemas.microsoft.com/office/drawing/2014/main" val="575858807"/>
                    </a:ext>
                  </a:extLst>
                </a:gridCol>
              </a:tblGrid>
              <a:tr h="441416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fr-FR" sz="1200">
                          <a:solidFill>
                            <a:schemeClr val="bg1"/>
                          </a:solidFill>
                          <a:latin typeface="+mn-lt"/>
                        </a:rPr>
                        <a:t>ACTION</a:t>
                      </a:r>
                    </a:p>
                  </a:txBody>
                  <a:tcPr marL="90000" anchor="ctr">
                    <a:lnL w="12700" cap="flat" cmpd="sng" algn="ctr">
                      <a:solidFill>
                        <a:sysClr val="windowText" lastClr="000000"/>
                      </a:solidFill>
                      <a:prstDash val="solid"/>
                      <a:round/>
                      <a:headEnd type="none" w="med" len="med"/>
                      <a:tailEnd type="none" w="med" len="med"/>
                    </a:lnL>
                    <a:lnR w="12700" cmpd="sng">
                      <a:solidFill>
                        <a:sysClr val="window" lastClr="FFFFFF"/>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indent="0" fontAlgn="base">
                        <a:buFont typeface="Arial" panose="020B0604020202020204" pitchFamily="34" charset="0"/>
                        <a:buNone/>
                      </a:pPr>
                      <a:r>
                        <a:rPr lang="fr-FR" sz="1350" b="0" dirty="0">
                          <a:solidFill>
                            <a:schemeClr val="tx1"/>
                          </a:solidFill>
                          <a:latin typeface="+mn-lt"/>
                          <a:ea typeface="+mn-ea"/>
                          <a:cs typeface="+mn-cs"/>
                        </a:rPr>
                        <a:t>Accédez au </a:t>
                      </a:r>
                      <a:r>
                        <a:rPr lang="fr-FR" sz="1350" b="0" i="0" u="sng" strike="noStrike" dirty="0">
                          <a:solidFill>
                            <a:schemeClr val="tx1"/>
                          </a:solidFill>
                          <a:latin typeface="+mn-lt"/>
                          <a:ea typeface="+mn-ea"/>
                          <a:cs typeface="+mn-cs"/>
                          <a:hlinkClick r:id="rId2">
                            <a:extLst>
                              <a:ext uri="{A12FA001-AC4F-418D-AE19-62706E023703}">
                                <ahyp:hlinkClr xmlns:ahyp="http://schemas.microsoft.com/office/drawing/2018/hyperlinkcolor" val="tx"/>
                              </a:ext>
                            </a:extLst>
                          </a:hlinkClick>
                        </a:rPr>
                        <a:t>site d’envoi de tickets d’</a:t>
                      </a:r>
                      <a:r>
                        <a:rPr lang="fr-FR" sz="1350" b="0" i="0" u="sng" strike="noStrike" dirty="0" err="1">
                          <a:solidFill>
                            <a:schemeClr val="tx1"/>
                          </a:solidFill>
                          <a:latin typeface="+mn-lt"/>
                          <a:ea typeface="+mn-ea"/>
                          <a:cs typeface="+mn-cs"/>
                          <a:hlinkClick r:id="rId2">
                            <a:extLst>
                              <a:ext uri="{A12FA001-AC4F-418D-AE19-62706E023703}">
                                <ahyp:hlinkClr xmlns:ahyp="http://schemas.microsoft.com/office/drawing/2018/hyperlinkcolor" val="tx"/>
                              </a:ext>
                            </a:extLst>
                          </a:hlinkClick>
                        </a:rPr>
                        <a:t>Experience</a:t>
                      </a:r>
                      <a:r>
                        <a:rPr lang="fr-FR" sz="1350" b="0" i="0" u="sng" strike="noStrike" dirty="0">
                          <a:solidFill>
                            <a:schemeClr val="tx1"/>
                          </a:solidFill>
                          <a:latin typeface="+mn-lt"/>
                          <a:ea typeface="+mn-ea"/>
                          <a:cs typeface="+mn-cs"/>
                          <a:hlinkClick r:id="rId2">
                            <a:extLst>
                              <a:ext uri="{A12FA001-AC4F-418D-AE19-62706E023703}">
                                <ahyp:hlinkClr xmlns:ahyp="http://schemas.microsoft.com/office/drawing/2018/hyperlinkcolor" val="tx"/>
                              </a:ext>
                            </a:extLst>
                          </a:hlinkClick>
                        </a:rPr>
                        <a:t> League</a:t>
                      </a:r>
                      <a:r>
                        <a:rPr lang="fr-FR" sz="1350" b="0" i="0" dirty="0">
                          <a:solidFill>
                            <a:schemeClr val="tx1"/>
                          </a:solidFill>
                          <a:latin typeface="+mn-lt"/>
                          <a:ea typeface="+mn-ea"/>
                          <a:cs typeface="+mn-cs"/>
                        </a:rPr>
                        <a:t> </a:t>
                      </a:r>
                    </a:p>
                    <a:p>
                      <a:pPr marL="171450" indent="-171450" fontAlgn="base">
                        <a:buFont typeface="Arial" panose="020B0604020202020204" pitchFamily="34" charset="0"/>
                        <a:buChar char="•"/>
                      </a:pPr>
                      <a:r>
                        <a:rPr lang="fr-FR" sz="1350" b="0" i="0" dirty="0">
                          <a:solidFill>
                            <a:schemeClr val="tx1"/>
                          </a:solidFill>
                          <a:latin typeface="+mn-lt"/>
                          <a:ea typeface="+mn-ea"/>
                          <a:cs typeface="+mn-cs"/>
                        </a:rPr>
                        <a:t>Sélectionnez la solution pour laquelle vous avez besoin d’aide dans l’onglet de gauche :</a:t>
                      </a:r>
                    </a:p>
                    <a:p>
                      <a:pPr marL="0" indent="0" algn="l" rtl="0" fontAlgn="base">
                        <a:buFont typeface="Arial" panose="020B0604020202020204" pitchFamily="34" charset="0"/>
                        <a:buNone/>
                      </a:pPr>
                      <a:endParaRPr lang="en-US" sz="1350" b="0" dirty="0">
                        <a:solidFill>
                          <a:schemeClr val="tx1"/>
                        </a:solidFill>
                        <a:latin typeface="Adobe Clean Light"/>
                      </a:endParaRPr>
                    </a:p>
                    <a:p>
                      <a:pPr marL="0" indent="0" fontAlgn="base">
                        <a:buFont typeface="Arial" panose="020B0604020202020204" pitchFamily="34" charset="0"/>
                        <a:buNone/>
                      </a:pPr>
                      <a:r>
                        <a:rPr lang="fr-FR" sz="1350" b="0" dirty="0">
                          <a:solidFill>
                            <a:schemeClr val="tx1"/>
                          </a:solidFill>
                          <a:latin typeface="Adobe Clean Light"/>
                        </a:rPr>
                        <a:t>Remplissez le formulaire avec les informations/détails suivants</a:t>
                      </a:r>
                    </a:p>
                    <a:p>
                      <a:pPr marL="285750" indent="-285750" fontAlgn="base">
                        <a:buFont typeface="Arial" panose="020B0604020202020204" pitchFamily="34" charset="0"/>
                        <a:buChar char="•"/>
                      </a:pPr>
                      <a:r>
                        <a:rPr lang="fr-FR" sz="1350" b="0" dirty="0">
                          <a:solidFill>
                            <a:schemeClr val="tx1"/>
                          </a:solidFill>
                          <a:latin typeface="Adobe Clean Light"/>
                        </a:rPr>
                        <a:t>Objet de votre demande ou question</a:t>
                      </a:r>
                    </a:p>
                    <a:p>
                      <a:pPr marL="285750" indent="-285750" fontAlgn="base">
                        <a:buFont typeface="Arial" panose="020B0604020202020204" pitchFamily="34" charset="0"/>
                        <a:buChar char="•"/>
                      </a:pPr>
                      <a:r>
                        <a:rPr lang="fr-FR" sz="1350" b="0" dirty="0">
                          <a:solidFill>
                            <a:schemeClr val="tx1"/>
                          </a:solidFill>
                          <a:latin typeface="Adobe Clean Light"/>
                        </a:rPr>
                        <a:t>Prénom et nom</a:t>
                      </a:r>
                    </a:p>
                    <a:p>
                      <a:pPr marL="285750" indent="-285750" fontAlgn="base">
                        <a:buFont typeface="Arial" panose="020B0604020202020204" pitchFamily="34" charset="0"/>
                        <a:buChar char="•"/>
                      </a:pPr>
                      <a:r>
                        <a:rPr lang="fr-FR" sz="1350" b="0" dirty="0">
                          <a:solidFill>
                            <a:schemeClr val="tx1"/>
                          </a:solidFill>
                          <a:latin typeface="Adobe Clean Light"/>
                        </a:rPr>
                        <a:t>Adresse e-mail</a:t>
                      </a:r>
                    </a:p>
                    <a:p>
                      <a:pPr marL="285750" indent="-285750" fontAlgn="base">
                        <a:buFont typeface="Arial" panose="020B0604020202020204" pitchFamily="34" charset="0"/>
                        <a:buChar char="•"/>
                      </a:pPr>
                      <a:r>
                        <a:rPr lang="fr-FR" sz="1350" b="0" dirty="0">
                          <a:solidFill>
                            <a:schemeClr val="tx1"/>
                          </a:solidFill>
                          <a:latin typeface="Adobe Clean Light"/>
                        </a:rPr>
                        <a:t>Nom de la société</a:t>
                      </a:r>
                    </a:p>
                    <a:p>
                      <a:pPr marL="285750" indent="-285750" fontAlgn="base">
                        <a:buFont typeface="Arial" panose="020B0604020202020204" pitchFamily="34" charset="0"/>
                        <a:buChar char="•"/>
                      </a:pPr>
                      <a:r>
                        <a:rPr lang="fr-FR" sz="1350" b="0" dirty="0">
                          <a:solidFill>
                            <a:schemeClr val="tx1"/>
                          </a:solidFill>
                          <a:latin typeface="Adobe Clean Light"/>
                        </a:rPr>
                        <a:t>Saisissez le niveau de priorité</a:t>
                      </a:r>
                    </a:p>
                    <a:p>
                      <a:pPr marL="742950" lvl="1" indent="-285750" fontAlgn="base">
                        <a:buFont typeface="Arial" panose="020B0604020202020204" pitchFamily="34" charset="0"/>
                        <a:buChar char="•"/>
                      </a:pPr>
                      <a:r>
                        <a:rPr lang="fr-FR" sz="1350" b="0" dirty="0">
                          <a:solidFill>
                            <a:schemeClr val="tx1"/>
                          </a:solidFill>
                          <a:latin typeface="Adobe Clean Light"/>
                        </a:rPr>
                        <a:t>P1 requiert un appel téléphonique</a:t>
                      </a:r>
                    </a:p>
                    <a:p>
                      <a:pPr marL="742950" lvl="1" indent="-285750" fontAlgn="base">
                        <a:buFont typeface="Arial" panose="020B0604020202020204" pitchFamily="34" charset="0"/>
                        <a:buChar char="•"/>
                      </a:pPr>
                      <a:r>
                        <a:rPr lang="fr-FR" sz="1350" b="0" dirty="0">
                          <a:solidFill>
                            <a:schemeClr val="tx1"/>
                          </a:solidFill>
                          <a:latin typeface="Adobe Clean Light"/>
                        </a:rPr>
                        <a:t>P2 urgent</a:t>
                      </a:r>
                    </a:p>
                    <a:p>
                      <a:pPr marL="742950" lvl="1" indent="-285750" fontAlgn="base">
                        <a:buFont typeface="Arial" panose="020B0604020202020204" pitchFamily="34" charset="0"/>
                        <a:buChar char="•"/>
                      </a:pPr>
                      <a:r>
                        <a:rPr lang="fr-FR" sz="1350" b="0" dirty="0">
                          <a:solidFill>
                            <a:schemeClr val="tx1"/>
                          </a:solidFill>
                          <a:latin typeface="Adobe Clean Light"/>
                        </a:rPr>
                        <a:t>P3 important</a:t>
                      </a:r>
                    </a:p>
                    <a:p>
                      <a:pPr marL="742950" lvl="1" indent="-285750" fontAlgn="base">
                        <a:buFont typeface="Arial" panose="020B0604020202020204" pitchFamily="34" charset="0"/>
                        <a:buChar char="•"/>
                      </a:pPr>
                      <a:r>
                        <a:rPr lang="fr-FR" sz="1350" b="0" dirty="0">
                          <a:solidFill>
                            <a:schemeClr val="tx1"/>
                          </a:solidFill>
                          <a:latin typeface="Adobe Clean Light"/>
                        </a:rPr>
                        <a:t>P4 mineur (informations supplémentaires)</a:t>
                      </a:r>
                    </a:p>
                    <a:p>
                      <a:pPr marL="285750" indent="-285750" fontAlgn="base">
                        <a:buFont typeface="Arial" panose="020B0604020202020204" pitchFamily="34" charset="0"/>
                        <a:buChar char="•"/>
                      </a:pPr>
                      <a:r>
                        <a:rPr lang="fr-FR" sz="1350" b="0" dirty="0">
                          <a:solidFill>
                            <a:schemeClr val="tx1"/>
                          </a:solidFill>
                          <a:latin typeface="Adobe Clean Light"/>
                        </a:rPr>
                        <a:t>Détaillez la demande ou le problème</a:t>
                      </a:r>
                    </a:p>
                    <a:p>
                      <a:pPr marL="0" indent="0" algn="l" rtl="0" fontAlgn="base">
                        <a:buFont typeface="Arial" panose="020B0604020202020204" pitchFamily="34" charset="0"/>
                        <a:buNone/>
                      </a:pPr>
                      <a:endParaRPr lang="en-US" sz="1350" b="0" dirty="0">
                        <a:solidFill>
                          <a:schemeClr val="tx1"/>
                        </a:solidFill>
                        <a:latin typeface="+mn-lt"/>
                      </a:endParaRPr>
                    </a:p>
                  </a:txBody>
                  <a:tcPr marL="90000" marR="90000">
                    <a:lnL w="12700" cmpd="sng">
                      <a:solidFill>
                        <a:sysClr val="window" lastClr="FFFFFF"/>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9359884"/>
                  </a:ext>
                </a:extLst>
              </a:tr>
            </a:tbl>
          </a:graphicData>
        </a:graphic>
      </p:graphicFrame>
      <p:pic>
        <p:nvPicPr>
          <p:cNvPr id="6" name="Picture 5">
            <a:extLst>
              <a:ext uri="{FF2B5EF4-FFF2-40B4-BE49-F238E27FC236}">
                <a16:creationId xmlns:a16="http://schemas.microsoft.com/office/drawing/2014/main" id="{BA4ED11A-A921-42F3-A58B-F6D4FCF82B88}"/>
              </a:ext>
            </a:extLst>
          </p:cNvPr>
          <p:cNvPicPr>
            <a:picLocks noChangeAspect="1"/>
          </p:cNvPicPr>
          <p:nvPr/>
        </p:nvPicPr>
        <p:blipFill>
          <a:blip r:embed="rId3"/>
          <a:stretch>
            <a:fillRect/>
          </a:stretch>
        </p:blipFill>
        <p:spPr>
          <a:xfrm>
            <a:off x="6096000" y="2474780"/>
            <a:ext cx="5594332" cy="3510965"/>
          </a:xfrm>
          <a:prstGeom prst="rect">
            <a:avLst/>
          </a:prstGeom>
        </p:spPr>
      </p:pic>
      <p:sp>
        <p:nvSpPr>
          <p:cNvPr id="8" name="TextBox 7">
            <a:extLst>
              <a:ext uri="{FF2B5EF4-FFF2-40B4-BE49-F238E27FC236}">
                <a16:creationId xmlns:a16="http://schemas.microsoft.com/office/drawing/2014/main" id="{A3707CF2-B7AB-47FB-82D3-BAEA1BA17DD4}"/>
              </a:ext>
            </a:extLst>
          </p:cNvPr>
          <p:cNvSpPr txBox="1"/>
          <p:nvPr/>
        </p:nvSpPr>
        <p:spPr>
          <a:xfrm>
            <a:off x="1477860" y="6165199"/>
            <a:ext cx="10212472" cy="215444"/>
          </a:xfrm>
          <a:prstGeom prst="rect">
            <a:avLst/>
          </a:prstGeom>
          <a:noFill/>
        </p:spPr>
        <p:txBody>
          <a:bodyPr wrap="square">
            <a:spAutoFit/>
          </a:bodyPr>
          <a:lstStyle/>
          <a:p>
            <a:pPr marL="225425">
              <a:lnSpc>
                <a:spcPct val="100000"/>
              </a:lnSpc>
            </a:pPr>
            <a:r>
              <a:rPr lang="fr-FR" sz="800" i="1" dirty="0"/>
              <a:t>Vous recevez un e-mail de confirmation si votre adresse e-mail est enregistrée en tant qu’utilisateur pris en charge (généré par le système). Dès qu’un ticket est attribué à un ingénieur du bureau de service, celui-ci vous renvoie un e-mail. </a:t>
            </a:r>
          </a:p>
        </p:txBody>
      </p:sp>
      <p:sp>
        <p:nvSpPr>
          <p:cNvPr id="10" name="TextBox 9">
            <a:extLst>
              <a:ext uri="{FF2B5EF4-FFF2-40B4-BE49-F238E27FC236}">
                <a16:creationId xmlns:a16="http://schemas.microsoft.com/office/drawing/2014/main" id="{60331A0F-54CF-4492-BFEE-B2C8B0B72D3D}"/>
              </a:ext>
            </a:extLst>
          </p:cNvPr>
          <p:cNvSpPr txBox="1"/>
          <p:nvPr/>
        </p:nvSpPr>
        <p:spPr>
          <a:xfrm>
            <a:off x="2686574" y="1478863"/>
            <a:ext cx="6094602" cy="523220"/>
          </a:xfrm>
          <a:prstGeom prst="rect">
            <a:avLst/>
          </a:prstGeom>
          <a:noFill/>
        </p:spPr>
        <p:txBody>
          <a:bodyPr wrap="square">
            <a:spAutoFit/>
          </a:bodyPr>
          <a:lstStyle/>
          <a:p>
            <a:pPr marL="171450" indent="-171450">
              <a:lnSpc>
                <a:spcPct val="100000"/>
              </a:lnSpc>
              <a:spcBef>
                <a:spcPts val="0"/>
              </a:spcBef>
              <a:buFont typeface="Arial" panose="020B0604020202020204" pitchFamily="34" charset="0"/>
              <a:buChar char="•"/>
            </a:pPr>
            <a:r>
              <a:rPr lang="fr-FR" sz="1400" b="1" dirty="0">
                <a:latin typeface="+mn-lt"/>
              </a:rPr>
              <a:t>Adobe Target</a:t>
            </a:r>
          </a:p>
          <a:p>
            <a:pPr marL="171450" indent="-171450">
              <a:lnSpc>
                <a:spcPct val="100000"/>
              </a:lnSpc>
              <a:spcBef>
                <a:spcPts val="0"/>
              </a:spcBef>
              <a:buFont typeface="Arial" panose="020B0604020202020204" pitchFamily="34" charset="0"/>
              <a:buChar char="•"/>
            </a:pPr>
            <a:r>
              <a:rPr lang="fr-FR" sz="1400" b="1" dirty="0"/>
              <a:t>Adobe Social</a:t>
            </a:r>
          </a:p>
        </p:txBody>
      </p:sp>
    </p:spTree>
    <p:extLst>
      <p:ext uri="{BB962C8B-B14F-4D97-AF65-F5344CB8AC3E}">
        <p14:creationId xmlns:p14="http://schemas.microsoft.com/office/powerpoint/2010/main" val="993850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C01B-9B5F-4B00-8D01-7A0A8D41AB34}"/>
              </a:ext>
            </a:extLst>
          </p:cNvPr>
          <p:cNvSpPr>
            <a:spLocks noGrp="1"/>
          </p:cNvSpPr>
          <p:nvPr>
            <p:ph type="title"/>
          </p:nvPr>
        </p:nvSpPr>
        <p:spPr/>
        <p:txBody>
          <a:bodyPr/>
          <a:lstStyle/>
          <a:p>
            <a:r>
              <a:rPr lang="fr-FR"/>
              <a:t>Créer un cas d’assistance | Adobe Primetime</a:t>
            </a:r>
          </a:p>
        </p:txBody>
      </p:sp>
      <p:sp>
        <p:nvSpPr>
          <p:cNvPr id="3" name="Content Placeholder 2">
            <a:extLst>
              <a:ext uri="{FF2B5EF4-FFF2-40B4-BE49-F238E27FC236}">
                <a16:creationId xmlns:a16="http://schemas.microsoft.com/office/drawing/2014/main" id="{8F5803E6-9431-44F5-93C5-2C9B0390D0A7}"/>
              </a:ext>
            </a:extLst>
          </p:cNvPr>
          <p:cNvSpPr>
            <a:spLocks noGrp="1"/>
          </p:cNvSpPr>
          <p:nvPr>
            <p:ph sz="quarter" idx="13"/>
          </p:nvPr>
        </p:nvSpPr>
        <p:spPr>
          <a:xfrm>
            <a:off x="291060" y="1222636"/>
            <a:ext cx="11521440" cy="1055499"/>
          </a:xfrm>
        </p:spPr>
        <p:txBody>
          <a:bodyPr/>
          <a:lstStyle/>
          <a:p>
            <a:pPr marL="0" indent="0">
              <a:lnSpc>
                <a:spcPct val="100000"/>
              </a:lnSpc>
              <a:spcBef>
                <a:spcPts val="0"/>
              </a:spcBef>
              <a:buNone/>
            </a:pPr>
            <a:r>
              <a:rPr lang="fr-FR" sz="1400">
                <a:latin typeface="+mn-lt"/>
              </a:rPr>
              <a:t>Suivez les étapes ci-dessous pour créer un cas d’assistance dans le portail Experience League pour les solutions suivantes : </a:t>
            </a:r>
          </a:p>
          <a:p>
            <a:pPr marL="171450" indent="-171450">
              <a:lnSpc>
                <a:spcPct val="100000"/>
              </a:lnSpc>
              <a:spcBef>
                <a:spcPts val="0"/>
              </a:spcBef>
              <a:buFont typeface="Arial" panose="020B0604020202020204" pitchFamily="34" charset="0"/>
              <a:buChar char="•"/>
            </a:pPr>
            <a:r>
              <a:rPr lang="fr-FR" sz="1400" b="1">
                <a:latin typeface="+mn-lt"/>
              </a:rPr>
              <a:t>Adobe Primetime </a:t>
            </a:r>
          </a:p>
        </p:txBody>
      </p:sp>
      <p:graphicFrame>
        <p:nvGraphicFramePr>
          <p:cNvPr id="4" name="Table 7">
            <a:extLst>
              <a:ext uri="{FF2B5EF4-FFF2-40B4-BE49-F238E27FC236}">
                <a16:creationId xmlns:a16="http://schemas.microsoft.com/office/drawing/2014/main" id="{39C4A124-C46D-4417-A37C-3EB22CD86528}"/>
              </a:ext>
            </a:extLst>
          </p:cNvPr>
          <p:cNvGraphicFramePr>
            <a:graphicFrameLocks noGrp="1"/>
          </p:cNvGraphicFramePr>
          <p:nvPr>
            <p:extLst>
              <p:ext uri="{D42A27DB-BD31-4B8C-83A1-F6EECF244321}">
                <p14:modId xmlns:p14="http://schemas.microsoft.com/office/powerpoint/2010/main" val="690009324"/>
              </p:ext>
            </p:extLst>
          </p:nvPr>
        </p:nvGraphicFramePr>
        <p:xfrm>
          <a:off x="637563" y="2016520"/>
          <a:ext cx="10888910" cy="4414166"/>
        </p:xfrm>
        <a:graphic>
          <a:graphicData uri="http://schemas.openxmlformats.org/drawingml/2006/table">
            <a:tbl>
              <a:tblPr firstRow="1" bandRow="1"/>
              <a:tblGrid>
                <a:gridCol w="1278109">
                  <a:extLst>
                    <a:ext uri="{9D8B030D-6E8A-4147-A177-3AD203B41FA5}">
                      <a16:colId xmlns:a16="http://schemas.microsoft.com/office/drawing/2014/main" val="888503124"/>
                    </a:ext>
                  </a:extLst>
                </a:gridCol>
                <a:gridCol w="9610801">
                  <a:extLst>
                    <a:ext uri="{9D8B030D-6E8A-4147-A177-3AD203B41FA5}">
                      <a16:colId xmlns:a16="http://schemas.microsoft.com/office/drawing/2014/main" val="575858807"/>
                    </a:ext>
                  </a:extLst>
                </a:gridCol>
              </a:tblGrid>
              <a:tr h="441416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fr-FR" sz="1200">
                          <a:solidFill>
                            <a:schemeClr val="bg1"/>
                          </a:solidFill>
                          <a:latin typeface="+mn-lt"/>
                        </a:rPr>
                        <a:t>ACTION</a:t>
                      </a:r>
                    </a:p>
                  </a:txBody>
                  <a:tcPr marL="90000" anchor="ctr">
                    <a:lnL w="12700" cap="flat" cmpd="sng" algn="ctr">
                      <a:solidFill>
                        <a:sysClr val="windowText" lastClr="000000"/>
                      </a:solidFill>
                      <a:prstDash val="solid"/>
                      <a:round/>
                      <a:headEnd type="none" w="med" len="med"/>
                      <a:tailEnd type="none" w="med" len="med"/>
                    </a:lnL>
                    <a:lnR w="12700" cmpd="sng">
                      <a:solidFill>
                        <a:sysClr val="window" lastClr="FFFFFF"/>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indent="0" fontAlgn="base">
                        <a:buFont typeface="Arial" panose="020B0604020202020204" pitchFamily="34" charset="0"/>
                        <a:buNone/>
                      </a:pPr>
                      <a:r>
                        <a:rPr lang="fr-FR" sz="1350" b="0" dirty="0">
                          <a:solidFill>
                            <a:schemeClr val="tx1"/>
                          </a:solidFill>
                          <a:latin typeface="+mn-lt"/>
                          <a:ea typeface="+mn-ea"/>
                          <a:cs typeface="+mn-cs"/>
                        </a:rPr>
                        <a:t>Accédez au </a:t>
                      </a:r>
                      <a:r>
                        <a:rPr lang="fr-FR" sz="1350" b="0" i="0" u="sng" strike="noStrike" dirty="0">
                          <a:solidFill>
                            <a:schemeClr val="tx1"/>
                          </a:solidFill>
                          <a:latin typeface="+mn-lt"/>
                          <a:ea typeface="+mn-ea"/>
                          <a:cs typeface="+mn-cs"/>
                          <a:hlinkClick r:id="rId2">
                            <a:extLst>
                              <a:ext uri="{A12FA001-AC4F-418D-AE19-62706E023703}">
                                <ahyp:hlinkClr xmlns:ahyp="http://schemas.microsoft.com/office/drawing/2018/hyperlinkcolor" val="tx"/>
                              </a:ext>
                            </a:extLst>
                          </a:hlinkClick>
                        </a:rPr>
                        <a:t>site d’envoi de tickets d’</a:t>
                      </a:r>
                      <a:r>
                        <a:rPr lang="fr-FR" sz="1350" b="0" i="0" u="sng" strike="noStrike" dirty="0" err="1">
                          <a:solidFill>
                            <a:schemeClr val="tx1"/>
                          </a:solidFill>
                          <a:latin typeface="+mn-lt"/>
                          <a:ea typeface="+mn-ea"/>
                          <a:cs typeface="+mn-cs"/>
                          <a:hlinkClick r:id="rId2">
                            <a:extLst>
                              <a:ext uri="{A12FA001-AC4F-418D-AE19-62706E023703}">
                                <ahyp:hlinkClr xmlns:ahyp="http://schemas.microsoft.com/office/drawing/2018/hyperlinkcolor" val="tx"/>
                              </a:ext>
                            </a:extLst>
                          </a:hlinkClick>
                        </a:rPr>
                        <a:t>Experience</a:t>
                      </a:r>
                      <a:r>
                        <a:rPr lang="fr-FR" sz="1350" b="0" i="0" u="sng" strike="noStrike" dirty="0">
                          <a:solidFill>
                            <a:schemeClr val="tx1"/>
                          </a:solidFill>
                          <a:latin typeface="+mn-lt"/>
                          <a:ea typeface="+mn-ea"/>
                          <a:cs typeface="+mn-cs"/>
                          <a:hlinkClick r:id="rId2">
                            <a:extLst>
                              <a:ext uri="{A12FA001-AC4F-418D-AE19-62706E023703}">
                                <ahyp:hlinkClr xmlns:ahyp="http://schemas.microsoft.com/office/drawing/2018/hyperlinkcolor" val="tx"/>
                              </a:ext>
                            </a:extLst>
                          </a:hlinkClick>
                        </a:rPr>
                        <a:t> League</a:t>
                      </a:r>
                      <a:r>
                        <a:rPr lang="fr-FR" sz="1350" b="0" i="0" dirty="0">
                          <a:solidFill>
                            <a:schemeClr val="tx1"/>
                          </a:solidFill>
                          <a:latin typeface="+mn-lt"/>
                          <a:ea typeface="+mn-ea"/>
                          <a:cs typeface="+mn-cs"/>
                        </a:rPr>
                        <a:t> </a:t>
                      </a:r>
                    </a:p>
                    <a:p>
                      <a:pPr marL="171450" indent="-171450" fontAlgn="base">
                        <a:buFont typeface="Arial" panose="020B0604020202020204" pitchFamily="34" charset="0"/>
                        <a:buChar char="•"/>
                      </a:pPr>
                      <a:r>
                        <a:rPr lang="fr-FR" sz="1350" b="0" i="0" dirty="0">
                          <a:solidFill>
                            <a:schemeClr val="tx1"/>
                          </a:solidFill>
                          <a:latin typeface="+mn-lt"/>
                          <a:ea typeface="+mn-ea"/>
                          <a:cs typeface="+mn-cs"/>
                        </a:rPr>
                        <a:t>Sélectionnez la solution pour laquelle vous avez besoin </a:t>
                      </a:r>
                      <a:br>
                        <a:rPr lang="fr-FR" sz="1350" b="0" i="0" dirty="0">
                          <a:solidFill>
                            <a:schemeClr val="tx1"/>
                          </a:solidFill>
                          <a:latin typeface="+mn-lt"/>
                          <a:ea typeface="+mn-ea"/>
                          <a:cs typeface="+mn-cs"/>
                        </a:rPr>
                      </a:br>
                      <a:r>
                        <a:rPr lang="fr-FR" sz="1350" b="0" i="0" dirty="0">
                          <a:solidFill>
                            <a:schemeClr val="tx1"/>
                          </a:solidFill>
                          <a:latin typeface="+mn-lt"/>
                          <a:ea typeface="+mn-ea"/>
                          <a:cs typeface="+mn-cs"/>
                        </a:rPr>
                        <a:t>d’aide dans l’onglet de gauche : </a:t>
                      </a:r>
                    </a:p>
                    <a:p>
                      <a:pPr marL="171450" indent="-171450" algn="l" rtl="0" fontAlgn="base">
                        <a:buFont typeface="Arial" panose="020B0604020202020204" pitchFamily="34" charset="0"/>
                        <a:buChar char="•"/>
                      </a:pPr>
                      <a:endParaRPr lang="en-US" sz="1350" b="0" i="0" kern="1200" dirty="0">
                        <a:solidFill>
                          <a:schemeClr val="tx1"/>
                        </a:solidFill>
                        <a:effectLst/>
                        <a:latin typeface="+mn-lt"/>
                        <a:ea typeface="+mn-ea"/>
                        <a:cs typeface="+mn-cs"/>
                      </a:endParaRPr>
                    </a:p>
                    <a:p>
                      <a:pPr marL="0" indent="0" fontAlgn="base">
                        <a:buFont typeface="Arial" panose="020B0604020202020204" pitchFamily="34" charset="0"/>
                        <a:buNone/>
                      </a:pPr>
                      <a:r>
                        <a:rPr lang="fr-FR" sz="1350" b="0" dirty="0">
                          <a:solidFill>
                            <a:schemeClr val="tx1"/>
                          </a:solidFill>
                          <a:latin typeface="Adobe Clean Light"/>
                        </a:rPr>
                        <a:t>Remplissez le formulaire avec les informations/détails suivants</a:t>
                      </a:r>
                    </a:p>
                    <a:p>
                      <a:pPr marL="171450" indent="-171450">
                        <a:buFont typeface="Arial" panose="020B0604020202020204" pitchFamily="34" charset="0"/>
                        <a:buChar char="•"/>
                      </a:pPr>
                      <a:r>
                        <a:rPr lang="fr-FR" sz="1350" b="0" dirty="0">
                          <a:solidFill>
                            <a:schemeClr val="tx1"/>
                          </a:solidFill>
                          <a:latin typeface="Adobe Clean Light" panose="020B0303020404020204" pitchFamily="34" charset="0"/>
                        </a:rPr>
                        <a:t>Résumé</a:t>
                      </a:r>
                    </a:p>
                    <a:p>
                      <a:pPr marL="171450" indent="-171450">
                        <a:buFont typeface="Arial" panose="020B0604020202020204" pitchFamily="34" charset="0"/>
                        <a:buChar char="•"/>
                      </a:pPr>
                      <a:r>
                        <a:rPr lang="fr-FR" sz="1350" b="0" dirty="0">
                          <a:solidFill>
                            <a:schemeClr val="tx1"/>
                          </a:solidFill>
                          <a:latin typeface="Adobe Clean Light" panose="020B0303020404020204" pitchFamily="34" charset="0"/>
                        </a:rPr>
                        <a:t>Étapes à suivre pour reproduire le problème </a:t>
                      </a:r>
                    </a:p>
                    <a:p>
                      <a:pPr marL="171450" indent="-171450">
                        <a:buFont typeface="Arial" panose="020B0604020202020204" pitchFamily="34" charset="0"/>
                        <a:buChar char="•"/>
                      </a:pPr>
                      <a:r>
                        <a:rPr lang="fr-FR" sz="1350" b="0" dirty="0">
                          <a:solidFill>
                            <a:schemeClr val="tx1"/>
                          </a:solidFill>
                          <a:latin typeface="Adobe Clean Light" panose="020B0303020404020204" pitchFamily="34" charset="0"/>
                        </a:rPr>
                        <a:t>Modifications récentes de l’environnement </a:t>
                      </a:r>
                    </a:p>
                    <a:p>
                      <a:pPr marL="171450" indent="-171450">
                        <a:buFont typeface="Arial" panose="020B0604020202020204" pitchFamily="34" charset="0"/>
                        <a:buChar char="•"/>
                      </a:pPr>
                      <a:r>
                        <a:rPr lang="fr-FR" sz="1350" b="0" dirty="0">
                          <a:solidFill>
                            <a:schemeClr val="tx1"/>
                          </a:solidFill>
                          <a:latin typeface="Adobe Clean Light" panose="020B0303020404020204" pitchFamily="34" charset="0"/>
                        </a:rPr>
                        <a:t>Captures d’écran </a:t>
                      </a:r>
                    </a:p>
                    <a:p>
                      <a:pPr marL="171450" indent="-171450">
                        <a:buFont typeface="Arial" panose="020B0604020202020204" pitchFamily="34" charset="0"/>
                        <a:buChar char="•"/>
                      </a:pPr>
                      <a:r>
                        <a:rPr lang="fr-FR" sz="1350" b="0" dirty="0">
                          <a:solidFill>
                            <a:schemeClr val="tx1"/>
                          </a:solidFill>
                          <a:latin typeface="Adobe Clean Light" panose="020B0303020404020204" pitchFamily="34" charset="0"/>
                        </a:rPr>
                        <a:t>Messages d’erreur </a:t>
                      </a:r>
                    </a:p>
                    <a:p>
                      <a:pPr marL="171450" indent="-171450">
                        <a:buFont typeface="Arial" panose="020B0604020202020204" pitchFamily="34" charset="0"/>
                        <a:buChar char="•"/>
                      </a:pPr>
                      <a:r>
                        <a:rPr lang="fr-FR" sz="1350" b="0" dirty="0">
                          <a:solidFill>
                            <a:schemeClr val="tx1"/>
                          </a:solidFill>
                          <a:latin typeface="Adobe Clean Light" panose="020B0303020404020204" pitchFamily="34" charset="0"/>
                        </a:rPr>
                        <a:t>Fichiers journaux</a:t>
                      </a:r>
                    </a:p>
                    <a:p>
                      <a:pPr marL="171450" indent="-171450" algn="l" rtl="0" fontAlgn="base">
                        <a:buFont typeface="Arial" panose="020B0604020202020204" pitchFamily="34" charset="0"/>
                        <a:buChar char="•"/>
                      </a:pPr>
                      <a:endParaRPr lang="en-US" sz="1350" b="0" dirty="0">
                        <a:solidFill>
                          <a:schemeClr val="tx1"/>
                        </a:solidFill>
                        <a:latin typeface="+mn-lt"/>
                      </a:endParaRPr>
                    </a:p>
                  </a:txBody>
                  <a:tcPr marL="90000" marR="90000">
                    <a:lnL w="12700" cmpd="sng">
                      <a:solidFill>
                        <a:sysClr val="window" lastClr="FFFFFF"/>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9359884"/>
                  </a:ext>
                </a:extLst>
              </a:tr>
            </a:tbl>
          </a:graphicData>
        </a:graphic>
      </p:graphicFrame>
      <p:sp>
        <p:nvSpPr>
          <p:cNvPr id="8" name="TextBox 7">
            <a:extLst>
              <a:ext uri="{FF2B5EF4-FFF2-40B4-BE49-F238E27FC236}">
                <a16:creationId xmlns:a16="http://schemas.microsoft.com/office/drawing/2014/main" id="{A3707CF2-B7AB-47FB-82D3-BAEA1BA17DD4}"/>
              </a:ext>
            </a:extLst>
          </p:cNvPr>
          <p:cNvSpPr txBox="1"/>
          <p:nvPr/>
        </p:nvSpPr>
        <p:spPr>
          <a:xfrm>
            <a:off x="1704363" y="6168599"/>
            <a:ext cx="9754998" cy="246221"/>
          </a:xfrm>
          <a:prstGeom prst="rect">
            <a:avLst/>
          </a:prstGeom>
          <a:noFill/>
        </p:spPr>
        <p:txBody>
          <a:bodyPr wrap="square" lIns="91440" tIns="45720" rIns="91440" bIns="45720" anchor="t">
            <a:spAutoFit/>
          </a:bodyPr>
          <a:lstStyle/>
          <a:p>
            <a:pPr marL="225425"/>
            <a:r>
              <a:rPr lang="fr-FR" sz="1000" i="1"/>
              <a:t>Accès direct à </a:t>
            </a:r>
            <a:r>
              <a:rPr lang="fr-FR" sz="1000" i="1">
                <a:hlinkClick r:id="rId3"/>
              </a:rPr>
              <a:t>Adobe Primetime</a:t>
            </a:r>
            <a:r>
              <a:rPr lang="fr-FR" sz="1000" i="1"/>
              <a:t> et accès direct au </a:t>
            </a:r>
            <a:r>
              <a:rPr lang="fr-FR" sz="1000" i="1">
                <a:hlinkClick r:id="rId4"/>
              </a:rPr>
              <a:t>portail d’assistance Adobe Commerce</a:t>
            </a:r>
          </a:p>
        </p:txBody>
      </p:sp>
      <p:pic>
        <p:nvPicPr>
          <p:cNvPr id="7" name="Picture 6">
            <a:extLst>
              <a:ext uri="{FF2B5EF4-FFF2-40B4-BE49-F238E27FC236}">
                <a16:creationId xmlns:a16="http://schemas.microsoft.com/office/drawing/2014/main" id="{F8B509BA-5E49-4F7F-932B-11ED43195E43}"/>
              </a:ext>
            </a:extLst>
          </p:cNvPr>
          <p:cNvPicPr>
            <a:picLocks noChangeAspect="1"/>
          </p:cNvPicPr>
          <p:nvPr/>
        </p:nvPicPr>
        <p:blipFill>
          <a:blip r:embed="rId5"/>
          <a:stretch>
            <a:fillRect/>
          </a:stretch>
        </p:blipFill>
        <p:spPr>
          <a:xfrm>
            <a:off x="6518247" y="2318585"/>
            <a:ext cx="4315712" cy="787769"/>
          </a:xfrm>
          <a:prstGeom prst="rect">
            <a:avLst/>
          </a:prstGeom>
        </p:spPr>
      </p:pic>
      <p:pic>
        <p:nvPicPr>
          <p:cNvPr id="13" name="Picture 12">
            <a:extLst>
              <a:ext uri="{FF2B5EF4-FFF2-40B4-BE49-F238E27FC236}">
                <a16:creationId xmlns:a16="http://schemas.microsoft.com/office/drawing/2014/main" id="{FC87CF3A-CD0B-4A7A-A73E-3BA7F1FABABD}"/>
              </a:ext>
            </a:extLst>
          </p:cNvPr>
          <p:cNvPicPr>
            <a:picLocks noChangeAspect="1"/>
          </p:cNvPicPr>
          <p:nvPr/>
        </p:nvPicPr>
        <p:blipFill>
          <a:blip r:embed="rId6"/>
          <a:stretch>
            <a:fillRect/>
          </a:stretch>
        </p:blipFill>
        <p:spPr>
          <a:xfrm>
            <a:off x="7152902" y="3106354"/>
            <a:ext cx="3046402" cy="1996871"/>
          </a:xfrm>
          <a:prstGeom prst="rect">
            <a:avLst/>
          </a:prstGeom>
        </p:spPr>
      </p:pic>
    </p:spTree>
    <p:extLst>
      <p:ext uri="{BB962C8B-B14F-4D97-AF65-F5344CB8AC3E}">
        <p14:creationId xmlns:p14="http://schemas.microsoft.com/office/powerpoint/2010/main" val="22074618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C01B-9B5F-4B00-8D01-7A0A8D41AB34}"/>
              </a:ext>
            </a:extLst>
          </p:cNvPr>
          <p:cNvSpPr>
            <a:spLocks noGrp="1"/>
          </p:cNvSpPr>
          <p:nvPr>
            <p:ph type="title"/>
          </p:nvPr>
        </p:nvSpPr>
        <p:spPr/>
        <p:txBody>
          <a:bodyPr/>
          <a:lstStyle/>
          <a:p>
            <a:r>
              <a:rPr lang="fr-FR"/>
              <a:t>Créer un cas d’assistance | Adobe Commerce</a:t>
            </a:r>
          </a:p>
        </p:txBody>
      </p:sp>
      <p:sp>
        <p:nvSpPr>
          <p:cNvPr id="3" name="Content Placeholder 2">
            <a:extLst>
              <a:ext uri="{FF2B5EF4-FFF2-40B4-BE49-F238E27FC236}">
                <a16:creationId xmlns:a16="http://schemas.microsoft.com/office/drawing/2014/main" id="{8F5803E6-9431-44F5-93C5-2C9B0390D0A7}"/>
              </a:ext>
            </a:extLst>
          </p:cNvPr>
          <p:cNvSpPr>
            <a:spLocks noGrp="1"/>
          </p:cNvSpPr>
          <p:nvPr>
            <p:ph sz="quarter" idx="13"/>
          </p:nvPr>
        </p:nvSpPr>
        <p:spPr>
          <a:xfrm>
            <a:off x="291060" y="1227398"/>
            <a:ext cx="11521440" cy="1055499"/>
          </a:xfrm>
        </p:spPr>
        <p:txBody>
          <a:bodyPr/>
          <a:lstStyle/>
          <a:p>
            <a:pPr marL="0" indent="0">
              <a:lnSpc>
                <a:spcPct val="100000"/>
              </a:lnSpc>
              <a:spcBef>
                <a:spcPts val="0"/>
              </a:spcBef>
              <a:buNone/>
            </a:pPr>
            <a:r>
              <a:rPr lang="fr-FR" sz="1400" dirty="0">
                <a:latin typeface="+mn-lt"/>
              </a:rPr>
              <a:t>Suivez les étapes ci-dessous pour créer un cas d’assistance dans le portail </a:t>
            </a:r>
            <a:r>
              <a:rPr lang="fr-FR" sz="1400" dirty="0" err="1">
                <a:latin typeface="+mn-lt"/>
              </a:rPr>
              <a:t>Experience</a:t>
            </a:r>
            <a:r>
              <a:rPr lang="fr-FR" sz="1400" dirty="0">
                <a:latin typeface="+mn-lt"/>
              </a:rPr>
              <a:t> League pour les solutions suivantes : </a:t>
            </a:r>
          </a:p>
          <a:p>
            <a:pPr marL="171450" indent="-171450">
              <a:lnSpc>
                <a:spcPct val="100000"/>
              </a:lnSpc>
              <a:spcBef>
                <a:spcPts val="0"/>
              </a:spcBef>
              <a:buFont typeface="Arial" panose="020B0604020202020204" pitchFamily="34" charset="0"/>
              <a:buChar char="•"/>
            </a:pPr>
            <a:r>
              <a:rPr lang="fr-FR" sz="1400" b="1" dirty="0">
                <a:latin typeface="+mn-lt"/>
              </a:rPr>
              <a:t>Adobe Commerce </a:t>
            </a:r>
          </a:p>
        </p:txBody>
      </p:sp>
      <p:graphicFrame>
        <p:nvGraphicFramePr>
          <p:cNvPr id="4" name="Table 7">
            <a:extLst>
              <a:ext uri="{FF2B5EF4-FFF2-40B4-BE49-F238E27FC236}">
                <a16:creationId xmlns:a16="http://schemas.microsoft.com/office/drawing/2014/main" id="{39C4A124-C46D-4417-A37C-3EB22CD86528}"/>
              </a:ext>
            </a:extLst>
          </p:cNvPr>
          <p:cNvGraphicFramePr>
            <a:graphicFrameLocks noGrp="1"/>
          </p:cNvGraphicFramePr>
          <p:nvPr>
            <p:extLst>
              <p:ext uri="{D42A27DB-BD31-4B8C-83A1-F6EECF244321}">
                <p14:modId xmlns:p14="http://schemas.microsoft.com/office/powerpoint/2010/main" val="2964948468"/>
              </p:ext>
            </p:extLst>
          </p:nvPr>
        </p:nvGraphicFramePr>
        <p:xfrm>
          <a:off x="637563" y="2021282"/>
          <a:ext cx="10888910" cy="4414166"/>
        </p:xfrm>
        <a:graphic>
          <a:graphicData uri="http://schemas.openxmlformats.org/drawingml/2006/table">
            <a:tbl>
              <a:tblPr firstRow="1" bandRow="1"/>
              <a:tblGrid>
                <a:gridCol w="1278109">
                  <a:extLst>
                    <a:ext uri="{9D8B030D-6E8A-4147-A177-3AD203B41FA5}">
                      <a16:colId xmlns:a16="http://schemas.microsoft.com/office/drawing/2014/main" val="888503124"/>
                    </a:ext>
                  </a:extLst>
                </a:gridCol>
                <a:gridCol w="9610801">
                  <a:extLst>
                    <a:ext uri="{9D8B030D-6E8A-4147-A177-3AD203B41FA5}">
                      <a16:colId xmlns:a16="http://schemas.microsoft.com/office/drawing/2014/main" val="575858807"/>
                    </a:ext>
                  </a:extLst>
                </a:gridCol>
              </a:tblGrid>
              <a:tr h="441416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fr-FR" sz="1200">
                          <a:solidFill>
                            <a:schemeClr val="bg1"/>
                          </a:solidFill>
                          <a:latin typeface="+mn-lt"/>
                        </a:rPr>
                        <a:t>ACTION</a:t>
                      </a:r>
                    </a:p>
                  </a:txBody>
                  <a:tcPr marL="90000" anchor="ctr">
                    <a:lnL w="12700" cap="flat" cmpd="sng" algn="ctr">
                      <a:solidFill>
                        <a:sysClr val="windowText" lastClr="000000"/>
                      </a:solidFill>
                      <a:prstDash val="solid"/>
                      <a:round/>
                      <a:headEnd type="none" w="med" len="med"/>
                      <a:tailEnd type="none" w="med" len="med"/>
                    </a:lnL>
                    <a:lnR w="12700" cmpd="sng">
                      <a:solidFill>
                        <a:sysClr val="window" lastClr="FFFFFF"/>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indent="0" fontAlgn="base">
                        <a:buFont typeface="Arial" panose="020B0604020202020204" pitchFamily="34" charset="0"/>
                        <a:buNone/>
                      </a:pPr>
                      <a:r>
                        <a:rPr lang="fr-FR" sz="1350" b="0" dirty="0">
                          <a:solidFill>
                            <a:schemeClr val="tx1"/>
                          </a:solidFill>
                          <a:latin typeface="+mn-lt"/>
                          <a:ea typeface="+mn-ea"/>
                          <a:cs typeface="+mn-cs"/>
                        </a:rPr>
                        <a:t>Accédez au </a:t>
                      </a:r>
                      <a:r>
                        <a:rPr lang="fr-FR" sz="1350" b="0" i="0" u="sng" strike="noStrike" dirty="0">
                          <a:solidFill>
                            <a:schemeClr val="tx1"/>
                          </a:solidFill>
                          <a:latin typeface="+mn-lt"/>
                          <a:ea typeface="+mn-ea"/>
                          <a:cs typeface="+mn-cs"/>
                          <a:hlinkClick r:id="rId2">
                            <a:extLst>
                              <a:ext uri="{A12FA001-AC4F-418D-AE19-62706E023703}">
                                <ahyp:hlinkClr xmlns:ahyp="http://schemas.microsoft.com/office/drawing/2018/hyperlinkcolor" val="tx"/>
                              </a:ext>
                            </a:extLst>
                          </a:hlinkClick>
                        </a:rPr>
                        <a:t>site d’envoi de tickets d’</a:t>
                      </a:r>
                      <a:r>
                        <a:rPr lang="fr-FR" sz="1350" b="0" i="0" u="sng" strike="noStrike" dirty="0" err="1">
                          <a:solidFill>
                            <a:schemeClr val="tx1"/>
                          </a:solidFill>
                          <a:latin typeface="+mn-lt"/>
                          <a:ea typeface="+mn-ea"/>
                          <a:cs typeface="+mn-cs"/>
                          <a:hlinkClick r:id="rId2">
                            <a:extLst>
                              <a:ext uri="{A12FA001-AC4F-418D-AE19-62706E023703}">
                                <ahyp:hlinkClr xmlns:ahyp="http://schemas.microsoft.com/office/drawing/2018/hyperlinkcolor" val="tx"/>
                              </a:ext>
                            </a:extLst>
                          </a:hlinkClick>
                        </a:rPr>
                        <a:t>Experience</a:t>
                      </a:r>
                      <a:r>
                        <a:rPr lang="fr-FR" sz="1350" b="0" i="0" u="sng" strike="noStrike" dirty="0">
                          <a:solidFill>
                            <a:schemeClr val="tx1"/>
                          </a:solidFill>
                          <a:latin typeface="+mn-lt"/>
                          <a:ea typeface="+mn-ea"/>
                          <a:cs typeface="+mn-cs"/>
                          <a:hlinkClick r:id="rId2">
                            <a:extLst>
                              <a:ext uri="{A12FA001-AC4F-418D-AE19-62706E023703}">
                                <ahyp:hlinkClr xmlns:ahyp="http://schemas.microsoft.com/office/drawing/2018/hyperlinkcolor" val="tx"/>
                              </a:ext>
                            </a:extLst>
                          </a:hlinkClick>
                        </a:rPr>
                        <a:t> League</a:t>
                      </a:r>
                      <a:r>
                        <a:rPr lang="fr-FR" sz="1350" b="0" i="0" dirty="0">
                          <a:solidFill>
                            <a:schemeClr val="tx1"/>
                          </a:solidFill>
                          <a:latin typeface="+mn-lt"/>
                          <a:ea typeface="+mn-ea"/>
                          <a:cs typeface="+mn-cs"/>
                        </a:rPr>
                        <a:t> ou accédez directement à </a:t>
                      </a:r>
                      <a:r>
                        <a:rPr lang="fr-FR" sz="1350" b="0" i="0" dirty="0">
                          <a:solidFill>
                            <a:schemeClr val="tx1"/>
                          </a:solidFill>
                          <a:latin typeface="+mn-lt"/>
                          <a:ea typeface="+mn-ea"/>
                          <a:cs typeface="+mn-cs"/>
                          <a:hlinkClick r:id="rId3"/>
                        </a:rPr>
                        <a:t>https://support.magento.com</a:t>
                      </a:r>
                      <a:r>
                        <a:rPr lang="fr-FR" sz="1350" b="0" i="0" dirty="0">
                          <a:solidFill>
                            <a:schemeClr val="tx1"/>
                          </a:solidFill>
                          <a:latin typeface="+mn-lt"/>
                          <a:ea typeface="+mn-ea"/>
                          <a:cs typeface="+mn-cs"/>
                        </a:rPr>
                        <a:t> et connectez-vous.</a:t>
                      </a:r>
                    </a:p>
                    <a:p>
                      <a:pPr marL="0" indent="0" algn="l" rtl="0" fontAlgn="base">
                        <a:buFont typeface="Arial" panose="020B0604020202020204" pitchFamily="34" charset="0"/>
                        <a:buNone/>
                      </a:pPr>
                      <a:endParaRPr lang="en-US" sz="1350" b="0" i="0" kern="1200" dirty="0">
                        <a:solidFill>
                          <a:schemeClr val="tx1"/>
                        </a:solidFill>
                        <a:effectLst/>
                        <a:latin typeface="+mn-lt"/>
                        <a:ea typeface="+mn-ea"/>
                        <a:cs typeface="+mn-cs"/>
                      </a:endParaRPr>
                    </a:p>
                    <a:p>
                      <a:pPr marL="171450" indent="-171450" fontAlgn="base">
                        <a:buFont typeface="Arial" panose="020B0604020202020204" pitchFamily="34" charset="0"/>
                        <a:buChar char="•"/>
                      </a:pPr>
                      <a:r>
                        <a:rPr lang="fr-FR" sz="1350" b="0" i="0" dirty="0">
                          <a:solidFill>
                            <a:schemeClr val="tx1"/>
                          </a:solidFill>
                          <a:latin typeface="+mn-lt"/>
                          <a:ea typeface="+mn-ea"/>
                          <a:cs typeface="+mn-cs"/>
                        </a:rPr>
                        <a:t>Sélectionnez la solution pour laquelle vous avez </a:t>
                      </a:r>
                      <a:r>
                        <a:rPr lang="fr-FR" sz="1350" b="0" i="0">
                          <a:solidFill>
                            <a:schemeClr val="tx1"/>
                          </a:solidFill>
                          <a:latin typeface="+mn-lt"/>
                          <a:ea typeface="+mn-ea"/>
                          <a:cs typeface="+mn-cs"/>
                        </a:rPr>
                        <a:t>besoin </a:t>
                      </a:r>
                      <a:br>
                        <a:rPr lang="fr-FR" sz="1350" b="0" i="0">
                          <a:solidFill>
                            <a:schemeClr val="tx1"/>
                          </a:solidFill>
                          <a:latin typeface="+mn-lt"/>
                          <a:ea typeface="+mn-ea"/>
                          <a:cs typeface="+mn-cs"/>
                        </a:rPr>
                      </a:br>
                      <a:r>
                        <a:rPr lang="fr-FR" sz="1350" b="0" i="0">
                          <a:solidFill>
                            <a:schemeClr val="tx1"/>
                          </a:solidFill>
                          <a:latin typeface="+mn-lt"/>
                          <a:ea typeface="+mn-ea"/>
                          <a:cs typeface="+mn-cs"/>
                        </a:rPr>
                        <a:t>d’aide </a:t>
                      </a:r>
                      <a:r>
                        <a:rPr lang="fr-FR" sz="1350" b="0" i="0" dirty="0">
                          <a:solidFill>
                            <a:schemeClr val="tx1"/>
                          </a:solidFill>
                          <a:latin typeface="+mn-lt"/>
                          <a:ea typeface="+mn-ea"/>
                          <a:cs typeface="+mn-cs"/>
                        </a:rPr>
                        <a:t>dans l’onglet de gauche : </a:t>
                      </a:r>
                    </a:p>
                    <a:p>
                      <a:pPr marL="171450" indent="-171450" algn="l" rtl="0" fontAlgn="base">
                        <a:buFont typeface="Arial" panose="020B0604020202020204" pitchFamily="34" charset="0"/>
                        <a:buChar char="•"/>
                      </a:pPr>
                      <a:endParaRPr lang="en-US" sz="1350" b="0" i="0" kern="1200" dirty="0">
                        <a:solidFill>
                          <a:schemeClr val="tx1"/>
                        </a:solidFill>
                        <a:effectLst/>
                        <a:latin typeface="+mn-lt"/>
                        <a:ea typeface="+mn-ea"/>
                        <a:cs typeface="+mn-cs"/>
                      </a:endParaRPr>
                    </a:p>
                    <a:p>
                      <a:pPr marL="0" indent="0" fontAlgn="base">
                        <a:buFont typeface="Arial" panose="020B0604020202020204" pitchFamily="34" charset="0"/>
                        <a:buNone/>
                      </a:pPr>
                      <a:r>
                        <a:rPr lang="fr-FR" sz="1350" b="0" dirty="0">
                          <a:solidFill>
                            <a:schemeClr val="tx1"/>
                          </a:solidFill>
                          <a:latin typeface="Adobe Clean Light"/>
                        </a:rPr>
                        <a:t>Remplissez le formulaire avec les informations/détails suivants</a:t>
                      </a:r>
                    </a:p>
                    <a:p>
                      <a:pPr marL="171450" indent="-171450">
                        <a:buFont typeface="Arial" panose="020B0604020202020204" pitchFamily="34" charset="0"/>
                        <a:buChar char="•"/>
                      </a:pPr>
                      <a:r>
                        <a:rPr lang="fr-FR" sz="1350" b="0" dirty="0">
                          <a:solidFill>
                            <a:schemeClr val="tx1"/>
                          </a:solidFill>
                          <a:latin typeface="Adobe Clean Light" panose="020B0303020404020204" pitchFamily="34" charset="0"/>
                        </a:rPr>
                        <a:t>URL du projet</a:t>
                      </a:r>
                    </a:p>
                    <a:p>
                      <a:pPr marL="171450" indent="-171450">
                        <a:buFont typeface="Arial" panose="020B0604020202020204" pitchFamily="34" charset="0"/>
                        <a:buChar char="•"/>
                      </a:pPr>
                      <a:r>
                        <a:rPr lang="fr-FR" sz="1350" b="0" dirty="0">
                          <a:solidFill>
                            <a:schemeClr val="tx1"/>
                          </a:solidFill>
                          <a:latin typeface="Adobe Clean Light" panose="020B0303020404020204" pitchFamily="34" charset="0"/>
                        </a:rPr>
                        <a:t>Environnement</a:t>
                      </a:r>
                    </a:p>
                    <a:p>
                      <a:pPr marL="171450" indent="-171450">
                        <a:buFont typeface="Arial" panose="020B0604020202020204" pitchFamily="34" charset="0"/>
                        <a:buChar char="•"/>
                      </a:pPr>
                      <a:r>
                        <a:rPr lang="fr-FR" sz="1350" b="0" dirty="0">
                          <a:solidFill>
                            <a:schemeClr val="tx1"/>
                          </a:solidFill>
                          <a:latin typeface="Adobe Clean Light" panose="020B0303020404020204" pitchFamily="34" charset="0"/>
                        </a:rPr>
                        <a:t>Actif ou inactif</a:t>
                      </a:r>
                    </a:p>
                    <a:p>
                      <a:pPr marL="171450" indent="-171450">
                        <a:buFont typeface="Arial" panose="020B0604020202020204" pitchFamily="34" charset="0"/>
                        <a:buChar char="•"/>
                      </a:pPr>
                      <a:r>
                        <a:rPr lang="fr-FR" sz="1350" b="0" dirty="0">
                          <a:solidFill>
                            <a:schemeClr val="tx1"/>
                          </a:solidFill>
                          <a:latin typeface="Adobe Clean Light" panose="020B0303020404020204" pitchFamily="34" charset="0"/>
                        </a:rPr>
                        <a:t>Étapes à suivre pour reproduire le problème </a:t>
                      </a:r>
                    </a:p>
                    <a:p>
                      <a:pPr marL="171450" indent="-171450">
                        <a:buFont typeface="Arial" panose="020B0604020202020204" pitchFamily="34" charset="0"/>
                        <a:buChar char="•"/>
                      </a:pPr>
                      <a:r>
                        <a:rPr lang="fr-FR" sz="1350" b="0" dirty="0">
                          <a:solidFill>
                            <a:schemeClr val="tx1"/>
                          </a:solidFill>
                          <a:latin typeface="Adobe Clean Light" panose="020B0303020404020204" pitchFamily="34" charset="0"/>
                        </a:rPr>
                        <a:t>Modifications récentes de l’environnement </a:t>
                      </a:r>
                    </a:p>
                    <a:p>
                      <a:pPr marL="171450" indent="-171450">
                        <a:buFont typeface="Arial" panose="020B0604020202020204" pitchFamily="34" charset="0"/>
                        <a:buChar char="•"/>
                      </a:pPr>
                      <a:r>
                        <a:rPr lang="fr-FR" sz="1350" b="0" dirty="0">
                          <a:solidFill>
                            <a:schemeClr val="tx1"/>
                          </a:solidFill>
                          <a:latin typeface="Adobe Clean Light" panose="020B0303020404020204" pitchFamily="34" charset="0"/>
                        </a:rPr>
                        <a:t>Captures d’écran </a:t>
                      </a:r>
                    </a:p>
                    <a:p>
                      <a:pPr marL="171450" indent="-171450">
                        <a:buFont typeface="Arial" panose="020B0604020202020204" pitchFamily="34" charset="0"/>
                        <a:buChar char="•"/>
                      </a:pPr>
                      <a:r>
                        <a:rPr lang="fr-FR" sz="1350" b="0" dirty="0">
                          <a:solidFill>
                            <a:schemeClr val="tx1"/>
                          </a:solidFill>
                          <a:latin typeface="Adobe Clean Light" panose="020B0303020404020204" pitchFamily="34" charset="0"/>
                        </a:rPr>
                        <a:t>Messages d’erreur </a:t>
                      </a:r>
                    </a:p>
                    <a:p>
                      <a:pPr marL="171450" indent="-171450">
                        <a:buFont typeface="Arial" panose="020B0604020202020204" pitchFamily="34" charset="0"/>
                        <a:buChar char="•"/>
                      </a:pPr>
                      <a:r>
                        <a:rPr lang="fr-FR" sz="1350" b="0" dirty="0">
                          <a:solidFill>
                            <a:schemeClr val="tx1"/>
                          </a:solidFill>
                          <a:latin typeface="Adobe Clean Light" panose="020B0303020404020204" pitchFamily="34" charset="0"/>
                        </a:rPr>
                        <a:t>Fichiers journaux</a:t>
                      </a:r>
                    </a:p>
                    <a:p>
                      <a:pPr marL="171450" indent="-171450" algn="l" rtl="0" fontAlgn="base">
                        <a:buFont typeface="Arial" panose="020B0604020202020204" pitchFamily="34" charset="0"/>
                        <a:buChar char="•"/>
                      </a:pPr>
                      <a:endParaRPr lang="en-US" sz="1350" b="0" dirty="0">
                        <a:solidFill>
                          <a:schemeClr val="tx1"/>
                        </a:solidFill>
                        <a:latin typeface="+mn-lt"/>
                      </a:endParaRPr>
                    </a:p>
                  </a:txBody>
                  <a:tcPr marL="90000" marR="90000">
                    <a:lnL w="12700" cmpd="sng">
                      <a:solidFill>
                        <a:sysClr val="window" lastClr="FFFFFF"/>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9359884"/>
                  </a:ext>
                </a:extLst>
              </a:tr>
            </a:tbl>
          </a:graphicData>
        </a:graphic>
      </p:graphicFrame>
      <p:sp>
        <p:nvSpPr>
          <p:cNvPr id="8" name="TextBox 7">
            <a:extLst>
              <a:ext uri="{FF2B5EF4-FFF2-40B4-BE49-F238E27FC236}">
                <a16:creationId xmlns:a16="http://schemas.microsoft.com/office/drawing/2014/main" id="{A3707CF2-B7AB-47FB-82D3-BAEA1BA17DD4}"/>
              </a:ext>
            </a:extLst>
          </p:cNvPr>
          <p:cNvSpPr txBox="1"/>
          <p:nvPr/>
        </p:nvSpPr>
        <p:spPr>
          <a:xfrm>
            <a:off x="1704363" y="6173361"/>
            <a:ext cx="9754998" cy="246221"/>
          </a:xfrm>
          <a:prstGeom prst="rect">
            <a:avLst/>
          </a:prstGeom>
          <a:noFill/>
        </p:spPr>
        <p:txBody>
          <a:bodyPr wrap="square">
            <a:spAutoFit/>
          </a:bodyPr>
          <a:lstStyle/>
          <a:p>
            <a:pPr marL="225425">
              <a:lnSpc>
                <a:spcPct val="100000"/>
              </a:lnSpc>
            </a:pPr>
            <a:r>
              <a:rPr lang="fr-FR" sz="1000" i="1"/>
              <a:t>Accès direct au </a:t>
            </a:r>
            <a:r>
              <a:rPr lang="fr-FR" sz="1000" i="1">
                <a:hlinkClick r:id="rId4"/>
              </a:rPr>
              <a:t>portail d’assistance Adobe Commerce</a:t>
            </a:r>
          </a:p>
        </p:txBody>
      </p:sp>
      <p:pic>
        <p:nvPicPr>
          <p:cNvPr id="6" name="Picture 5">
            <a:extLst>
              <a:ext uri="{FF2B5EF4-FFF2-40B4-BE49-F238E27FC236}">
                <a16:creationId xmlns:a16="http://schemas.microsoft.com/office/drawing/2014/main" id="{E9B242CB-4CB5-406B-AECB-1114C055164F}"/>
              </a:ext>
            </a:extLst>
          </p:cNvPr>
          <p:cNvPicPr>
            <a:picLocks noChangeAspect="1"/>
          </p:cNvPicPr>
          <p:nvPr/>
        </p:nvPicPr>
        <p:blipFill>
          <a:blip r:embed="rId5"/>
          <a:stretch>
            <a:fillRect/>
          </a:stretch>
        </p:blipFill>
        <p:spPr>
          <a:xfrm>
            <a:off x="6283354" y="2388244"/>
            <a:ext cx="4850505" cy="780242"/>
          </a:xfrm>
          <a:prstGeom prst="rect">
            <a:avLst/>
          </a:prstGeom>
        </p:spPr>
      </p:pic>
      <p:pic>
        <p:nvPicPr>
          <p:cNvPr id="10" name="Picture 9">
            <a:extLst>
              <a:ext uri="{FF2B5EF4-FFF2-40B4-BE49-F238E27FC236}">
                <a16:creationId xmlns:a16="http://schemas.microsoft.com/office/drawing/2014/main" id="{5EF4691D-AB4C-48E6-B41F-EC9E889BD1BD}"/>
              </a:ext>
            </a:extLst>
          </p:cNvPr>
          <p:cNvPicPr>
            <a:picLocks noChangeAspect="1"/>
          </p:cNvPicPr>
          <p:nvPr/>
        </p:nvPicPr>
        <p:blipFill>
          <a:blip r:embed="rId6"/>
          <a:stretch>
            <a:fillRect/>
          </a:stretch>
        </p:blipFill>
        <p:spPr>
          <a:xfrm>
            <a:off x="6496730" y="3336417"/>
            <a:ext cx="4276402" cy="2692417"/>
          </a:xfrm>
          <a:prstGeom prst="rect">
            <a:avLst/>
          </a:prstGeom>
        </p:spPr>
      </p:pic>
    </p:spTree>
    <p:extLst>
      <p:ext uri="{BB962C8B-B14F-4D97-AF65-F5344CB8AC3E}">
        <p14:creationId xmlns:p14="http://schemas.microsoft.com/office/powerpoint/2010/main" val="1470023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C01B-9B5F-4B00-8D01-7A0A8D41AB34}"/>
              </a:ext>
            </a:extLst>
          </p:cNvPr>
          <p:cNvSpPr>
            <a:spLocks noGrp="1"/>
          </p:cNvSpPr>
          <p:nvPr>
            <p:ph type="title"/>
          </p:nvPr>
        </p:nvSpPr>
        <p:spPr/>
        <p:txBody>
          <a:bodyPr/>
          <a:lstStyle/>
          <a:p>
            <a:r>
              <a:rPr lang="fr-FR"/>
              <a:t>Créer un cas d’assistance | Adobe Marketo Engage</a:t>
            </a:r>
          </a:p>
        </p:txBody>
      </p:sp>
      <p:sp>
        <p:nvSpPr>
          <p:cNvPr id="3" name="Content Placeholder 2">
            <a:extLst>
              <a:ext uri="{FF2B5EF4-FFF2-40B4-BE49-F238E27FC236}">
                <a16:creationId xmlns:a16="http://schemas.microsoft.com/office/drawing/2014/main" id="{8F5803E6-9431-44F5-93C5-2C9B0390D0A7}"/>
              </a:ext>
            </a:extLst>
          </p:cNvPr>
          <p:cNvSpPr>
            <a:spLocks noGrp="1"/>
          </p:cNvSpPr>
          <p:nvPr>
            <p:ph sz="quarter" idx="13"/>
          </p:nvPr>
        </p:nvSpPr>
        <p:spPr>
          <a:xfrm>
            <a:off x="291060" y="1243180"/>
            <a:ext cx="10367415" cy="1055499"/>
          </a:xfrm>
        </p:spPr>
        <p:txBody>
          <a:bodyPr/>
          <a:lstStyle/>
          <a:p>
            <a:pPr marL="0" indent="0">
              <a:lnSpc>
                <a:spcPct val="100000"/>
              </a:lnSpc>
              <a:spcBef>
                <a:spcPts val="0"/>
              </a:spcBef>
              <a:buNone/>
            </a:pPr>
            <a:r>
              <a:rPr lang="fr-FR" sz="1400" dirty="0">
                <a:latin typeface="+mn-lt"/>
              </a:rPr>
              <a:t>Suivez les étapes ci-dessous pour créer un cas d’assistance dans </a:t>
            </a:r>
            <a:r>
              <a:rPr lang="fr-FR" sz="1400" dirty="0" err="1">
                <a:latin typeface="+mn-lt"/>
              </a:rPr>
              <a:t>Marketo</a:t>
            </a:r>
            <a:r>
              <a:rPr lang="fr-FR" sz="1400" dirty="0">
                <a:latin typeface="+mn-lt"/>
              </a:rPr>
              <a:t> Nation pour les solutions suivantes : </a:t>
            </a:r>
          </a:p>
          <a:p>
            <a:pPr>
              <a:spcBef>
                <a:spcPts val="0"/>
              </a:spcBef>
            </a:pPr>
            <a:r>
              <a:rPr lang="fr-FR" sz="1400" b="1" dirty="0" err="1">
                <a:latin typeface="+mn-lt"/>
              </a:rPr>
              <a:t>Marketo</a:t>
            </a:r>
            <a:r>
              <a:rPr lang="fr-FR" sz="1400" b="1" dirty="0">
                <a:latin typeface="+mn-lt"/>
              </a:rPr>
              <a:t> Engage </a:t>
            </a:r>
          </a:p>
        </p:txBody>
      </p:sp>
      <p:graphicFrame>
        <p:nvGraphicFramePr>
          <p:cNvPr id="4" name="Table 7">
            <a:extLst>
              <a:ext uri="{FF2B5EF4-FFF2-40B4-BE49-F238E27FC236}">
                <a16:creationId xmlns:a16="http://schemas.microsoft.com/office/drawing/2014/main" id="{39C4A124-C46D-4417-A37C-3EB22CD86528}"/>
              </a:ext>
            </a:extLst>
          </p:cNvPr>
          <p:cNvGraphicFramePr>
            <a:graphicFrameLocks noGrp="1"/>
          </p:cNvGraphicFramePr>
          <p:nvPr>
            <p:extLst>
              <p:ext uri="{D42A27DB-BD31-4B8C-83A1-F6EECF244321}">
                <p14:modId xmlns:p14="http://schemas.microsoft.com/office/powerpoint/2010/main" val="3363846317"/>
              </p:ext>
            </p:extLst>
          </p:nvPr>
        </p:nvGraphicFramePr>
        <p:xfrm>
          <a:off x="637563" y="2040333"/>
          <a:ext cx="10888910" cy="4414166"/>
        </p:xfrm>
        <a:graphic>
          <a:graphicData uri="http://schemas.openxmlformats.org/drawingml/2006/table">
            <a:tbl>
              <a:tblPr firstRow="1" bandRow="1"/>
              <a:tblGrid>
                <a:gridCol w="1278109">
                  <a:extLst>
                    <a:ext uri="{9D8B030D-6E8A-4147-A177-3AD203B41FA5}">
                      <a16:colId xmlns:a16="http://schemas.microsoft.com/office/drawing/2014/main" val="888503124"/>
                    </a:ext>
                  </a:extLst>
                </a:gridCol>
                <a:gridCol w="9610801">
                  <a:extLst>
                    <a:ext uri="{9D8B030D-6E8A-4147-A177-3AD203B41FA5}">
                      <a16:colId xmlns:a16="http://schemas.microsoft.com/office/drawing/2014/main" val="575858807"/>
                    </a:ext>
                  </a:extLst>
                </a:gridCol>
              </a:tblGrid>
              <a:tr h="441416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fr-FR" sz="1200">
                          <a:solidFill>
                            <a:schemeClr val="bg1"/>
                          </a:solidFill>
                          <a:latin typeface="+mn-lt"/>
                        </a:rPr>
                        <a:t>ACTION</a:t>
                      </a:r>
                    </a:p>
                  </a:txBody>
                  <a:tcPr marL="90000" anchor="ctr">
                    <a:lnL w="12700" cap="flat" cmpd="sng" algn="ctr">
                      <a:solidFill>
                        <a:sysClr val="windowText" lastClr="000000"/>
                      </a:solidFill>
                      <a:prstDash val="solid"/>
                      <a:round/>
                      <a:headEnd type="none" w="med" len="med"/>
                      <a:tailEnd type="none" w="med" len="med"/>
                    </a:lnL>
                    <a:lnR w="12700" cmpd="sng">
                      <a:solidFill>
                        <a:sysClr val="window" lastClr="FFFFFF"/>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spcBef>
                          <a:spcPts val="0"/>
                        </a:spcBef>
                        <a:spcAft>
                          <a:spcPts val="0"/>
                        </a:spcAft>
                      </a:pPr>
                      <a:r>
                        <a:rPr lang="fr-FR" sz="1400" b="0" dirty="0">
                          <a:solidFill>
                            <a:schemeClr val="tx1"/>
                          </a:solidFill>
                          <a:latin typeface="+mn-lt"/>
                        </a:rPr>
                        <a:t>Accédez au site d’envoi de tickets d’</a:t>
                      </a:r>
                      <a:r>
                        <a:rPr lang="fr-FR" sz="1400" b="0" dirty="0" err="1">
                          <a:solidFill>
                            <a:schemeClr val="tx1"/>
                          </a:solidFill>
                          <a:latin typeface="+mn-lt"/>
                        </a:rPr>
                        <a:t>Experience</a:t>
                      </a:r>
                      <a:r>
                        <a:rPr lang="fr-FR" sz="1400" b="0" dirty="0">
                          <a:solidFill>
                            <a:schemeClr val="tx1"/>
                          </a:solidFill>
                          <a:latin typeface="+mn-lt"/>
                        </a:rPr>
                        <a:t> League ou accédez directement à </a:t>
                      </a:r>
                      <a:r>
                        <a:rPr lang="fr-FR" sz="1400" b="1" dirty="0">
                          <a:solidFill>
                            <a:schemeClr val="tx1"/>
                          </a:solidFill>
                          <a:latin typeface="+mn-lt"/>
                          <a:hlinkClick r:id="rId2"/>
                        </a:rPr>
                        <a:t>Marketing Nation</a:t>
                      </a:r>
                      <a:r>
                        <a:rPr lang="fr-FR" sz="1400" b="0" dirty="0">
                          <a:solidFill>
                            <a:schemeClr val="tx1"/>
                          </a:solidFill>
                          <a:latin typeface="+mn-lt"/>
                        </a:rPr>
                        <a:t> et connectez-vous.</a:t>
                      </a:r>
                    </a:p>
                    <a:p>
                      <a:pPr marL="285750" marR="0" indent="-285750">
                        <a:spcBef>
                          <a:spcPts val="0"/>
                        </a:spcBef>
                        <a:spcAft>
                          <a:spcPts val="0"/>
                        </a:spcAft>
                        <a:buFont typeface="Arial" panose="020B0604020202020204" pitchFamily="34" charset="0"/>
                        <a:buChar char="•"/>
                      </a:pPr>
                      <a:r>
                        <a:rPr lang="fr-FR" sz="1400" b="0" dirty="0">
                          <a:solidFill>
                            <a:schemeClr val="tx1"/>
                          </a:solidFill>
                          <a:latin typeface="+mn-lt"/>
                        </a:rPr>
                        <a:t>Cliquez sur l’option Assistance</a:t>
                      </a:r>
                    </a:p>
                    <a:p>
                      <a:pPr marL="285750" marR="0" indent="-285750">
                        <a:spcBef>
                          <a:spcPts val="0"/>
                        </a:spcBef>
                        <a:spcAft>
                          <a:spcPts val="0"/>
                        </a:spcAft>
                        <a:buFont typeface="Arial" panose="020B0604020202020204" pitchFamily="34" charset="0"/>
                        <a:buChar char="•"/>
                      </a:pPr>
                      <a:r>
                        <a:rPr lang="fr-FR" sz="1400" b="0" dirty="0">
                          <a:solidFill>
                            <a:schemeClr val="tx1"/>
                          </a:solidFill>
                          <a:latin typeface="+mn-lt"/>
                        </a:rPr>
                        <a:t>Cliquez sur le bouton Ouvrir un </a:t>
                      </a:r>
                      <a:r>
                        <a:rPr lang="fr-FR" sz="1400" b="1" dirty="0">
                          <a:solidFill>
                            <a:schemeClr val="tx1"/>
                          </a:solidFill>
                          <a:latin typeface="+mn-lt"/>
                        </a:rPr>
                        <a:t>nouveau cas</a:t>
                      </a:r>
                    </a:p>
                    <a:p>
                      <a:pPr marL="0" marR="0" indent="0" algn="l" rtl="0">
                        <a:spcBef>
                          <a:spcPts val="0"/>
                        </a:spcBef>
                        <a:spcAft>
                          <a:spcPts val="0"/>
                        </a:spcAft>
                        <a:buFont typeface="Arial" panose="020B0604020202020204" pitchFamily="34" charset="0"/>
                        <a:buNone/>
                      </a:pPr>
                      <a:endParaRPr lang="en-US" sz="1400" b="0" dirty="0">
                        <a:solidFill>
                          <a:schemeClr val="tx1"/>
                        </a:solidFill>
                        <a:latin typeface="+mn-lt"/>
                      </a:endParaRPr>
                    </a:p>
                    <a:p>
                      <a:pPr marL="0" indent="0" fontAlgn="base">
                        <a:buFont typeface="Arial" panose="020B0604020202020204" pitchFamily="34" charset="0"/>
                        <a:buNone/>
                      </a:pPr>
                      <a:r>
                        <a:rPr lang="fr-FR" sz="1350" b="0" dirty="0">
                          <a:solidFill>
                            <a:schemeClr val="tx1"/>
                          </a:solidFill>
                          <a:latin typeface="Adobe Clean Light"/>
                        </a:rPr>
                        <a:t>Remplissez le formulaire avec les informations/détails suivants</a:t>
                      </a:r>
                    </a:p>
                    <a:p>
                      <a:pPr marL="171450" indent="-171450">
                        <a:buFont typeface="Arial" panose="020B0604020202020204" pitchFamily="34" charset="0"/>
                        <a:buChar char="•"/>
                      </a:pPr>
                      <a:r>
                        <a:rPr lang="fr-FR" sz="1350" b="0" dirty="0">
                          <a:solidFill>
                            <a:schemeClr val="tx1"/>
                          </a:solidFill>
                          <a:latin typeface="Adobe Clean Light" panose="020B0303020404020204" pitchFamily="34" charset="0"/>
                        </a:rPr>
                        <a:t>Objet</a:t>
                      </a:r>
                    </a:p>
                    <a:p>
                      <a:pPr marL="171450" indent="-171450">
                        <a:buFont typeface="Arial" panose="020B0604020202020204" pitchFamily="34" charset="0"/>
                        <a:buChar char="•"/>
                      </a:pPr>
                      <a:r>
                        <a:rPr lang="fr-FR" sz="1350" b="0" dirty="0">
                          <a:solidFill>
                            <a:schemeClr val="tx1"/>
                          </a:solidFill>
                          <a:latin typeface="Adobe Clean Light" panose="020B0303020404020204" pitchFamily="34" charset="0"/>
                        </a:rPr>
                        <a:t>Description</a:t>
                      </a:r>
                    </a:p>
                    <a:p>
                      <a:pPr marL="171450" indent="-171450">
                        <a:buFont typeface="Arial" panose="020B0604020202020204" pitchFamily="34" charset="0"/>
                        <a:buChar char="•"/>
                      </a:pPr>
                      <a:r>
                        <a:rPr lang="fr-FR" sz="1350" b="0" dirty="0">
                          <a:solidFill>
                            <a:schemeClr val="tx1"/>
                          </a:solidFill>
                          <a:latin typeface="Adobe Clean Light" panose="020B0303020404020204" pitchFamily="34" charset="0"/>
                        </a:rPr>
                        <a:t>Priorité</a:t>
                      </a:r>
                    </a:p>
                    <a:p>
                      <a:pPr marL="171450" indent="-171450">
                        <a:buFont typeface="Arial" panose="020B0604020202020204" pitchFamily="34" charset="0"/>
                        <a:buChar char="•"/>
                      </a:pPr>
                      <a:r>
                        <a:rPr lang="fr-FR" sz="1350" b="0" dirty="0">
                          <a:solidFill>
                            <a:schemeClr val="tx1"/>
                          </a:solidFill>
                          <a:latin typeface="Adobe Clean Light" panose="020B0303020404020204" pitchFamily="34" charset="0"/>
                        </a:rPr>
                        <a:t>Type de cas</a:t>
                      </a:r>
                    </a:p>
                    <a:p>
                      <a:pPr marL="171450" indent="-171450">
                        <a:buFont typeface="Arial" panose="020B0604020202020204" pitchFamily="34" charset="0"/>
                        <a:buChar char="•"/>
                      </a:pPr>
                      <a:r>
                        <a:rPr lang="fr-FR" sz="1350" b="0" dirty="0">
                          <a:solidFill>
                            <a:schemeClr val="tx1"/>
                          </a:solidFill>
                          <a:latin typeface="Adobe Clean Light" panose="020B0303020404020204" pitchFamily="34" charset="0"/>
                        </a:rPr>
                        <a:t>Problème du cas</a:t>
                      </a:r>
                    </a:p>
                    <a:p>
                      <a:pPr marL="171450" indent="-171450">
                        <a:buFont typeface="Arial" panose="020B0604020202020204" pitchFamily="34" charset="0"/>
                        <a:buChar char="•"/>
                      </a:pPr>
                      <a:r>
                        <a:rPr lang="fr-FR" sz="1350" b="0" dirty="0">
                          <a:solidFill>
                            <a:schemeClr val="tx1"/>
                          </a:solidFill>
                          <a:latin typeface="Adobe Clean Light" panose="020B0303020404020204" pitchFamily="34" charset="0"/>
                        </a:rPr>
                        <a:t>Sous-problème du cas</a:t>
                      </a:r>
                    </a:p>
                    <a:p>
                      <a:pPr marL="171450" indent="-171450">
                        <a:buFont typeface="Arial" panose="020B0604020202020204" pitchFamily="34" charset="0"/>
                        <a:buChar char="•"/>
                      </a:pPr>
                      <a:r>
                        <a:rPr lang="fr-FR" sz="1350" b="0" dirty="0">
                          <a:solidFill>
                            <a:schemeClr val="tx1"/>
                          </a:solidFill>
                          <a:latin typeface="Adobe Clean Light" panose="020B0303020404020204" pitchFamily="34" charset="0"/>
                        </a:rPr>
                        <a:t>Instance (le cas échéant)</a:t>
                      </a:r>
                    </a:p>
                    <a:p>
                      <a:pPr marL="171450" indent="-171450">
                        <a:buFont typeface="Arial" panose="020B0604020202020204" pitchFamily="34" charset="0"/>
                        <a:buChar char="•"/>
                      </a:pPr>
                      <a:r>
                        <a:rPr lang="fr-FR" sz="1350" b="0" dirty="0">
                          <a:solidFill>
                            <a:schemeClr val="tx1"/>
                          </a:solidFill>
                          <a:latin typeface="Adobe Clean Light" panose="020B0303020404020204" pitchFamily="34" charset="0"/>
                        </a:rPr>
                        <a:t>Liste de cc de l’e-mail</a:t>
                      </a:r>
                    </a:p>
                    <a:p>
                      <a:pPr marL="171450" indent="-171450">
                        <a:buFont typeface="Arial" panose="020B0604020202020204" pitchFamily="34" charset="0"/>
                        <a:buChar char="•"/>
                      </a:pPr>
                      <a:r>
                        <a:rPr lang="fr-FR" sz="1350" b="0" dirty="0">
                          <a:solidFill>
                            <a:schemeClr val="tx1"/>
                          </a:solidFill>
                          <a:latin typeface="Adobe Clean Light" panose="020B0303020404020204" pitchFamily="34" charset="0"/>
                        </a:rPr>
                        <a:t>Autorisation d’accès à distance</a:t>
                      </a:r>
                    </a:p>
                    <a:p>
                      <a:pPr marL="171450" indent="-171450">
                        <a:buFont typeface="Arial" panose="020B0604020202020204" pitchFamily="34" charset="0"/>
                        <a:buChar char="•"/>
                      </a:pPr>
                      <a:r>
                        <a:rPr lang="fr-FR" sz="1350" b="0" dirty="0">
                          <a:solidFill>
                            <a:schemeClr val="tx1"/>
                          </a:solidFill>
                          <a:latin typeface="Adobe Clean Light" panose="020B0303020404020204" pitchFamily="34" charset="0"/>
                        </a:rPr>
                        <a:t>Captures d’écran </a:t>
                      </a:r>
                    </a:p>
                    <a:p>
                      <a:pPr marL="0" indent="0" algn="l" rtl="0" fontAlgn="base">
                        <a:buFont typeface="Arial" panose="020B0604020202020204" pitchFamily="34" charset="0"/>
                        <a:buNone/>
                      </a:pPr>
                      <a:endParaRPr lang="en-US" sz="1350" b="0" dirty="0">
                        <a:solidFill>
                          <a:schemeClr val="tx1"/>
                        </a:solidFill>
                        <a:latin typeface="+mn-lt"/>
                      </a:endParaRPr>
                    </a:p>
                    <a:p>
                      <a:pPr marL="0" indent="0" algn="l" rtl="0" fontAlgn="base">
                        <a:buFont typeface="Arial" panose="020B0604020202020204" pitchFamily="34" charset="0"/>
                        <a:buNone/>
                      </a:pPr>
                      <a:endParaRPr lang="en-US" sz="1350" b="0" dirty="0">
                        <a:solidFill>
                          <a:schemeClr val="tx1"/>
                        </a:solidFill>
                        <a:latin typeface="+mn-lt"/>
                      </a:endParaRPr>
                    </a:p>
                    <a:p>
                      <a:pPr marL="0" indent="0" fontAlgn="base">
                        <a:buFont typeface="Arial" panose="020B0604020202020204" pitchFamily="34" charset="0"/>
                        <a:buNone/>
                      </a:pPr>
                      <a:r>
                        <a:rPr lang="fr-FR" sz="1350" b="0" dirty="0">
                          <a:solidFill>
                            <a:schemeClr val="tx1"/>
                          </a:solidFill>
                          <a:latin typeface="Adobe Clean Light" panose="020B0303020404020204" pitchFamily="34" charset="0"/>
                        </a:rPr>
                        <a:t>Une présentation vidéo expliquant comment </a:t>
                      </a:r>
                      <a:br>
                        <a:rPr lang="fr-FR" sz="1350" b="0" dirty="0">
                          <a:solidFill>
                            <a:schemeClr val="tx1"/>
                          </a:solidFill>
                          <a:latin typeface="Adobe Clean Light" panose="020B0303020404020204" pitchFamily="34" charset="0"/>
                        </a:rPr>
                      </a:br>
                      <a:r>
                        <a:rPr lang="fr-FR" sz="1350" b="0" dirty="0">
                          <a:solidFill>
                            <a:schemeClr val="tx1"/>
                          </a:solidFill>
                          <a:latin typeface="Adobe Clean Light" panose="020B0303020404020204" pitchFamily="34" charset="0"/>
                        </a:rPr>
                        <a:t>utiliser le portail d’assistance est disponible </a:t>
                      </a:r>
                      <a:r>
                        <a:rPr lang="fr-FR" sz="1350" b="0" dirty="0">
                          <a:solidFill>
                            <a:schemeClr val="tx1"/>
                          </a:solidFill>
                          <a:latin typeface="Adobe Clean Light" panose="020B0303020404020204" pitchFamily="34" charset="0"/>
                          <a:hlinkClick r:id="rId3"/>
                        </a:rPr>
                        <a:t>ici</a:t>
                      </a:r>
                      <a:r>
                        <a:rPr lang="fr-FR" sz="1350" b="0" dirty="0">
                          <a:solidFill>
                            <a:schemeClr val="tx1"/>
                          </a:solidFill>
                          <a:latin typeface="Adobe Clean Light" panose="020B0303020404020204" pitchFamily="34" charset="0"/>
                        </a:rPr>
                        <a:t>.</a:t>
                      </a:r>
                    </a:p>
                  </a:txBody>
                  <a:tcPr marL="90000" marR="90000">
                    <a:lnL w="12700" cmpd="sng">
                      <a:solidFill>
                        <a:sysClr val="window" lastClr="FFFFFF"/>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9359884"/>
                  </a:ext>
                </a:extLst>
              </a:tr>
            </a:tbl>
          </a:graphicData>
        </a:graphic>
      </p:graphicFrame>
      <p:sp>
        <p:nvSpPr>
          <p:cNvPr id="8" name="TextBox 7">
            <a:extLst>
              <a:ext uri="{FF2B5EF4-FFF2-40B4-BE49-F238E27FC236}">
                <a16:creationId xmlns:a16="http://schemas.microsoft.com/office/drawing/2014/main" id="{A3707CF2-B7AB-47FB-82D3-BAEA1BA17DD4}"/>
              </a:ext>
            </a:extLst>
          </p:cNvPr>
          <p:cNvSpPr txBox="1"/>
          <p:nvPr/>
        </p:nvSpPr>
        <p:spPr>
          <a:xfrm>
            <a:off x="1704363" y="6192412"/>
            <a:ext cx="9754998" cy="246221"/>
          </a:xfrm>
          <a:prstGeom prst="rect">
            <a:avLst/>
          </a:prstGeom>
          <a:noFill/>
        </p:spPr>
        <p:txBody>
          <a:bodyPr wrap="square">
            <a:spAutoFit/>
          </a:bodyPr>
          <a:lstStyle/>
          <a:p>
            <a:pPr marL="225425">
              <a:lnSpc>
                <a:spcPct val="100000"/>
              </a:lnSpc>
            </a:pPr>
            <a:r>
              <a:rPr lang="fr-FR" sz="1000" i="1"/>
              <a:t>Accès direct au </a:t>
            </a:r>
            <a:r>
              <a:rPr lang="fr-FR" sz="1000" i="1">
                <a:hlinkClick r:id="rId2"/>
              </a:rPr>
              <a:t>portail d’assistance Adobe Marketo Engage</a:t>
            </a:r>
          </a:p>
        </p:txBody>
      </p:sp>
      <p:pic>
        <p:nvPicPr>
          <p:cNvPr id="11" name="Picture 10">
            <a:extLst>
              <a:ext uri="{FF2B5EF4-FFF2-40B4-BE49-F238E27FC236}">
                <a16:creationId xmlns:a16="http://schemas.microsoft.com/office/drawing/2014/main" id="{78983D46-B92D-440A-A5F9-AF2E56B9E9A4}"/>
              </a:ext>
            </a:extLst>
          </p:cNvPr>
          <p:cNvPicPr>
            <a:picLocks noChangeAspect="1"/>
          </p:cNvPicPr>
          <p:nvPr/>
        </p:nvPicPr>
        <p:blipFill>
          <a:blip r:embed="rId4"/>
          <a:stretch>
            <a:fillRect/>
          </a:stretch>
        </p:blipFill>
        <p:spPr>
          <a:xfrm>
            <a:off x="6492247" y="2653098"/>
            <a:ext cx="3271188" cy="164733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41FAD689-C223-4559-89BE-043FA5F2684C}"/>
              </a:ext>
            </a:extLst>
          </p:cNvPr>
          <p:cNvPicPr>
            <a:picLocks noChangeAspect="1"/>
          </p:cNvPicPr>
          <p:nvPr/>
        </p:nvPicPr>
        <p:blipFill>
          <a:blip r:embed="rId5"/>
          <a:stretch>
            <a:fillRect/>
          </a:stretch>
        </p:blipFill>
        <p:spPr>
          <a:xfrm>
            <a:off x="9307776" y="3573847"/>
            <a:ext cx="2023602" cy="1608752"/>
          </a:xfrm>
          <a:prstGeom prst="rect">
            <a:avLst/>
          </a:prstGeom>
          <a:ln>
            <a:noFill/>
          </a:ln>
          <a:effectLst>
            <a:outerShdw blurRad="292100" dist="139700" dir="2700000" algn="tl" rotWithShape="0">
              <a:srgbClr val="333333">
                <a:alpha val="65000"/>
              </a:srgbClr>
            </a:outerShdw>
          </a:effectLst>
        </p:spPr>
      </p:pic>
      <p:pic>
        <p:nvPicPr>
          <p:cNvPr id="14" name="Picture 13" descr="Graphical user interface, application, Teams&#10;&#10;Description automatically generated">
            <a:extLst>
              <a:ext uri="{FF2B5EF4-FFF2-40B4-BE49-F238E27FC236}">
                <a16:creationId xmlns:a16="http://schemas.microsoft.com/office/drawing/2014/main" id="{702E5C0A-B16E-416D-A4EE-4150B9FF0E3D}"/>
              </a:ext>
            </a:extLst>
          </p:cNvPr>
          <p:cNvPicPr>
            <a:picLocks noChangeAspect="1"/>
          </p:cNvPicPr>
          <p:nvPr/>
        </p:nvPicPr>
        <p:blipFill>
          <a:blip r:embed="rId6"/>
          <a:stretch>
            <a:fillRect/>
          </a:stretch>
        </p:blipFill>
        <p:spPr>
          <a:xfrm>
            <a:off x="5605789" y="4347465"/>
            <a:ext cx="3912402" cy="19680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870958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fr-FR">
                <a:latin typeface="+mj-lt"/>
              </a:rPr>
              <a:t>Interagir avec le service clientèle Adobe</a:t>
            </a:r>
          </a:p>
        </p:txBody>
      </p:sp>
      <p:grpSp>
        <p:nvGrpSpPr>
          <p:cNvPr id="6" name="Group 5">
            <a:extLst>
              <a:ext uri="{FF2B5EF4-FFF2-40B4-BE49-F238E27FC236}">
                <a16:creationId xmlns:a16="http://schemas.microsoft.com/office/drawing/2014/main" id="{1E67A54F-0D16-49B7-8116-75E84EBE3648}"/>
              </a:ext>
            </a:extLst>
          </p:cNvPr>
          <p:cNvGrpSpPr/>
          <p:nvPr/>
        </p:nvGrpSpPr>
        <p:grpSpPr>
          <a:xfrm>
            <a:off x="370668" y="1957894"/>
            <a:ext cx="3672000" cy="4442903"/>
            <a:chOff x="370668" y="2018857"/>
            <a:chExt cx="3672000" cy="4442903"/>
          </a:xfrm>
        </p:grpSpPr>
        <p:sp>
          <p:nvSpPr>
            <p:cNvPr id="73" name="Rectangle: Rounded Corners 72">
              <a:extLst>
                <a:ext uri="{FF2B5EF4-FFF2-40B4-BE49-F238E27FC236}">
                  <a16:creationId xmlns:a16="http://schemas.microsoft.com/office/drawing/2014/main" id="{467AD2AF-D995-4115-A490-55F43F3A2F17}"/>
                </a:ext>
              </a:extLst>
            </p:cNvPr>
            <p:cNvSpPr/>
            <p:nvPr/>
          </p:nvSpPr>
          <p:spPr>
            <a:xfrm>
              <a:off x="370668" y="2547158"/>
              <a:ext cx="3672000" cy="3914602"/>
            </a:xfrm>
            <a:prstGeom prst="roundRect">
              <a:avLst>
                <a:gd name="adj" fmla="val 4098"/>
              </a:avLst>
            </a:prstGeom>
            <a:solidFill>
              <a:srgbClr val="F5F5F5"/>
            </a:solidFill>
            <a:ln w="25400" cap="flat" cmpd="sng" algn="ctr">
              <a:noFill/>
              <a:prstDash val="solid"/>
            </a:ln>
            <a:effectLst/>
          </p:spPr>
          <p:txBody>
            <a:bodyPr rtlCol="0" anchor="ctr"/>
            <a:lstStyle/>
            <a:p>
              <a:pPr algn="ctr"/>
              <a:endParaRPr lang="en-GB" kern="0">
                <a:solidFill>
                  <a:srgbClr val="FFFFFF"/>
                </a:solidFill>
                <a:latin typeface="Adobe Clean SemiLight" panose="020B0403020404020204" pitchFamily="34" charset="0"/>
              </a:endParaRPr>
            </a:p>
          </p:txBody>
        </p:sp>
        <p:sp>
          <p:nvSpPr>
            <p:cNvPr id="75" name="Applications">
              <a:extLst>
                <a:ext uri="{FF2B5EF4-FFF2-40B4-BE49-F238E27FC236}">
                  <a16:creationId xmlns:a16="http://schemas.microsoft.com/office/drawing/2014/main" id="{88695C09-59CA-41D4-8BC2-D2A0275998ED}"/>
                </a:ext>
              </a:extLst>
            </p:cNvPr>
            <p:cNvSpPr txBox="1"/>
            <p:nvPr/>
          </p:nvSpPr>
          <p:spPr>
            <a:xfrm>
              <a:off x="496668" y="3212988"/>
              <a:ext cx="3420000" cy="458258"/>
            </a:xfrm>
            <a:prstGeom prst="rect">
              <a:avLst/>
            </a:prstGeom>
            <a:ln w="3175">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6849" tIns="46849" rIns="46849" bIns="46849" anchor="ctr"/>
            <a:lstStyle>
              <a:lvl1pPr algn="r" defTabSz="359895">
                <a:defRPr sz="2000" b="0">
                  <a:latin typeface="Adobe Clean Black"/>
                  <a:ea typeface="Adobe Clean Black"/>
                  <a:cs typeface="Adobe Clean Black"/>
                  <a:sym typeface="Adobe Clean Black"/>
                </a:defRPr>
              </a:lvl1pPr>
            </a:lstStyle>
            <a:p>
              <a:pPr algn="ctr"/>
              <a:r>
                <a:rPr lang="fr-FR" sz="1600" dirty="0">
                  <a:latin typeface="+mj-lt"/>
                </a:rPr>
                <a:t>Qui peut contacter </a:t>
              </a:r>
              <a:br>
                <a:rPr lang="fr-FR" sz="1600" dirty="0">
                  <a:latin typeface="+mj-lt"/>
                </a:rPr>
              </a:br>
              <a:r>
                <a:rPr lang="fr-FR" sz="1600" dirty="0">
                  <a:latin typeface="+mj-lt"/>
                </a:rPr>
                <a:t>l’assistance Adobe ?</a:t>
              </a:r>
            </a:p>
          </p:txBody>
        </p:sp>
        <p:sp>
          <p:nvSpPr>
            <p:cNvPr id="76" name="Rectangle 75">
              <a:extLst>
                <a:ext uri="{FF2B5EF4-FFF2-40B4-BE49-F238E27FC236}">
                  <a16:creationId xmlns:a16="http://schemas.microsoft.com/office/drawing/2014/main" id="{09DF938A-5456-48D0-BF41-7B8787FAACAB}"/>
                </a:ext>
              </a:extLst>
            </p:cNvPr>
            <p:cNvSpPr/>
            <p:nvPr/>
          </p:nvSpPr>
          <p:spPr>
            <a:xfrm>
              <a:off x="496668" y="3756838"/>
              <a:ext cx="3420000" cy="2569934"/>
            </a:xfrm>
            <a:prstGeom prst="rect">
              <a:avLst/>
            </a:prstGeom>
          </p:spPr>
          <p:txBody>
            <a:bodyPr wrap="square">
              <a:spAutoFit/>
            </a:bodyPr>
            <a:lstStyle/>
            <a:p>
              <a:pPr>
                <a:spcAft>
                  <a:spcPts val="300"/>
                </a:spcAft>
                <a:buClr>
                  <a:srgbClr val="000000">
                    <a:lumMod val="85000"/>
                    <a:lumOff val="15000"/>
                  </a:srgbClr>
                </a:buClr>
                <a:defRPr/>
              </a:pPr>
              <a:r>
                <a:rPr lang="fr-FR" sz="1100" dirty="0">
                  <a:solidFill>
                    <a:srgbClr val="2C2C2C"/>
                  </a:solidFill>
                </a:rPr>
                <a:t>La sécurité et la protection de vos données sont une priorité absolue pour Adobe. Nous vous encourageons donc à désigner certaines personnes de votre organisation comme </a:t>
              </a:r>
              <a:r>
                <a:rPr lang="fr-FR" sz="1100" dirty="0">
                  <a:solidFill>
                    <a:srgbClr val="00B0F0"/>
                  </a:solidFill>
                  <a:hlinkClick r:id="rId2">
                    <a:extLst>
                      <a:ext uri="{A12FA001-AC4F-418D-AE19-62706E023703}">
                        <ahyp:hlinkClr xmlns:ahyp="http://schemas.microsoft.com/office/drawing/2018/hyperlinkcolor" val="tx"/>
                      </a:ext>
                    </a:extLst>
                  </a:hlinkClick>
                </a:rPr>
                <a:t>contacts d’assistance nommés</a:t>
              </a:r>
              <a:r>
                <a:rPr lang="fr-FR" sz="1100" dirty="0">
                  <a:solidFill>
                    <a:srgbClr val="2C2C2C"/>
                  </a:solidFill>
                </a:rPr>
                <a:t>. Ils bénéficieront d’un accès complet et d’une formation au produit </a:t>
              </a:r>
              <a:br>
                <a:rPr lang="fr-FR" sz="1100" dirty="0">
                  <a:solidFill>
                    <a:srgbClr val="2C2C2C"/>
                  </a:solidFill>
                </a:rPr>
              </a:br>
              <a:r>
                <a:rPr lang="fr-FR" sz="1100" dirty="0">
                  <a:solidFill>
                    <a:srgbClr val="2C2C2C"/>
                  </a:solidFill>
                </a:rPr>
                <a:t>et pourront répondre aux questions de base relatives </a:t>
              </a:r>
              <a:br>
                <a:rPr lang="fr-FR" sz="1100" dirty="0">
                  <a:solidFill>
                    <a:srgbClr val="2C2C2C"/>
                  </a:solidFill>
                </a:rPr>
              </a:br>
              <a:r>
                <a:rPr lang="fr-FR" sz="1100" dirty="0">
                  <a:solidFill>
                    <a:srgbClr val="2C2C2C"/>
                  </a:solidFill>
                </a:rPr>
                <a:t>à la mise en œuvre. </a:t>
              </a:r>
            </a:p>
            <a:p>
              <a:pPr marL="228600" indent="-228600">
                <a:spcAft>
                  <a:spcPts val="300"/>
                </a:spcAft>
                <a:buClr>
                  <a:srgbClr val="000000">
                    <a:lumMod val="85000"/>
                    <a:lumOff val="15000"/>
                  </a:srgbClr>
                </a:buClr>
                <a:buFont typeface="Arial" panose="020B0604020202020204" pitchFamily="34" charset="0"/>
                <a:buChar char="•"/>
                <a:defRPr/>
              </a:pPr>
              <a:r>
                <a:rPr lang="fr-FR" sz="1100" dirty="0">
                  <a:solidFill>
                    <a:srgbClr val="2C2C2C"/>
                  </a:solidFill>
                </a:rPr>
                <a:t>Seuls les contacts d’assistance nommés seront autorisés à discuter des données et à appliquer les modifications nécessaires aux paramètres du compte.</a:t>
              </a:r>
            </a:p>
            <a:p>
              <a:pPr marL="228600" indent="-228600">
                <a:spcAft>
                  <a:spcPts val="300"/>
                </a:spcAft>
                <a:buClr>
                  <a:srgbClr val="000000">
                    <a:lumMod val="85000"/>
                    <a:lumOff val="15000"/>
                  </a:srgbClr>
                </a:buClr>
                <a:buFont typeface="Arial" panose="020B0604020202020204" pitchFamily="34" charset="0"/>
                <a:buChar char="•"/>
                <a:defRPr/>
              </a:pPr>
              <a:r>
                <a:rPr lang="fr-FR" sz="1100" dirty="0">
                  <a:solidFill>
                    <a:srgbClr val="2C2C2C"/>
                  </a:solidFill>
                </a:rPr>
                <a:t>Les personnes ne disposant pas des autorisations des contacts d’assistance nommés peuvent contacter l’équipe d’assistance. Toutefois, elles seront dirigées vers l’aide ou les forums en ligne.</a:t>
              </a:r>
            </a:p>
          </p:txBody>
        </p:sp>
        <p:grpSp>
          <p:nvGrpSpPr>
            <p:cNvPr id="74" name="Group 73">
              <a:extLst>
                <a:ext uri="{FF2B5EF4-FFF2-40B4-BE49-F238E27FC236}">
                  <a16:creationId xmlns:a16="http://schemas.microsoft.com/office/drawing/2014/main" id="{6C988D8A-1267-478E-969F-D94BEE14061C}"/>
                </a:ext>
              </a:extLst>
            </p:cNvPr>
            <p:cNvGrpSpPr/>
            <p:nvPr/>
          </p:nvGrpSpPr>
          <p:grpSpPr>
            <a:xfrm>
              <a:off x="1666668" y="2018857"/>
              <a:ext cx="1080000" cy="1080000"/>
              <a:chOff x="4335969" y="2307774"/>
              <a:chExt cx="1371948" cy="1371948"/>
            </a:xfrm>
          </p:grpSpPr>
          <p:grpSp>
            <p:nvGrpSpPr>
              <p:cNvPr id="77" name="Group 76">
                <a:extLst>
                  <a:ext uri="{FF2B5EF4-FFF2-40B4-BE49-F238E27FC236}">
                    <a16:creationId xmlns:a16="http://schemas.microsoft.com/office/drawing/2014/main" id="{9046B7EB-B5EB-425F-BB47-0C64060487B8}"/>
                  </a:ext>
                </a:extLst>
              </p:cNvPr>
              <p:cNvGrpSpPr/>
              <p:nvPr/>
            </p:nvGrpSpPr>
            <p:grpSpPr>
              <a:xfrm>
                <a:off x="4335969" y="2307774"/>
                <a:ext cx="1371948" cy="1371948"/>
                <a:chOff x="5378677" y="2730500"/>
                <a:chExt cx="2095500" cy="2095500"/>
              </a:xfrm>
            </p:grpSpPr>
            <p:sp>
              <p:nvSpPr>
                <p:cNvPr id="79" name="Oval 78">
                  <a:extLst>
                    <a:ext uri="{FF2B5EF4-FFF2-40B4-BE49-F238E27FC236}">
                      <a16:creationId xmlns:a16="http://schemas.microsoft.com/office/drawing/2014/main" id="{800E5CD4-07CA-4478-954C-B5F59F0346FB}"/>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80" name="Oval 79">
                  <a:extLst>
                    <a:ext uri="{FF2B5EF4-FFF2-40B4-BE49-F238E27FC236}">
                      <a16:creationId xmlns:a16="http://schemas.microsoft.com/office/drawing/2014/main" id="{0E08CA2C-EAA0-45E9-82E9-4DAF1E4F970A}"/>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78" name="Oval 77">
                <a:extLst>
                  <a:ext uri="{FF2B5EF4-FFF2-40B4-BE49-F238E27FC236}">
                    <a16:creationId xmlns:a16="http://schemas.microsoft.com/office/drawing/2014/main" id="{7BC1F51E-726C-40E4-A9A4-418211BE3153}"/>
                  </a:ext>
                </a:extLst>
              </p:cNvPr>
              <p:cNvSpPr/>
              <p:nvPr/>
            </p:nvSpPr>
            <p:spPr>
              <a:xfrm>
                <a:off x="4434271" y="2406076"/>
                <a:ext cx="1175344" cy="1175344"/>
              </a:xfrm>
              <a:prstGeom prst="ellipse">
                <a:avLst/>
              </a:prstGeom>
              <a:solidFill>
                <a:srgbClr val="6B737B"/>
              </a:solidFill>
              <a:ln w="25400" cap="flat" cmpd="sng" algn="ctr">
                <a:noFill/>
                <a:prstDash val="solid"/>
              </a:ln>
              <a:effectLst>
                <a:innerShdw blurRad="114300">
                  <a:prstClr val="black">
                    <a:alpha val="20000"/>
                  </a:prstClr>
                </a:innerShdw>
              </a:effectLst>
            </p:spPr>
            <p:txBody>
              <a:bodyPr rtlCol="0" anchor="ctr"/>
              <a:lstStyle/>
              <a:p>
                <a:pPr algn="ctr" defTabSz="593994"/>
                <a:endParaRPr lang="en-GB" sz="1169" kern="0">
                  <a:solidFill>
                    <a:srgbClr val="FFFFFF"/>
                  </a:solidFill>
                  <a:latin typeface="Adobe Clean SemiLight" panose="020B0403020404020204" pitchFamily="34" charset="0"/>
                </a:endParaRPr>
              </a:p>
            </p:txBody>
          </p:sp>
        </p:grpSp>
      </p:grpSp>
      <p:grpSp>
        <p:nvGrpSpPr>
          <p:cNvPr id="5" name="Group 4">
            <a:extLst>
              <a:ext uri="{FF2B5EF4-FFF2-40B4-BE49-F238E27FC236}">
                <a16:creationId xmlns:a16="http://schemas.microsoft.com/office/drawing/2014/main" id="{13910C65-882F-4D22-9E1C-993CDBBB716D}"/>
              </a:ext>
            </a:extLst>
          </p:cNvPr>
          <p:cNvGrpSpPr/>
          <p:nvPr/>
        </p:nvGrpSpPr>
        <p:grpSpPr>
          <a:xfrm>
            <a:off x="4259998" y="1957894"/>
            <a:ext cx="3672000" cy="4442903"/>
            <a:chOff x="4259999" y="2018857"/>
            <a:chExt cx="3672000" cy="4442903"/>
          </a:xfrm>
        </p:grpSpPr>
        <p:sp>
          <p:nvSpPr>
            <p:cNvPr id="63" name="Rectangle: Rounded Corners 62">
              <a:extLst>
                <a:ext uri="{FF2B5EF4-FFF2-40B4-BE49-F238E27FC236}">
                  <a16:creationId xmlns:a16="http://schemas.microsoft.com/office/drawing/2014/main" id="{0ACE4051-4793-4CB7-ABA2-DD4242F8D881}"/>
                </a:ext>
              </a:extLst>
            </p:cNvPr>
            <p:cNvSpPr/>
            <p:nvPr/>
          </p:nvSpPr>
          <p:spPr>
            <a:xfrm>
              <a:off x="4259999" y="2547158"/>
              <a:ext cx="3672000" cy="3914602"/>
            </a:xfrm>
            <a:prstGeom prst="roundRect">
              <a:avLst>
                <a:gd name="adj" fmla="val 4098"/>
              </a:avLst>
            </a:prstGeom>
            <a:solidFill>
              <a:srgbClr val="F5F5F5"/>
            </a:solidFill>
            <a:ln w="25400" cap="flat" cmpd="sng" algn="ctr">
              <a:noFill/>
              <a:prstDash val="solid"/>
            </a:ln>
            <a:effectLst/>
          </p:spPr>
          <p:txBody>
            <a:bodyPr rtlCol="0" anchor="ctr"/>
            <a:lstStyle/>
            <a:p>
              <a:pPr algn="ctr"/>
              <a:endParaRPr lang="en-GB" kern="0">
                <a:solidFill>
                  <a:srgbClr val="FFFFFF"/>
                </a:solidFill>
                <a:latin typeface="Adobe Clean SemiLight" panose="020B0403020404020204" pitchFamily="34" charset="0"/>
              </a:endParaRPr>
            </a:p>
          </p:txBody>
        </p:sp>
        <p:sp>
          <p:nvSpPr>
            <p:cNvPr id="67" name="Applications">
              <a:extLst>
                <a:ext uri="{FF2B5EF4-FFF2-40B4-BE49-F238E27FC236}">
                  <a16:creationId xmlns:a16="http://schemas.microsoft.com/office/drawing/2014/main" id="{8ACE338E-DD92-479D-858B-3BBC6C1E4AAC}"/>
                </a:ext>
              </a:extLst>
            </p:cNvPr>
            <p:cNvSpPr txBox="1"/>
            <p:nvPr/>
          </p:nvSpPr>
          <p:spPr>
            <a:xfrm>
              <a:off x="4385999" y="3212988"/>
              <a:ext cx="3420000" cy="458258"/>
            </a:xfrm>
            <a:prstGeom prst="rect">
              <a:avLst/>
            </a:prstGeom>
            <a:ln w="3175">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6849" tIns="46849" rIns="46849" bIns="46849" anchor="ctr"/>
            <a:lstStyle>
              <a:lvl1pPr algn="r" defTabSz="359895">
                <a:defRPr sz="2000" b="0">
                  <a:latin typeface="Adobe Clean Black"/>
                  <a:ea typeface="Adobe Clean Black"/>
                  <a:cs typeface="Adobe Clean Black"/>
                  <a:sym typeface="Adobe Clean Black"/>
                </a:defRPr>
              </a:lvl1pPr>
            </a:lstStyle>
            <a:p>
              <a:pPr algn="ctr"/>
              <a:r>
                <a:rPr lang="fr-FR" sz="1600">
                  <a:latin typeface="+mj-lt"/>
                </a:rPr>
                <a:t>Modification ou ajout de contacts </a:t>
              </a:r>
            </a:p>
            <a:p>
              <a:pPr algn="ctr"/>
              <a:r>
                <a:rPr lang="fr-FR" sz="1600">
                  <a:latin typeface="+mj-lt"/>
                </a:rPr>
                <a:t>d’assistance nommés</a:t>
              </a:r>
            </a:p>
          </p:txBody>
        </p:sp>
        <p:sp>
          <p:nvSpPr>
            <p:cNvPr id="68" name="Rectangle 67">
              <a:extLst>
                <a:ext uri="{FF2B5EF4-FFF2-40B4-BE49-F238E27FC236}">
                  <a16:creationId xmlns:a16="http://schemas.microsoft.com/office/drawing/2014/main" id="{F55366C7-0E51-4B1D-B0EA-8421EAAC4EB2}"/>
                </a:ext>
              </a:extLst>
            </p:cNvPr>
            <p:cNvSpPr/>
            <p:nvPr/>
          </p:nvSpPr>
          <p:spPr>
            <a:xfrm>
              <a:off x="4385999" y="3756838"/>
              <a:ext cx="3420000" cy="938719"/>
            </a:xfrm>
            <a:prstGeom prst="rect">
              <a:avLst/>
            </a:prstGeom>
          </p:spPr>
          <p:txBody>
            <a:bodyPr wrap="square">
              <a:spAutoFit/>
            </a:bodyPr>
            <a:lstStyle/>
            <a:p>
              <a:pPr>
                <a:spcAft>
                  <a:spcPts val="300"/>
                </a:spcAft>
                <a:buClr>
                  <a:srgbClr val="000000">
                    <a:lumMod val="85000"/>
                    <a:lumOff val="15000"/>
                  </a:srgbClr>
                </a:buClr>
                <a:defRPr/>
              </a:pPr>
              <a:r>
                <a:rPr lang="fr-FR" sz="1100" dirty="0">
                  <a:solidFill>
                    <a:srgbClr val="2C2C2C"/>
                  </a:solidFill>
                </a:rPr>
                <a:t>Seuls les contacts d’assistance nommés existants peuvent modifier la liste des contacts d’assistance nommés existants au sein de la même organisation. Contactez l’assistance clientèle par téléphone ou e-mail pour ajouter/supprimer des utilisateurs.</a:t>
              </a:r>
            </a:p>
          </p:txBody>
        </p:sp>
        <p:grpSp>
          <p:nvGrpSpPr>
            <p:cNvPr id="65" name="Group 64">
              <a:extLst>
                <a:ext uri="{FF2B5EF4-FFF2-40B4-BE49-F238E27FC236}">
                  <a16:creationId xmlns:a16="http://schemas.microsoft.com/office/drawing/2014/main" id="{A03FF7E3-29A7-41CA-B0D2-E8C179BD29F4}"/>
                </a:ext>
              </a:extLst>
            </p:cNvPr>
            <p:cNvGrpSpPr/>
            <p:nvPr/>
          </p:nvGrpSpPr>
          <p:grpSpPr>
            <a:xfrm>
              <a:off x="5555999" y="2018857"/>
              <a:ext cx="1080000" cy="1080000"/>
              <a:chOff x="4335969" y="2307774"/>
              <a:chExt cx="1371948" cy="1371948"/>
            </a:xfrm>
          </p:grpSpPr>
          <p:grpSp>
            <p:nvGrpSpPr>
              <p:cNvPr id="69" name="Group 68">
                <a:extLst>
                  <a:ext uri="{FF2B5EF4-FFF2-40B4-BE49-F238E27FC236}">
                    <a16:creationId xmlns:a16="http://schemas.microsoft.com/office/drawing/2014/main" id="{222BEA75-F8E3-46BF-AE54-393DB1CDD1C8}"/>
                  </a:ext>
                </a:extLst>
              </p:cNvPr>
              <p:cNvGrpSpPr/>
              <p:nvPr/>
            </p:nvGrpSpPr>
            <p:grpSpPr>
              <a:xfrm>
                <a:off x="4335969" y="2307774"/>
                <a:ext cx="1371948" cy="1371948"/>
                <a:chOff x="5378677" y="2730500"/>
                <a:chExt cx="2095500" cy="2095500"/>
              </a:xfrm>
            </p:grpSpPr>
            <p:sp>
              <p:nvSpPr>
                <p:cNvPr id="71" name="Oval 70">
                  <a:extLst>
                    <a:ext uri="{FF2B5EF4-FFF2-40B4-BE49-F238E27FC236}">
                      <a16:creationId xmlns:a16="http://schemas.microsoft.com/office/drawing/2014/main" id="{89A85624-9DC3-49F5-88A4-C3BAB86E1AE6}"/>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72" name="Oval 71">
                  <a:extLst>
                    <a:ext uri="{FF2B5EF4-FFF2-40B4-BE49-F238E27FC236}">
                      <a16:creationId xmlns:a16="http://schemas.microsoft.com/office/drawing/2014/main" id="{A0AA2F82-47A4-443C-9B4C-4A7E889E6AB5}"/>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70" name="Oval 69">
                <a:extLst>
                  <a:ext uri="{FF2B5EF4-FFF2-40B4-BE49-F238E27FC236}">
                    <a16:creationId xmlns:a16="http://schemas.microsoft.com/office/drawing/2014/main" id="{D9E745F6-25BB-4B42-8CE7-40039D62657D}"/>
                  </a:ext>
                </a:extLst>
              </p:cNvPr>
              <p:cNvSpPr/>
              <p:nvPr/>
            </p:nvSpPr>
            <p:spPr>
              <a:xfrm>
                <a:off x="4434271" y="2406076"/>
                <a:ext cx="1175344" cy="1175344"/>
              </a:xfrm>
              <a:prstGeom prst="ellipse">
                <a:avLst/>
              </a:prstGeom>
              <a:solidFill>
                <a:srgbClr val="6B737B"/>
              </a:solidFill>
              <a:ln w="25400" cap="flat" cmpd="sng" algn="ctr">
                <a:noFill/>
                <a:prstDash val="solid"/>
              </a:ln>
              <a:effectLst>
                <a:innerShdw blurRad="114300">
                  <a:prstClr val="black">
                    <a:alpha val="20000"/>
                  </a:prstClr>
                </a:innerShdw>
              </a:effectLst>
            </p:spPr>
            <p:txBody>
              <a:bodyPr rtlCol="0" anchor="ctr"/>
              <a:lstStyle/>
              <a:p>
                <a:pPr algn="ctr" defTabSz="593994"/>
                <a:endParaRPr lang="en-GB" sz="1169" kern="0">
                  <a:solidFill>
                    <a:srgbClr val="FFFFFF"/>
                  </a:solidFill>
                  <a:latin typeface="Adobe Clean SemiLight" panose="020B0403020404020204" pitchFamily="34" charset="0"/>
                </a:endParaRPr>
              </a:p>
            </p:txBody>
          </p:sp>
        </p:grpSp>
      </p:grpSp>
      <p:grpSp>
        <p:nvGrpSpPr>
          <p:cNvPr id="4" name="Group 3">
            <a:extLst>
              <a:ext uri="{FF2B5EF4-FFF2-40B4-BE49-F238E27FC236}">
                <a16:creationId xmlns:a16="http://schemas.microsoft.com/office/drawing/2014/main" id="{7840771C-7212-4105-94EA-3D6EED0D6F58}"/>
              </a:ext>
            </a:extLst>
          </p:cNvPr>
          <p:cNvGrpSpPr/>
          <p:nvPr/>
        </p:nvGrpSpPr>
        <p:grpSpPr>
          <a:xfrm>
            <a:off x="8149329" y="1957894"/>
            <a:ext cx="3672000" cy="4442903"/>
            <a:chOff x="8149329" y="2018857"/>
            <a:chExt cx="3672000" cy="4442903"/>
          </a:xfrm>
        </p:grpSpPr>
        <p:sp>
          <p:nvSpPr>
            <p:cNvPr id="54" name="Rectangle: Rounded Corners 53">
              <a:extLst>
                <a:ext uri="{FF2B5EF4-FFF2-40B4-BE49-F238E27FC236}">
                  <a16:creationId xmlns:a16="http://schemas.microsoft.com/office/drawing/2014/main" id="{6B05AC73-A5C4-4CF3-B841-7E357AD15746}"/>
                </a:ext>
              </a:extLst>
            </p:cNvPr>
            <p:cNvSpPr/>
            <p:nvPr/>
          </p:nvSpPr>
          <p:spPr>
            <a:xfrm>
              <a:off x="8149329" y="2547158"/>
              <a:ext cx="3672000" cy="3914602"/>
            </a:xfrm>
            <a:prstGeom prst="roundRect">
              <a:avLst>
                <a:gd name="adj" fmla="val 4098"/>
              </a:avLst>
            </a:prstGeom>
            <a:solidFill>
              <a:srgbClr val="F5F5F5"/>
            </a:solidFill>
            <a:ln w="25400" cap="flat" cmpd="sng" algn="ctr">
              <a:noFill/>
              <a:prstDash val="solid"/>
            </a:ln>
            <a:effectLst/>
          </p:spPr>
          <p:txBody>
            <a:bodyPr rtlCol="0" anchor="ctr"/>
            <a:lstStyle/>
            <a:p>
              <a:pPr algn="ctr"/>
              <a:endParaRPr lang="en-GB" kern="0">
                <a:solidFill>
                  <a:srgbClr val="FFFFFF"/>
                </a:solidFill>
                <a:latin typeface="Adobe Clean SemiLight" panose="020B0403020404020204" pitchFamily="34" charset="0"/>
              </a:endParaRPr>
            </a:p>
          </p:txBody>
        </p:sp>
        <p:sp>
          <p:nvSpPr>
            <p:cNvPr id="56" name="Applications">
              <a:extLst>
                <a:ext uri="{FF2B5EF4-FFF2-40B4-BE49-F238E27FC236}">
                  <a16:creationId xmlns:a16="http://schemas.microsoft.com/office/drawing/2014/main" id="{54B9C794-722B-4C1C-9A1C-DB5673AB3792}"/>
                </a:ext>
              </a:extLst>
            </p:cNvPr>
            <p:cNvSpPr txBox="1"/>
            <p:nvPr/>
          </p:nvSpPr>
          <p:spPr>
            <a:xfrm>
              <a:off x="8275329" y="3212988"/>
              <a:ext cx="3420000" cy="458258"/>
            </a:xfrm>
            <a:prstGeom prst="rect">
              <a:avLst/>
            </a:prstGeom>
            <a:ln w="3175">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6849" tIns="46849" rIns="46849" bIns="46849" anchor="ctr"/>
            <a:lstStyle>
              <a:lvl1pPr algn="r" defTabSz="359895">
                <a:defRPr sz="2000" b="0">
                  <a:latin typeface="Adobe Clean Black"/>
                  <a:ea typeface="Adobe Clean Black"/>
                  <a:cs typeface="Adobe Clean Black"/>
                  <a:sym typeface="Adobe Clean Black"/>
                </a:defRPr>
              </a:lvl1pPr>
            </a:lstStyle>
            <a:p>
              <a:pPr algn="ctr"/>
              <a:r>
                <a:rPr lang="fr-FR" sz="1600" dirty="0">
                  <a:latin typeface="+mj-lt"/>
                </a:rPr>
                <a:t>Comment contacter </a:t>
              </a:r>
              <a:br>
                <a:rPr lang="fr-FR" sz="1600" dirty="0">
                  <a:latin typeface="+mj-lt"/>
                </a:rPr>
              </a:br>
              <a:r>
                <a:rPr lang="fr-FR" sz="1600" dirty="0">
                  <a:latin typeface="+mj-lt"/>
                </a:rPr>
                <a:t>l’assistance Adobe ?</a:t>
              </a:r>
            </a:p>
          </p:txBody>
        </p:sp>
        <p:sp>
          <p:nvSpPr>
            <p:cNvPr id="57" name="Rectangle 56">
              <a:extLst>
                <a:ext uri="{FF2B5EF4-FFF2-40B4-BE49-F238E27FC236}">
                  <a16:creationId xmlns:a16="http://schemas.microsoft.com/office/drawing/2014/main" id="{9CC8CEC8-BB63-449B-992A-DA1A8837F6D1}"/>
                </a:ext>
              </a:extLst>
            </p:cNvPr>
            <p:cNvSpPr/>
            <p:nvPr/>
          </p:nvSpPr>
          <p:spPr>
            <a:xfrm>
              <a:off x="8275329" y="3756838"/>
              <a:ext cx="3420000" cy="1677382"/>
            </a:xfrm>
            <a:prstGeom prst="rect">
              <a:avLst/>
            </a:prstGeom>
          </p:spPr>
          <p:txBody>
            <a:bodyPr wrap="square">
              <a:spAutoFit/>
            </a:bodyPr>
            <a:lstStyle/>
            <a:p>
              <a:pPr marL="0" lvl="1">
                <a:spcAft>
                  <a:spcPts val="600"/>
                </a:spcAft>
              </a:pPr>
              <a:r>
                <a:rPr lang="fr-FR" sz="1100" b="1" dirty="0"/>
                <a:t>Assistance </a:t>
              </a:r>
              <a:r>
                <a:rPr lang="fr-FR" sz="1100" b="1" dirty="0" err="1"/>
                <a:t>Experience</a:t>
              </a:r>
              <a:r>
                <a:rPr lang="fr-FR" sz="1100" b="1" dirty="0"/>
                <a:t> League :</a:t>
              </a:r>
              <a:r>
                <a:rPr lang="fr-FR" sz="1100" dirty="0"/>
                <a:t> https://experienceleague.adobe.com/?support-solution=General#support</a:t>
              </a:r>
            </a:p>
            <a:p>
              <a:pPr marL="0" lvl="1">
                <a:spcAft>
                  <a:spcPts val="600"/>
                </a:spcAft>
              </a:pPr>
              <a:endParaRPr lang="en-US" sz="1100" dirty="0">
                <a:solidFill>
                  <a:srgbClr val="00B0F0"/>
                </a:solidFill>
              </a:endParaRPr>
            </a:p>
            <a:p>
              <a:pPr marL="0" lvl="1">
                <a:spcAft>
                  <a:spcPts val="600"/>
                </a:spcAft>
              </a:pPr>
              <a:r>
                <a:rPr lang="fr-FR" sz="1100" dirty="0"/>
                <a:t>Numéros de téléphone : </a:t>
              </a:r>
              <a:r>
                <a:rPr lang="fr-FR" sz="1100" u="sng" dirty="0">
                  <a:solidFill>
                    <a:srgbClr val="00B0F0"/>
                  </a:solidFill>
                  <a:hlinkClick r:id="rId3">
                    <a:extLst>
                      <a:ext uri="{A12FA001-AC4F-418D-AE19-62706E023703}">
                        <ahyp:hlinkClr xmlns:ahyp="http://schemas.microsoft.com/office/drawing/2018/hyperlinkcolor" val="tx"/>
                      </a:ext>
                    </a:extLst>
                  </a:hlinkClick>
                </a:rPr>
                <a:t>https://helpx.adobe.com/contact/dma </a:t>
              </a:r>
              <a:r>
                <a:rPr lang="fr-FR" sz="1100" u="sng" dirty="0" err="1">
                  <a:solidFill>
                    <a:srgbClr val="00B0F0"/>
                  </a:solidFill>
                  <a:hlinkClick r:id="rId3">
                    <a:extLst>
                      <a:ext uri="{A12FA001-AC4F-418D-AE19-62706E023703}">
                        <ahyp:hlinkClr xmlns:ahyp="http://schemas.microsoft.com/office/drawing/2018/hyperlinkcolor" val="tx"/>
                      </a:ext>
                    </a:extLst>
                  </a:hlinkClick>
                </a:rPr>
                <a:t>external</a:t>
              </a:r>
              <a:r>
                <a:rPr lang="fr-FR" sz="1100" u="sng" dirty="0">
                  <a:solidFill>
                    <a:srgbClr val="00B0F0"/>
                  </a:solidFill>
                  <a:hlinkClick r:id="rId3">
                    <a:extLst>
                      <a:ext uri="{A12FA001-AC4F-418D-AE19-62706E023703}">
                        <ahyp:hlinkClr xmlns:ahyp="http://schemas.microsoft.com/office/drawing/2018/hyperlinkcolor" val="tx"/>
                      </a:ext>
                    </a:extLst>
                  </a:hlinkClick>
                </a:rPr>
                <a:t>/DMACustomeCareRegionalPhoneNumbers.html</a:t>
              </a:r>
            </a:p>
            <a:p>
              <a:pPr marL="0" lvl="1">
                <a:spcAft>
                  <a:spcPts val="600"/>
                </a:spcAft>
              </a:pPr>
              <a:endParaRPr lang="en-US" sz="1100" dirty="0">
                <a:solidFill>
                  <a:srgbClr val="00B0F0"/>
                </a:solidFill>
              </a:endParaRPr>
            </a:p>
          </p:txBody>
        </p:sp>
        <p:grpSp>
          <p:nvGrpSpPr>
            <p:cNvPr id="55" name="Group 54">
              <a:extLst>
                <a:ext uri="{FF2B5EF4-FFF2-40B4-BE49-F238E27FC236}">
                  <a16:creationId xmlns:a16="http://schemas.microsoft.com/office/drawing/2014/main" id="{9DF2BD6E-61FA-42F7-A059-48261C91652A}"/>
                </a:ext>
              </a:extLst>
            </p:cNvPr>
            <p:cNvGrpSpPr/>
            <p:nvPr/>
          </p:nvGrpSpPr>
          <p:grpSpPr>
            <a:xfrm>
              <a:off x="9445329" y="2018857"/>
              <a:ext cx="1080000" cy="1080000"/>
              <a:chOff x="4335969" y="2307774"/>
              <a:chExt cx="1371948" cy="1371948"/>
            </a:xfrm>
          </p:grpSpPr>
          <p:grpSp>
            <p:nvGrpSpPr>
              <p:cNvPr id="58" name="Group 57">
                <a:extLst>
                  <a:ext uri="{FF2B5EF4-FFF2-40B4-BE49-F238E27FC236}">
                    <a16:creationId xmlns:a16="http://schemas.microsoft.com/office/drawing/2014/main" id="{0D54E25B-C310-47D2-AFC0-690F8F763F3C}"/>
                  </a:ext>
                </a:extLst>
              </p:cNvPr>
              <p:cNvGrpSpPr/>
              <p:nvPr/>
            </p:nvGrpSpPr>
            <p:grpSpPr>
              <a:xfrm>
                <a:off x="4335969" y="2307774"/>
                <a:ext cx="1371948" cy="1371948"/>
                <a:chOff x="5378677" y="2730500"/>
                <a:chExt cx="2095500" cy="2095500"/>
              </a:xfrm>
            </p:grpSpPr>
            <p:sp>
              <p:nvSpPr>
                <p:cNvPr id="61" name="Oval 60">
                  <a:extLst>
                    <a:ext uri="{FF2B5EF4-FFF2-40B4-BE49-F238E27FC236}">
                      <a16:creationId xmlns:a16="http://schemas.microsoft.com/office/drawing/2014/main" id="{860E3926-5943-402E-AC1D-510CB2057637}"/>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62" name="Oval 61">
                  <a:extLst>
                    <a:ext uri="{FF2B5EF4-FFF2-40B4-BE49-F238E27FC236}">
                      <a16:creationId xmlns:a16="http://schemas.microsoft.com/office/drawing/2014/main" id="{FEBA1677-C2DC-44C4-8B81-C80ABDDD495C}"/>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59" name="Oval 58">
                <a:extLst>
                  <a:ext uri="{FF2B5EF4-FFF2-40B4-BE49-F238E27FC236}">
                    <a16:creationId xmlns:a16="http://schemas.microsoft.com/office/drawing/2014/main" id="{E8C52B48-3ABD-4D9B-907D-5EABE5DDD491}"/>
                  </a:ext>
                </a:extLst>
              </p:cNvPr>
              <p:cNvSpPr/>
              <p:nvPr/>
            </p:nvSpPr>
            <p:spPr>
              <a:xfrm>
                <a:off x="4434271" y="2406076"/>
                <a:ext cx="1175344" cy="1175344"/>
              </a:xfrm>
              <a:prstGeom prst="ellipse">
                <a:avLst/>
              </a:prstGeom>
              <a:solidFill>
                <a:srgbClr val="6B737B"/>
              </a:solidFill>
              <a:ln w="25400" cap="flat" cmpd="sng" algn="ctr">
                <a:noFill/>
                <a:prstDash val="solid"/>
              </a:ln>
              <a:effectLst>
                <a:innerShdw blurRad="114300">
                  <a:prstClr val="black">
                    <a:alpha val="20000"/>
                  </a:prstClr>
                </a:innerShdw>
              </a:effectLst>
            </p:spPr>
            <p:txBody>
              <a:bodyPr rtlCol="0" anchor="ctr"/>
              <a:lstStyle/>
              <a:p>
                <a:pPr algn="ctr" defTabSz="593994"/>
                <a:endParaRPr lang="en-GB" sz="1169" kern="0">
                  <a:solidFill>
                    <a:srgbClr val="FFFFFF"/>
                  </a:solidFill>
                  <a:latin typeface="Adobe Clean SemiLight" panose="020B0403020404020204" pitchFamily="34" charset="0"/>
                </a:endParaRPr>
              </a:p>
            </p:txBody>
          </p:sp>
        </p:grpSp>
      </p:grpSp>
      <p:sp>
        <p:nvSpPr>
          <p:cNvPr id="35" name="Rectangle 34">
            <a:extLst>
              <a:ext uri="{FF2B5EF4-FFF2-40B4-BE49-F238E27FC236}">
                <a16:creationId xmlns:a16="http://schemas.microsoft.com/office/drawing/2014/main" id="{85DB875C-3931-459B-9D74-BFB6A06F864A}"/>
              </a:ext>
            </a:extLst>
          </p:cNvPr>
          <p:cNvSpPr/>
          <p:nvPr/>
        </p:nvSpPr>
        <p:spPr>
          <a:xfrm>
            <a:off x="0" y="946380"/>
            <a:ext cx="12192000" cy="863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Les spécialistes du service clientèle Adobe ont reçu une formation approfondie sur toutes les solutions Adobe </a:t>
            </a:r>
            <a:r>
              <a:rPr lang="fr-FR" dirty="0" err="1"/>
              <a:t>Experience</a:t>
            </a:r>
            <a:r>
              <a:rPr lang="fr-FR" dirty="0"/>
              <a:t> Cloud. </a:t>
            </a:r>
            <a:br>
              <a:rPr lang="fr-FR" dirty="0"/>
            </a:br>
            <a:r>
              <a:rPr lang="fr-FR" dirty="0"/>
              <a:t>Ils possèdent les compétences nécessaires pour vous assister en ce qui concerne les fonctionnalités, les configurations, </a:t>
            </a:r>
            <a:br>
              <a:rPr lang="fr-FR" dirty="0"/>
            </a:br>
            <a:r>
              <a:rPr lang="fr-FR" dirty="0"/>
              <a:t>les problèmes et les modes d’emploi généraux des solutions.</a:t>
            </a:r>
          </a:p>
        </p:txBody>
      </p:sp>
      <p:pic>
        <p:nvPicPr>
          <p:cNvPr id="8" name="Graphic 7">
            <a:extLst>
              <a:ext uri="{FF2B5EF4-FFF2-40B4-BE49-F238E27FC236}">
                <a16:creationId xmlns:a16="http://schemas.microsoft.com/office/drawing/2014/main" id="{67C19E7E-ED61-4978-814B-DE33BE8A04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01893" y="2242380"/>
            <a:ext cx="418084" cy="457280"/>
          </a:xfrm>
          <a:prstGeom prst="rect">
            <a:avLst/>
          </a:prstGeom>
        </p:spPr>
      </p:pic>
      <p:pic>
        <p:nvPicPr>
          <p:cNvPr id="10" name="Graphic 9">
            <a:extLst>
              <a:ext uri="{FF2B5EF4-FFF2-40B4-BE49-F238E27FC236}">
                <a16:creationId xmlns:a16="http://schemas.microsoft.com/office/drawing/2014/main" id="{58A489DE-8910-4974-974C-CE5E1BAA245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70733" y="2307441"/>
            <a:ext cx="450533" cy="424415"/>
          </a:xfrm>
          <a:prstGeom prst="rect">
            <a:avLst/>
          </a:prstGeom>
        </p:spPr>
      </p:pic>
      <p:pic>
        <p:nvPicPr>
          <p:cNvPr id="12" name="Graphic 11">
            <a:extLst>
              <a:ext uri="{FF2B5EF4-FFF2-40B4-BE49-F238E27FC236}">
                <a16:creationId xmlns:a16="http://schemas.microsoft.com/office/drawing/2014/main" id="{D5DEFB05-462B-49E6-8F00-A964D676368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54723" y="2257158"/>
            <a:ext cx="465038" cy="465038"/>
          </a:xfrm>
          <a:prstGeom prst="rect">
            <a:avLst/>
          </a:prstGeom>
        </p:spPr>
      </p:pic>
    </p:spTree>
    <p:extLst>
      <p:ext uri="{BB962C8B-B14F-4D97-AF65-F5344CB8AC3E}">
        <p14:creationId xmlns:p14="http://schemas.microsoft.com/office/powerpoint/2010/main" val="35933092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fr-FR">
                <a:latin typeface="+mj-lt"/>
              </a:rPr>
              <a:t>Outils et ressources</a:t>
            </a:r>
          </a:p>
        </p:txBody>
      </p:sp>
      <p:sp>
        <p:nvSpPr>
          <p:cNvPr id="35" name="Rectangle 34">
            <a:extLst>
              <a:ext uri="{FF2B5EF4-FFF2-40B4-BE49-F238E27FC236}">
                <a16:creationId xmlns:a16="http://schemas.microsoft.com/office/drawing/2014/main" id="{85DB875C-3931-459B-9D74-BFB6A06F864A}"/>
              </a:ext>
            </a:extLst>
          </p:cNvPr>
          <p:cNvSpPr/>
          <p:nvPr/>
        </p:nvSpPr>
        <p:spPr>
          <a:xfrm>
            <a:off x="0" y="1225044"/>
            <a:ext cx="12192000" cy="5847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Adobe vous offre une mine d’informations et de ressources. Pour commencer, </a:t>
            </a:r>
            <a:br>
              <a:rPr lang="fr-FR" dirty="0"/>
            </a:br>
            <a:r>
              <a:rPr lang="fr-FR" dirty="0"/>
              <a:t>nous vous recommandons de consulter les points suivants :</a:t>
            </a:r>
          </a:p>
        </p:txBody>
      </p:sp>
      <p:grpSp>
        <p:nvGrpSpPr>
          <p:cNvPr id="87" name="Group 86">
            <a:extLst>
              <a:ext uri="{FF2B5EF4-FFF2-40B4-BE49-F238E27FC236}">
                <a16:creationId xmlns:a16="http://schemas.microsoft.com/office/drawing/2014/main" id="{6D76096E-17AC-420F-A345-DCA3D484D755}"/>
              </a:ext>
            </a:extLst>
          </p:cNvPr>
          <p:cNvGrpSpPr/>
          <p:nvPr/>
        </p:nvGrpSpPr>
        <p:grpSpPr>
          <a:xfrm>
            <a:off x="9553657" y="2204039"/>
            <a:ext cx="1631116" cy="1631116"/>
            <a:chOff x="5378677" y="2730500"/>
            <a:chExt cx="2095500" cy="2095500"/>
          </a:xfrm>
        </p:grpSpPr>
        <p:sp>
          <p:nvSpPr>
            <p:cNvPr id="92" name="Oval 91">
              <a:extLst>
                <a:ext uri="{FF2B5EF4-FFF2-40B4-BE49-F238E27FC236}">
                  <a16:creationId xmlns:a16="http://schemas.microsoft.com/office/drawing/2014/main" id="{766A4067-67EB-4561-8914-427824F27E9D}"/>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93" name="Oval 92">
              <a:extLst>
                <a:ext uri="{FF2B5EF4-FFF2-40B4-BE49-F238E27FC236}">
                  <a16:creationId xmlns:a16="http://schemas.microsoft.com/office/drawing/2014/main" id="{5EE13BA1-CE74-4913-88CD-2EDC67643A4D}"/>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88" name="Oval 87">
            <a:extLst>
              <a:ext uri="{FF2B5EF4-FFF2-40B4-BE49-F238E27FC236}">
                <a16:creationId xmlns:a16="http://schemas.microsoft.com/office/drawing/2014/main" id="{528F4B45-7EA8-47EF-8B80-8BE17340974B}"/>
              </a:ext>
            </a:extLst>
          </p:cNvPr>
          <p:cNvSpPr/>
          <p:nvPr/>
        </p:nvSpPr>
        <p:spPr>
          <a:xfrm>
            <a:off x="9638927" y="2289310"/>
            <a:ext cx="1460577" cy="1460576"/>
          </a:xfrm>
          <a:prstGeom prst="ellipse">
            <a:avLst/>
          </a:prstGeom>
          <a:solidFill>
            <a:schemeClr val="tx2"/>
          </a:solidFill>
          <a:ln w="25400" cap="flat" cmpd="sng" algn="ctr">
            <a:noFill/>
            <a:prstDash val="solid"/>
          </a:ln>
          <a:effectLst>
            <a:innerShdw blurRad="114300">
              <a:prstClr val="black">
                <a:alpha val="20000"/>
              </a:prst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89" name="Rectangle 88">
            <a:extLst>
              <a:ext uri="{FF2B5EF4-FFF2-40B4-BE49-F238E27FC236}">
                <a16:creationId xmlns:a16="http://schemas.microsoft.com/office/drawing/2014/main" id="{23E38787-64A1-4959-846D-F1E304FA4401}"/>
              </a:ext>
            </a:extLst>
          </p:cNvPr>
          <p:cNvSpPr/>
          <p:nvPr/>
        </p:nvSpPr>
        <p:spPr>
          <a:xfrm>
            <a:off x="9019215" y="4732807"/>
            <a:ext cx="2700000" cy="1200329"/>
          </a:xfrm>
          <a:prstGeom prst="rect">
            <a:avLst/>
          </a:prstGeom>
        </p:spPr>
        <p:txBody>
          <a:bodyPr wrap="square">
            <a:spAutoFit/>
          </a:bodyPr>
          <a:lstStyle/>
          <a:p>
            <a:pPr algn="ctr"/>
            <a:r>
              <a:rPr lang="fr-FR" sz="1200" dirty="0"/>
              <a:t>Cours de formation, tutoriels, documentation, communautés </a:t>
            </a:r>
            <a:br>
              <a:rPr lang="fr-FR" sz="1200" dirty="0"/>
            </a:br>
            <a:r>
              <a:rPr lang="fr-FR" sz="1200" dirty="0"/>
              <a:t>et ressources d’assistance sélectionnés par des experts</a:t>
            </a:r>
            <a:br>
              <a:rPr lang="fr-FR" sz="1200" dirty="0"/>
            </a:br>
            <a:endParaRPr lang="fr-FR" sz="1200" dirty="0"/>
          </a:p>
          <a:p>
            <a:pPr algn="ctr"/>
            <a:r>
              <a:rPr lang="fr-FR" sz="1200" dirty="0">
                <a:solidFill>
                  <a:srgbClr val="308FFF"/>
                </a:solidFill>
                <a:hlinkClick r:id="rId2"/>
              </a:rPr>
              <a:t>En savoir plus&gt;</a:t>
            </a:r>
          </a:p>
        </p:txBody>
      </p:sp>
      <p:cxnSp>
        <p:nvCxnSpPr>
          <p:cNvPr id="90" name="Straight Connector 89">
            <a:extLst>
              <a:ext uri="{FF2B5EF4-FFF2-40B4-BE49-F238E27FC236}">
                <a16:creationId xmlns:a16="http://schemas.microsoft.com/office/drawing/2014/main" id="{560142A9-E650-4678-AC3E-6A188BD3148D}"/>
              </a:ext>
            </a:extLst>
          </p:cNvPr>
          <p:cNvCxnSpPr>
            <a:cxnSpLocks/>
          </p:cNvCxnSpPr>
          <p:nvPr/>
        </p:nvCxnSpPr>
        <p:spPr>
          <a:xfrm>
            <a:off x="9454101" y="3993123"/>
            <a:ext cx="1830228" cy="0"/>
          </a:xfrm>
          <a:prstGeom prst="line">
            <a:avLst/>
          </a:prstGeom>
          <a:ln w="19050" cap="rnd">
            <a:solidFill>
              <a:srgbClr val="FA0F00"/>
            </a:solidFill>
          </a:ln>
        </p:spPr>
        <p:style>
          <a:lnRef idx="1">
            <a:schemeClr val="accent1"/>
          </a:lnRef>
          <a:fillRef idx="0">
            <a:schemeClr val="accent1"/>
          </a:fillRef>
          <a:effectRef idx="0">
            <a:schemeClr val="accent1"/>
          </a:effectRef>
          <a:fontRef idx="minor">
            <a:schemeClr val="tx1"/>
          </a:fontRef>
        </p:style>
      </p:cxnSp>
      <p:sp>
        <p:nvSpPr>
          <p:cNvPr id="91" name="Freeform: Shape 90">
            <a:extLst>
              <a:ext uri="{FF2B5EF4-FFF2-40B4-BE49-F238E27FC236}">
                <a16:creationId xmlns:a16="http://schemas.microsoft.com/office/drawing/2014/main" id="{53F4038A-4057-4429-93B0-4F9A67D99F99}"/>
              </a:ext>
            </a:extLst>
          </p:cNvPr>
          <p:cNvSpPr/>
          <p:nvPr/>
        </p:nvSpPr>
        <p:spPr>
          <a:xfrm rot="10800000">
            <a:off x="10280161" y="3993122"/>
            <a:ext cx="178108" cy="116799"/>
          </a:xfrm>
          <a:custGeom>
            <a:avLst/>
            <a:gdLst>
              <a:gd name="connsiteX0" fmla="*/ 193652 w 193652"/>
              <a:gd name="connsiteY0" fmla="*/ 126992 h 126992"/>
              <a:gd name="connsiteX1" fmla="*/ 0 w 193652"/>
              <a:gd name="connsiteY1" fmla="*/ 126992 h 126992"/>
              <a:gd name="connsiteX2" fmla="*/ 11475 w 193652"/>
              <a:gd name="connsiteY2" fmla="*/ 99804 h 126992"/>
              <a:gd name="connsiteX3" fmla="*/ 49470 w 193652"/>
              <a:gd name="connsiteY3" fmla="*/ 9777 h 126992"/>
              <a:gd name="connsiteX4" fmla="*/ 64113 w 193652"/>
              <a:gd name="connsiteY4" fmla="*/ 0 h 126992"/>
              <a:gd name="connsiteX5" fmla="*/ 130005 w 193652"/>
              <a:gd name="connsiteY5" fmla="*/ 0 h 126992"/>
              <a:gd name="connsiteX6" fmla="*/ 144445 w 193652"/>
              <a:gd name="connsiteY6" fmla="*/ 9777 h 126992"/>
              <a:gd name="connsiteX7" fmla="*/ 192749 w 193652"/>
              <a:gd name="connsiteY7" fmla="*/ 124842 h 126992"/>
              <a:gd name="connsiteX8" fmla="*/ 193652 w 193652"/>
              <a:gd name="connsiteY8" fmla="*/ 126992 h 126992"/>
              <a:gd name="connsiteX9" fmla="*/ 147794 w 193652"/>
              <a:gd name="connsiteY9" fmla="*/ 113440 h 126992"/>
              <a:gd name="connsiteX10" fmla="*/ 147319 w 193652"/>
              <a:gd name="connsiteY10" fmla="*/ 112308 h 126992"/>
              <a:gd name="connsiteX11" fmla="*/ 121892 w 193652"/>
              <a:gd name="connsiteY11" fmla="*/ 51739 h 126992"/>
              <a:gd name="connsiteX12" fmla="*/ 114291 w 193652"/>
              <a:gd name="connsiteY12" fmla="*/ 46593 h 126992"/>
              <a:gd name="connsiteX13" fmla="*/ 79606 w 193652"/>
              <a:gd name="connsiteY13" fmla="*/ 46593 h 126992"/>
              <a:gd name="connsiteX14" fmla="*/ 71898 w 193652"/>
              <a:gd name="connsiteY14" fmla="*/ 51739 h 126992"/>
              <a:gd name="connsiteX15" fmla="*/ 51898 w 193652"/>
              <a:gd name="connsiteY15" fmla="*/ 99128 h 126992"/>
              <a:gd name="connsiteX16" fmla="*/ 45858 w 193652"/>
              <a:gd name="connsiteY16" fmla="*/ 113440 h 126992"/>
              <a:gd name="connsiteX17" fmla="*/ 147794 w 193652"/>
              <a:gd name="connsiteY17" fmla="*/ 113440 h 12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652" h="126992">
                <a:moveTo>
                  <a:pt x="193652" y="126992"/>
                </a:moveTo>
                <a:lnTo>
                  <a:pt x="0" y="126992"/>
                </a:lnTo>
                <a:lnTo>
                  <a:pt x="11475" y="99804"/>
                </a:lnTo>
                <a:cubicBezTo>
                  <a:pt x="22491" y="73702"/>
                  <a:pt x="35081" y="43870"/>
                  <a:pt x="49470" y="9777"/>
                </a:cubicBezTo>
                <a:cubicBezTo>
                  <a:pt x="51910" y="3870"/>
                  <a:pt x="57605" y="0"/>
                  <a:pt x="64113" y="0"/>
                </a:cubicBezTo>
                <a:cubicBezTo>
                  <a:pt x="64113" y="0"/>
                  <a:pt x="64113" y="0"/>
                  <a:pt x="130005" y="0"/>
                </a:cubicBezTo>
                <a:cubicBezTo>
                  <a:pt x="136310" y="0"/>
                  <a:pt x="142208" y="3870"/>
                  <a:pt x="144445" y="9777"/>
                </a:cubicBezTo>
                <a:cubicBezTo>
                  <a:pt x="144445" y="9777"/>
                  <a:pt x="144445" y="9777"/>
                  <a:pt x="192749" y="124842"/>
                </a:cubicBezTo>
                <a:lnTo>
                  <a:pt x="193652" y="126992"/>
                </a:lnTo>
                <a:close/>
                <a:moveTo>
                  <a:pt x="147794" y="113440"/>
                </a:moveTo>
                <a:lnTo>
                  <a:pt x="147319" y="112308"/>
                </a:lnTo>
                <a:cubicBezTo>
                  <a:pt x="121892" y="51739"/>
                  <a:pt x="121892" y="51739"/>
                  <a:pt x="121892" y="51739"/>
                </a:cubicBezTo>
                <a:cubicBezTo>
                  <a:pt x="120714" y="48630"/>
                  <a:pt x="117610" y="46593"/>
                  <a:pt x="114291" y="46593"/>
                </a:cubicBezTo>
                <a:cubicBezTo>
                  <a:pt x="79606" y="46593"/>
                  <a:pt x="79606" y="46593"/>
                  <a:pt x="79606" y="46593"/>
                </a:cubicBezTo>
                <a:cubicBezTo>
                  <a:pt x="76180" y="46593"/>
                  <a:pt x="73183" y="48630"/>
                  <a:pt x="71898" y="51739"/>
                </a:cubicBezTo>
                <a:cubicBezTo>
                  <a:pt x="64324" y="69685"/>
                  <a:pt x="57697" y="85389"/>
                  <a:pt x="51898" y="99128"/>
                </a:cubicBezTo>
                <a:lnTo>
                  <a:pt x="45858" y="113440"/>
                </a:lnTo>
                <a:lnTo>
                  <a:pt x="147794" y="113440"/>
                </a:lnTo>
                <a:close/>
              </a:path>
            </a:pathLst>
          </a:cu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dobe Clean SemiLight"/>
              <a:ea typeface="+mn-ea"/>
              <a:cs typeface="+mn-cs"/>
            </a:endParaRPr>
          </a:p>
        </p:txBody>
      </p:sp>
      <p:sp>
        <p:nvSpPr>
          <p:cNvPr id="94" name="Rectangle 93">
            <a:extLst>
              <a:ext uri="{FF2B5EF4-FFF2-40B4-BE49-F238E27FC236}">
                <a16:creationId xmlns:a16="http://schemas.microsoft.com/office/drawing/2014/main" id="{A1FFAAD7-D6E6-4D4D-995F-A3488711F00B}"/>
              </a:ext>
            </a:extLst>
          </p:cNvPr>
          <p:cNvSpPr/>
          <p:nvPr/>
        </p:nvSpPr>
        <p:spPr>
          <a:xfrm>
            <a:off x="9019215" y="4158382"/>
            <a:ext cx="2700000" cy="338554"/>
          </a:xfrm>
          <a:prstGeom prst="rect">
            <a:avLst/>
          </a:prstGeom>
        </p:spPr>
        <p:txBody>
          <a:bodyPr wrap="square">
            <a:spAutoFit/>
          </a:bodyPr>
          <a:lstStyle/>
          <a:p>
            <a:pPr algn="ctr"/>
            <a:r>
              <a:rPr lang="fr-FR" sz="1600">
                <a:latin typeface="+mj-lt"/>
              </a:rPr>
              <a:t>Experience League</a:t>
            </a:r>
          </a:p>
        </p:txBody>
      </p:sp>
      <p:grpSp>
        <p:nvGrpSpPr>
          <p:cNvPr id="52" name="Group 51">
            <a:extLst>
              <a:ext uri="{FF2B5EF4-FFF2-40B4-BE49-F238E27FC236}">
                <a16:creationId xmlns:a16="http://schemas.microsoft.com/office/drawing/2014/main" id="{CE9175B7-3FC6-4089-9879-D83B648A8B92}"/>
              </a:ext>
            </a:extLst>
          </p:cNvPr>
          <p:cNvGrpSpPr/>
          <p:nvPr/>
        </p:nvGrpSpPr>
        <p:grpSpPr>
          <a:xfrm>
            <a:off x="6704847" y="2204039"/>
            <a:ext cx="1631116" cy="1631116"/>
            <a:chOff x="5378677" y="2730500"/>
            <a:chExt cx="2095500" cy="2095500"/>
          </a:xfrm>
        </p:grpSpPr>
        <p:sp>
          <p:nvSpPr>
            <p:cNvPr id="81" name="Oval 80">
              <a:extLst>
                <a:ext uri="{FF2B5EF4-FFF2-40B4-BE49-F238E27FC236}">
                  <a16:creationId xmlns:a16="http://schemas.microsoft.com/office/drawing/2014/main" id="{2DC2C0D4-DE81-4EF8-9738-F265F16A16EC}"/>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82" name="Oval 81">
              <a:extLst>
                <a:ext uri="{FF2B5EF4-FFF2-40B4-BE49-F238E27FC236}">
                  <a16:creationId xmlns:a16="http://schemas.microsoft.com/office/drawing/2014/main" id="{167611B8-0E91-4E6B-B895-92EFF6E821E7}"/>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53" name="Oval 52">
            <a:extLst>
              <a:ext uri="{FF2B5EF4-FFF2-40B4-BE49-F238E27FC236}">
                <a16:creationId xmlns:a16="http://schemas.microsoft.com/office/drawing/2014/main" id="{81C2F134-A171-433A-88B1-3A74E663D2D8}"/>
              </a:ext>
            </a:extLst>
          </p:cNvPr>
          <p:cNvSpPr/>
          <p:nvPr/>
        </p:nvSpPr>
        <p:spPr>
          <a:xfrm>
            <a:off x="6790117" y="2289310"/>
            <a:ext cx="1460577" cy="1460576"/>
          </a:xfrm>
          <a:prstGeom prst="ellipse">
            <a:avLst/>
          </a:prstGeom>
          <a:solidFill>
            <a:schemeClr val="tx2"/>
          </a:solidFill>
          <a:ln w="25400" cap="flat" cmpd="sng" algn="ctr">
            <a:noFill/>
            <a:prstDash val="solid"/>
          </a:ln>
          <a:effectLst>
            <a:innerShdw blurRad="114300">
              <a:prstClr val="black">
                <a:alpha val="20000"/>
              </a:prst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60" name="Rectangle 59">
            <a:extLst>
              <a:ext uri="{FF2B5EF4-FFF2-40B4-BE49-F238E27FC236}">
                <a16:creationId xmlns:a16="http://schemas.microsoft.com/office/drawing/2014/main" id="{B467EDFE-53E6-4C13-8A6D-24AD148CCF62}"/>
              </a:ext>
            </a:extLst>
          </p:cNvPr>
          <p:cNvSpPr/>
          <p:nvPr/>
        </p:nvSpPr>
        <p:spPr>
          <a:xfrm>
            <a:off x="6170405" y="4732807"/>
            <a:ext cx="2700000" cy="1015663"/>
          </a:xfrm>
          <a:prstGeom prst="rect">
            <a:avLst/>
          </a:prstGeom>
        </p:spPr>
        <p:txBody>
          <a:bodyPr wrap="square">
            <a:spAutoFit/>
          </a:bodyPr>
          <a:lstStyle/>
          <a:p>
            <a:pPr algn="ctr"/>
            <a:r>
              <a:rPr lang="fr-FR" sz="1200"/>
              <a:t>Suivez les dernières mises à jour et versions de maintenance des produits Adobe Experience Cloud</a:t>
            </a:r>
            <a:br>
              <a:rPr lang="fr-FR" sz="1200"/>
            </a:br>
            <a:endParaRPr lang="fr-FR" sz="1200"/>
          </a:p>
          <a:p>
            <a:pPr algn="ctr"/>
            <a:r>
              <a:rPr lang="fr-FR" sz="1200">
                <a:solidFill>
                  <a:srgbClr val="308FFF"/>
                </a:solidFill>
                <a:hlinkClick r:id="rId3"/>
              </a:rPr>
              <a:t>En savoir plus&gt;</a:t>
            </a:r>
          </a:p>
        </p:txBody>
      </p:sp>
      <p:cxnSp>
        <p:nvCxnSpPr>
          <p:cNvPr id="64" name="Straight Connector 63">
            <a:extLst>
              <a:ext uri="{FF2B5EF4-FFF2-40B4-BE49-F238E27FC236}">
                <a16:creationId xmlns:a16="http://schemas.microsoft.com/office/drawing/2014/main" id="{FE4BD6A2-5907-469F-942C-B691063FFF07}"/>
              </a:ext>
            </a:extLst>
          </p:cNvPr>
          <p:cNvCxnSpPr>
            <a:cxnSpLocks/>
          </p:cNvCxnSpPr>
          <p:nvPr/>
        </p:nvCxnSpPr>
        <p:spPr>
          <a:xfrm>
            <a:off x="6605291" y="3993123"/>
            <a:ext cx="1830228" cy="0"/>
          </a:xfrm>
          <a:prstGeom prst="line">
            <a:avLst/>
          </a:prstGeom>
          <a:ln w="19050" cap="rnd">
            <a:solidFill>
              <a:srgbClr val="FA0F00"/>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4FD726EF-31D4-4920-9B86-9667C7A3B99E}"/>
              </a:ext>
            </a:extLst>
          </p:cNvPr>
          <p:cNvSpPr/>
          <p:nvPr/>
        </p:nvSpPr>
        <p:spPr>
          <a:xfrm>
            <a:off x="6170405" y="4158382"/>
            <a:ext cx="2700000" cy="584775"/>
          </a:xfrm>
          <a:prstGeom prst="rect">
            <a:avLst/>
          </a:prstGeom>
        </p:spPr>
        <p:txBody>
          <a:bodyPr wrap="square">
            <a:spAutoFit/>
          </a:bodyPr>
          <a:lstStyle/>
          <a:p>
            <a:pPr algn="ctr"/>
            <a:r>
              <a:rPr lang="fr-FR" sz="1600">
                <a:latin typeface="+mj-lt"/>
              </a:rPr>
              <a:t>Service de mise à jour </a:t>
            </a:r>
            <a:br>
              <a:rPr lang="fr-FR" sz="1600">
                <a:latin typeface="+mj-lt"/>
              </a:rPr>
            </a:br>
            <a:r>
              <a:rPr lang="fr-FR" sz="1600">
                <a:latin typeface="+mj-lt"/>
              </a:rPr>
              <a:t>prioritaire des produits</a:t>
            </a:r>
          </a:p>
        </p:txBody>
      </p:sp>
      <p:sp>
        <p:nvSpPr>
          <p:cNvPr id="54" name="Freeform: Shape 53">
            <a:extLst>
              <a:ext uri="{FF2B5EF4-FFF2-40B4-BE49-F238E27FC236}">
                <a16:creationId xmlns:a16="http://schemas.microsoft.com/office/drawing/2014/main" id="{360CCC9A-90C2-482F-AB74-E3CD2E5CFBFF}"/>
              </a:ext>
            </a:extLst>
          </p:cNvPr>
          <p:cNvSpPr/>
          <p:nvPr/>
        </p:nvSpPr>
        <p:spPr>
          <a:xfrm rot="10800000">
            <a:off x="7431352" y="3993122"/>
            <a:ext cx="178108" cy="116799"/>
          </a:xfrm>
          <a:custGeom>
            <a:avLst/>
            <a:gdLst>
              <a:gd name="connsiteX0" fmla="*/ 193652 w 193652"/>
              <a:gd name="connsiteY0" fmla="*/ 126992 h 126992"/>
              <a:gd name="connsiteX1" fmla="*/ 0 w 193652"/>
              <a:gd name="connsiteY1" fmla="*/ 126992 h 126992"/>
              <a:gd name="connsiteX2" fmla="*/ 11475 w 193652"/>
              <a:gd name="connsiteY2" fmla="*/ 99804 h 126992"/>
              <a:gd name="connsiteX3" fmla="*/ 49470 w 193652"/>
              <a:gd name="connsiteY3" fmla="*/ 9777 h 126992"/>
              <a:gd name="connsiteX4" fmla="*/ 64113 w 193652"/>
              <a:gd name="connsiteY4" fmla="*/ 0 h 126992"/>
              <a:gd name="connsiteX5" fmla="*/ 130005 w 193652"/>
              <a:gd name="connsiteY5" fmla="*/ 0 h 126992"/>
              <a:gd name="connsiteX6" fmla="*/ 144445 w 193652"/>
              <a:gd name="connsiteY6" fmla="*/ 9777 h 126992"/>
              <a:gd name="connsiteX7" fmla="*/ 192749 w 193652"/>
              <a:gd name="connsiteY7" fmla="*/ 124842 h 126992"/>
              <a:gd name="connsiteX8" fmla="*/ 193652 w 193652"/>
              <a:gd name="connsiteY8" fmla="*/ 126992 h 126992"/>
              <a:gd name="connsiteX9" fmla="*/ 147794 w 193652"/>
              <a:gd name="connsiteY9" fmla="*/ 113440 h 126992"/>
              <a:gd name="connsiteX10" fmla="*/ 147319 w 193652"/>
              <a:gd name="connsiteY10" fmla="*/ 112308 h 126992"/>
              <a:gd name="connsiteX11" fmla="*/ 121892 w 193652"/>
              <a:gd name="connsiteY11" fmla="*/ 51739 h 126992"/>
              <a:gd name="connsiteX12" fmla="*/ 114291 w 193652"/>
              <a:gd name="connsiteY12" fmla="*/ 46593 h 126992"/>
              <a:gd name="connsiteX13" fmla="*/ 79606 w 193652"/>
              <a:gd name="connsiteY13" fmla="*/ 46593 h 126992"/>
              <a:gd name="connsiteX14" fmla="*/ 71898 w 193652"/>
              <a:gd name="connsiteY14" fmla="*/ 51739 h 126992"/>
              <a:gd name="connsiteX15" fmla="*/ 51898 w 193652"/>
              <a:gd name="connsiteY15" fmla="*/ 99128 h 126992"/>
              <a:gd name="connsiteX16" fmla="*/ 45858 w 193652"/>
              <a:gd name="connsiteY16" fmla="*/ 113440 h 126992"/>
              <a:gd name="connsiteX17" fmla="*/ 147794 w 193652"/>
              <a:gd name="connsiteY17" fmla="*/ 113440 h 12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652" h="126992">
                <a:moveTo>
                  <a:pt x="193652" y="126992"/>
                </a:moveTo>
                <a:lnTo>
                  <a:pt x="0" y="126992"/>
                </a:lnTo>
                <a:lnTo>
                  <a:pt x="11475" y="99804"/>
                </a:lnTo>
                <a:cubicBezTo>
                  <a:pt x="22491" y="73702"/>
                  <a:pt x="35081" y="43870"/>
                  <a:pt x="49470" y="9777"/>
                </a:cubicBezTo>
                <a:cubicBezTo>
                  <a:pt x="51910" y="3870"/>
                  <a:pt x="57605" y="0"/>
                  <a:pt x="64113" y="0"/>
                </a:cubicBezTo>
                <a:cubicBezTo>
                  <a:pt x="64113" y="0"/>
                  <a:pt x="64113" y="0"/>
                  <a:pt x="130005" y="0"/>
                </a:cubicBezTo>
                <a:cubicBezTo>
                  <a:pt x="136310" y="0"/>
                  <a:pt x="142208" y="3870"/>
                  <a:pt x="144445" y="9777"/>
                </a:cubicBezTo>
                <a:cubicBezTo>
                  <a:pt x="144445" y="9777"/>
                  <a:pt x="144445" y="9777"/>
                  <a:pt x="192749" y="124842"/>
                </a:cubicBezTo>
                <a:lnTo>
                  <a:pt x="193652" y="126992"/>
                </a:lnTo>
                <a:close/>
                <a:moveTo>
                  <a:pt x="147794" y="113440"/>
                </a:moveTo>
                <a:lnTo>
                  <a:pt x="147319" y="112308"/>
                </a:lnTo>
                <a:cubicBezTo>
                  <a:pt x="121892" y="51739"/>
                  <a:pt x="121892" y="51739"/>
                  <a:pt x="121892" y="51739"/>
                </a:cubicBezTo>
                <a:cubicBezTo>
                  <a:pt x="120714" y="48630"/>
                  <a:pt x="117610" y="46593"/>
                  <a:pt x="114291" y="46593"/>
                </a:cubicBezTo>
                <a:cubicBezTo>
                  <a:pt x="79606" y="46593"/>
                  <a:pt x="79606" y="46593"/>
                  <a:pt x="79606" y="46593"/>
                </a:cubicBezTo>
                <a:cubicBezTo>
                  <a:pt x="76180" y="46593"/>
                  <a:pt x="73183" y="48630"/>
                  <a:pt x="71898" y="51739"/>
                </a:cubicBezTo>
                <a:cubicBezTo>
                  <a:pt x="64324" y="69685"/>
                  <a:pt x="57697" y="85389"/>
                  <a:pt x="51898" y="99128"/>
                </a:cubicBezTo>
                <a:lnTo>
                  <a:pt x="45858" y="113440"/>
                </a:lnTo>
                <a:lnTo>
                  <a:pt x="147794" y="113440"/>
                </a:lnTo>
                <a:close/>
              </a:path>
            </a:pathLst>
          </a:cu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dobe Clean SemiLight"/>
              <a:ea typeface="+mn-ea"/>
              <a:cs typeface="+mn-cs"/>
            </a:endParaRPr>
          </a:p>
        </p:txBody>
      </p:sp>
      <p:grpSp>
        <p:nvGrpSpPr>
          <p:cNvPr id="44" name="Group 43">
            <a:extLst>
              <a:ext uri="{FF2B5EF4-FFF2-40B4-BE49-F238E27FC236}">
                <a16:creationId xmlns:a16="http://schemas.microsoft.com/office/drawing/2014/main" id="{FDDF79BC-E1F2-41B0-BD0E-3BFDF93E7C14}"/>
              </a:ext>
            </a:extLst>
          </p:cNvPr>
          <p:cNvGrpSpPr/>
          <p:nvPr/>
        </p:nvGrpSpPr>
        <p:grpSpPr>
          <a:xfrm>
            <a:off x="3856037" y="2204039"/>
            <a:ext cx="1631116" cy="1631116"/>
            <a:chOff x="5378677" y="2730500"/>
            <a:chExt cx="2095500" cy="2095500"/>
          </a:xfrm>
        </p:grpSpPr>
        <p:sp>
          <p:nvSpPr>
            <p:cNvPr id="49" name="Oval 48">
              <a:extLst>
                <a:ext uri="{FF2B5EF4-FFF2-40B4-BE49-F238E27FC236}">
                  <a16:creationId xmlns:a16="http://schemas.microsoft.com/office/drawing/2014/main" id="{188AF1C5-7EE4-4CD7-98D6-BFA58EDC26C2}"/>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50" name="Oval 49">
              <a:extLst>
                <a:ext uri="{FF2B5EF4-FFF2-40B4-BE49-F238E27FC236}">
                  <a16:creationId xmlns:a16="http://schemas.microsoft.com/office/drawing/2014/main" id="{29E44E3C-D6FF-4645-AE6C-314D596FB016}"/>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45" name="Oval 44">
            <a:extLst>
              <a:ext uri="{FF2B5EF4-FFF2-40B4-BE49-F238E27FC236}">
                <a16:creationId xmlns:a16="http://schemas.microsoft.com/office/drawing/2014/main" id="{590D08B4-52F0-4DD6-B5C9-F649B0FCF2B6}"/>
              </a:ext>
            </a:extLst>
          </p:cNvPr>
          <p:cNvSpPr/>
          <p:nvPr/>
        </p:nvSpPr>
        <p:spPr>
          <a:xfrm>
            <a:off x="3941307" y="2289310"/>
            <a:ext cx="1460577" cy="1460576"/>
          </a:xfrm>
          <a:prstGeom prst="ellipse">
            <a:avLst/>
          </a:prstGeom>
          <a:solidFill>
            <a:schemeClr val="tx2"/>
          </a:solidFill>
          <a:ln w="25400" cap="flat" cmpd="sng" algn="ctr">
            <a:noFill/>
            <a:prstDash val="solid"/>
          </a:ln>
          <a:effectLst>
            <a:innerShdw blurRad="114300">
              <a:prstClr val="black">
                <a:alpha val="20000"/>
              </a:prst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46" name="Rectangle 45">
            <a:extLst>
              <a:ext uri="{FF2B5EF4-FFF2-40B4-BE49-F238E27FC236}">
                <a16:creationId xmlns:a16="http://schemas.microsoft.com/office/drawing/2014/main" id="{A6E91795-1386-4964-A875-11CBF39E3D30}"/>
              </a:ext>
            </a:extLst>
          </p:cNvPr>
          <p:cNvSpPr/>
          <p:nvPr/>
        </p:nvSpPr>
        <p:spPr>
          <a:xfrm>
            <a:off x="3321595" y="4732806"/>
            <a:ext cx="2700000" cy="1015663"/>
          </a:xfrm>
          <a:prstGeom prst="rect">
            <a:avLst/>
          </a:prstGeom>
        </p:spPr>
        <p:txBody>
          <a:bodyPr wrap="square">
            <a:spAutoFit/>
          </a:bodyPr>
          <a:lstStyle/>
          <a:p>
            <a:pPr algn="ctr"/>
            <a:r>
              <a:rPr lang="fr-FR" sz="1200"/>
              <a:t>Des informations opportunes et précises pouvant contribuer à la protection contre le piratage malveillant</a:t>
            </a:r>
          </a:p>
          <a:p>
            <a:pPr algn="ctr"/>
            <a:endParaRPr lang="en-US" sz="1200"/>
          </a:p>
          <a:p>
            <a:pPr algn="ctr"/>
            <a:r>
              <a:rPr lang="fr-FR" sz="1200">
                <a:solidFill>
                  <a:srgbClr val="308FFF"/>
                </a:solidFill>
                <a:hlinkClick r:id="rId4"/>
              </a:rPr>
              <a:t>En savoir plus&gt;</a:t>
            </a:r>
          </a:p>
        </p:txBody>
      </p:sp>
      <p:cxnSp>
        <p:nvCxnSpPr>
          <p:cNvPr id="47" name="Straight Connector 46">
            <a:extLst>
              <a:ext uri="{FF2B5EF4-FFF2-40B4-BE49-F238E27FC236}">
                <a16:creationId xmlns:a16="http://schemas.microsoft.com/office/drawing/2014/main" id="{D5B9F753-1DC7-4934-975E-69ABB4BB8478}"/>
              </a:ext>
            </a:extLst>
          </p:cNvPr>
          <p:cNvCxnSpPr>
            <a:cxnSpLocks/>
          </p:cNvCxnSpPr>
          <p:nvPr/>
        </p:nvCxnSpPr>
        <p:spPr>
          <a:xfrm>
            <a:off x="3756481" y="3993123"/>
            <a:ext cx="1830228" cy="0"/>
          </a:xfrm>
          <a:prstGeom prst="line">
            <a:avLst/>
          </a:prstGeom>
          <a:ln w="19050" cap="rnd">
            <a:solidFill>
              <a:srgbClr val="FA0F00"/>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0CDE5B8D-FDBF-4803-B8A6-C7DB90096ACF}"/>
              </a:ext>
            </a:extLst>
          </p:cNvPr>
          <p:cNvSpPr/>
          <p:nvPr/>
        </p:nvSpPr>
        <p:spPr>
          <a:xfrm>
            <a:off x="3321595" y="4158382"/>
            <a:ext cx="2700000" cy="584775"/>
          </a:xfrm>
          <a:prstGeom prst="rect">
            <a:avLst/>
          </a:prstGeom>
        </p:spPr>
        <p:txBody>
          <a:bodyPr wrap="square">
            <a:spAutoFit/>
          </a:bodyPr>
          <a:lstStyle/>
          <a:p>
            <a:pPr algn="ctr"/>
            <a:r>
              <a:rPr lang="fr-FR" sz="1600">
                <a:latin typeface="+mj-lt"/>
              </a:rPr>
              <a:t>Service de notification</a:t>
            </a:r>
          </a:p>
          <a:p>
            <a:pPr algn="ctr"/>
            <a:r>
              <a:rPr lang="fr-FR" sz="1600">
                <a:latin typeface="+mj-lt"/>
              </a:rPr>
              <a:t>de sécurité</a:t>
            </a:r>
          </a:p>
        </p:txBody>
      </p:sp>
      <p:sp>
        <p:nvSpPr>
          <p:cNvPr id="55" name="Freeform: Shape 54">
            <a:extLst>
              <a:ext uri="{FF2B5EF4-FFF2-40B4-BE49-F238E27FC236}">
                <a16:creationId xmlns:a16="http://schemas.microsoft.com/office/drawing/2014/main" id="{03B3FAD6-3CA2-4743-8D89-453FF43F7AD2}"/>
              </a:ext>
            </a:extLst>
          </p:cNvPr>
          <p:cNvSpPr/>
          <p:nvPr/>
        </p:nvSpPr>
        <p:spPr>
          <a:xfrm rot="10800000">
            <a:off x="4582542" y="3993122"/>
            <a:ext cx="178108" cy="116799"/>
          </a:xfrm>
          <a:custGeom>
            <a:avLst/>
            <a:gdLst>
              <a:gd name="connsiteX0" fmla="*/ 193652 w 193652"/>
              <a:gd name="connsiteY0" fmla="*/ 126992 h 126992"/>
              <a:gd name="connsiteX1" fmla="*/ 0 w 193652"/>
              <a:gd name="connsiteY1" fmla="*/ 126992 h 126992"/>
              <a:gd name="connsiteX2" fmla="*/ 11475 w 193652"/>
              <a:gd name="connsiteY2" fmla="*/ 99804 h 126992"/>
              <a:gd name="connsiteX3" fmla="*/ 49470 w 193652"/>
              <a:gd name="connsiteY3" fmla="*/ 9777 h 126992"/>
              <a:gd name="connsiteX4" fmla="*/ 64113 w 193652"/>
              <a:gd name="connsiteY4" fmla="*/ 0 h 126992"/>
              <a:gd name="connsiteX5" fmla="*/ 130005 w 193652"/>
              <a:gd name="connsiteY5" fmla="*/ 0 h 126992"/>
              <a:gd name="connsiteX6" fmla="*/ 144445 w 193652"/>
              <a:gd name="connsiteY6" fmla="*/ 9777 h 126992"/>
              <a:gd name="connsiteX7" fmla="*/ 192749 w 193652"/>
              <a:gd name="connsiteY7" fmla="*/ 124842 h 126992"/>
              <a:gd name="connsiteX8" fmla="*/ 193652 w 193652"/>
              <a:gd name="connsiteY8" fmla="*/ 126992 h 126992"/>
              <a:gd name="connsiteX9" fmla="*/ 147794 w 193652"/>
              <a:gd name="connsiteY9" fmla="*/ 113440 h 126992"/>
              <a:gd name="connsiteX10" fmla="*/ 147319 w 193652"/>
              <a:gd name="connsiteY10" fmla="*/ 112308 h 126992"/>
              <a:gd name="connsiteX11" fmla="*/ 121892 w 193652"/>
              <a:gd name="connsiteY11" fmla="*/ 51739 h 126992"/>
              <a:gd name="connsiteX12" fmla="*/ 114291 w 193652"/>
              <a:gd name="connsiteY12" fmla="*/ 46593 h 126992"/>
              <a:gd name="connsiteX13" fmla="*/ 79606 w 193652"/>
              <a:gd name="connsiteY13" fmla="*/ 46593 h 126992"/>
              <a:gd name="connsiteX14" fmla="*/ 71898 w 193652"/>
              <a:gd name="connsiteY14" fmla="*/ 51739 h 126992"/>
              <a:gd name="connsiteX15" fmla="*/ 51898 w 193652"/>
              <a:gd name="connsiteY15" fmla="*/ 99128 h 126992"/>
              <a:gd name="connsiteX16" fmla="*/ 45858 w 193652"/>
              <a:gd name="connsiteY16" fmla="*/ 113440 h 126992"/>
              <a:gd name="connsiteX17" fmla="*/ 147794 w 193652"/>
              <a:gd name="connsiteY17" fmla="*/ 113440 h 12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652" h="126992">
                <a:moveTo>
                  <a:pt x="193652" y="126992"/>
                </a:moveTo>
                <a:lnTo>
                  <a:pt x="0" y="126992"/>
                </a:lnTo>
                <a:lnTo>
                  <a:pt x="11475" y="99804"/>
                </a:lnTo>
                <a:cubicBezTo>
                  <a:pt x="22491" y="73702"/>
                  <a:pt x="35081" y="43870"/>
                  <a:pt x="49470" y="9777"/>
                </a:cubicBezTo>
                <a:cubicBezTo>
                  <a:pt x="51910" y="3870"/>
                  <a:pt x="57605" y="0"/>
                  <a:pt x="64113" y="0"/>
                </a:cubicBezTo>
                <a:cubicBezTo>
                  <a:pt x="64113" y="0"/>
                  <a:pt x="64113" y="0"/>
                  <a:pt x="130005" y="0"/>
                </a:cubicBezTo>
                <a:cubicBezTo>
                  <a:pt x="136310" y="0"/>
                  <a:pt x="142208" y="3870"/>
                  <a:pt x="144445" y="9777"/>
                </a:cubicBezTo>
                <a:cubicBezTo>
                  <a:pt x="144445" y="9777"/>
                  <a:pt x="144445" y="9777"/>
                  <a:pt x="192749" y="124842"/>
                </a:cubicBezTo>
                <a:lnTo>
                  <a:pt x="193652" y="126992"/>
                </a:lnTo>
                <a:close/>
                <a:moveTo>
                  <a:pt x="147794" y="113440"/>
                </a:moveTo>
                <a:lnTo>
                  <a:pt x="147319" y="112308"/>
                </a:lnTo>
                <a:cubicBezTo>
                  <a:pt x="121892" y="51739"/>
                  <a:pt x="121892" y="51739"/>
                  <a:pt x="121892" y="51739"/>
                </a:cubicBezTo>
                <a:cubicBezTo>
                  <a:pt x="120714" y="48630"/>
                  <a:pt x="117610" y="46593"/>
                  <a:pt x="114291" y="46593"/>
                </a:cubicBezTo>
                <a:cubicBezTo>
                  <a:pt x="79606" y="46593"/>
                  <a:pt x="79606" y="46593"/>
                  <a:pt x="79606" y="46593"/>
                </a:cubicBezTo>
                <a:cubicBezTo>
                  <a:pt x="76180" y="46593"/>
                  <a:pt x="73183" y="48630"/>
                  <a:pt x="71898" y="51739"/>
                </a:cubicBezTo>
                <a:cubicBezTo>
                  <a:pt x="64324" y="69685"/>
                  <a:pt x="57697" y="85389"/>
                  <a:pt x="51898" y="99128"/>
                </a:cubicBezTo>
                <a:lnTo>
                  <a:pt x="45858" y="113440"/>
                </a:lnTo>
                <a:lnTo>
                  <a:pt x="147794" y="113440"/>
                </a:lnTo>
                <a:close/>
              </a:path>
            </a:pathLst>
          </a:cu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dobe Clean SemiLight"/>
              <a:ea typeface="+mn-ea"/>
              <a:cs typeface="+mn-cs"/>
            </a:endParaRPr>
          </a:p>
        </p:txBody>
      </p:sp>
      <p:grpSp>
        <p:nvGrpSpPr>
          <p:cNvPr id="36" name="Group 35">
            <a:extLst>
              <a:ext uri="{FF2B5EF4-FFF2-40B4-BE49-F238E27FC236}">
                <a16:creationId xmlns:a16="http://schemas.microsoft.com/office/drawing/2014/main" id="{9CF92627-910E-4357-A5F1-1D6D15A772C4}"/>
              </a:ext>
            </a:extLst>
          </p:cNvPr>
          <p:cNvGrpSpPr/>
          <p:nvPr/>
        </p:nvGrpSpPr>
        <p:grpSpPr>
          <a:xfrm>
            <a:off x="1007227" y="2204039"/>
            <a:ext cx="1631116" cy="1631116"/>
            <a:chOff x="5378677" y="2730500"/>
            <a:chExt cx="2095500" cy="2095500"/>
          </a:xfrm>
        </p:grpSpPr>
        <p:sp>
          <p:nvSpPr>
            <p:cNvPr id="41" name="Oval 40">
              <a:extLst>
                <a:ext uri="{FF2B5EF4-FFF2-40B4-BE49-F238E27FC236}">
                  <a16:creationId xmlns:a16="http://schemas.microsoft.com/office/drawing/2014/main" id="{B3A06ABA-D872-4EDD-846B-46D1089D0219}"/>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42" name="Oval 41">
              <a:extLst>
                <a:ext uri="{FF2B5EF4-FFF2-40B4-BE49-F238E27FC236}">
                  <a16:creationId xmlns:a16="http://schemas.microsoft.com/office/drawing/2014/main" id="{778AC2AC-DADF-4A2B-9007-A8707CE77581}"/>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37" name="Oval 36">
            <a:extLst>
              <a:ext uri="{FF2B5EF4-FFF2-40B4-BE49-F238E27FC236}">
                <a16:creationId xmlns:a16="http://schemas.microsoft.com/office/drawing/2014/main" id="{DA167960-09DE-495D-8B66-278B9C41F38E}"/>
              </a:ext>
            </a:extLst>
          </p:cNvPr>
          <p:cNvSpPr/>
          <p:nvPr/>
        </p:nvSpPr>
        <p:spPr>
          <a:xfrm>
            <a:off x="1092497" y="2289310"/>
            <a:ext cx="1460577" cy="1460576"/>
          </a:xfrm>
          <a:prstGeom prst="ellipse">
            <a:avLst/>
          </a:prstGeom>
          <a:solidFill>
            <a:schemeClr val="tx2"/>
          </a:solidFill>
          <a:ln w="25400" cap="flat" cmpd="sng" algn="ctr">
            <a:noFill/>
            <a:prstDash val="solid"/>
          </a:ln>
          <a:effectLst>
            <a:innerShdw blurRad="114300">
              <a:prstClr val="black">
                <a:alpha val="20000"/>
              </a:prst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38" name="Rectangle 37">
            <a:extLst>
              <a:ext uri="{FF2B5EF4-FFF2-40B4-BE49-F238E27FC236}">
                <a16:creationId xmlns:a16="http://schemas.microsoft.com/office/drawing/2014/main" id="{8CB6E4F6-808A-49CF-9F47-1F0C956FF47F}"/>
              </a:ext>
            </a:extLst>
          </p:cNvPr>
          <p:cNvSpPr/>
          <p:nvPr/>
        </p:nvSpPr>
        <p:spPr>
          <a:xfrm>
            <a:off x="472785" y="4732806"/>
            <a:ext cx="2700000" cy="1015663"/>
          </a:xfrm>
          <a:prstGeom prst="rect">
            <a:avLst/>
          </a:prstGeom>
        </p:spPr>
        <p:txBody>
          <a:bodyPr wrap="square">
            <a:spAutoFit/>
          </a:bodyPr>
          <a:lstStyle/>
          <a:p>
            <a:pPr algn="ctr"/>
            <a:r>
              <a:rPr lang="fr-FR" sz="1200" dirty="0"/>
              <a:t>Abonnez-vous pour recevoir des informations sur les nouvelles fonctionnalités et les correctifs d’Adobe </a:t>
            </a:r>
            <a:r>
              <a:rPr lang="fr-FR" sz="1200" dirty="0" err="1"/>
              <a:t>Experience</a:t>
            </a:r>
            <a:r>
              <a:rPr lang="fr-FR" sz="1200" dirty="0"/>
              <a:t> Cloud</a:t>
            </a:r>
            <a:br>
              <a:rPr lang="fr-FR" sz="1200" dirty="0"/>
            </a:br>
            <a:endParaRPr lang="fr-FR" sz="1200" dirty="0"/>
          </a:p>
          <a:p>
            <a:pPr algn="ctr"/>
            <a:r>
              <a:rPr lang="fr-FR" sz="1200" dirty="0">
                <a:solidFill>
                  <a:srgbClr val="308FFF"/>
                </a:solidFill>
                <a:hlinkClick r:id="rId5"/>
              </a:rPr>
              <a:t>En savoir plus&gt;</a:t>
            </a:r>
          </a:p>
        </p:txBody>
      </p:sp>
      <p:cxnSp>
        <p:nvCxnSpPr>
          <p:cNvPr id="39" name="Straight Connector 38">
            <a:extLst>
              <a:ext uri="{FF2B5EF4-FFF2-40B4-BE49-F238E27FC236}">
                <a16:creationId xmlns:a16="http://schemas.microsoft.com/office/drawing/2014/main" id="{0684CAB9-2A3F-46CB-AF18-732C989F2B78}"/>
              </a:ext>
            </a:extLst>
          </p:cNvPr>
          <p:cNvCxnSpPr>
            <a:cxnSpLocks/>
          </p:cNvCxnSpPr>
          <p:nvPr/>
        </p:nvCxnSpPr>
        <p:spPr>
          <a:xfrm>
            <a:off x="907671" y="3993122"/>
            <a:ext cx="1830228" cy="0"/>
          </a:xfrm>
          <a:prstGeom prst="line">
            <a:avLst/>
          </a:prstGeom>
          <a:ln w="19050" cap="rnd">
            <a:solidFill>
              <a:srgbClr val="FA0F00"/>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080BC6CA-5898-4248-8BC5-580BA7F562CC}"/>
              </a:ext>
            </a:extLst>
          </p:cNvPr>
          <p:cNvSpPr/>
          <p:nvPr/>
        </p:nvSpPr>
        <p:spPr>
          <a:xfrm>
            <a:off x="159420" y="4158382"/>
            <a:ext cx="3326730" cy="584775"/>
          </a:xfrm>
          <a:prstGeom prst="rect">
            <a:avLst/>
          </a:prstGeom>
        </p:spPr>
        <p:txBody>
          <a:bodyPr wrap="square">
            <a:spAutoFit/>
          </a:bodyPr>
          <a:lstStyle/>
          <a:p>
            <a:pPr algn="ctr"/>
            <a:r>
              <a:rPr lang="fr-FR" sz="1600" dirty="0">
                <a:latin typeface="+mj-lt"/>
              </a:rPr>
              <a:t>Notes de mise à jour d’</a:t>
            </a:r>
            <a:r>
              <a:rPr lang="fr-FR" sz="1600" dirty="0" err="1">
                <a:latin typeface="+mj-lt"/>
              </a:rPr>
              <a:t>Experience</a:t>
            </a:r>
            <a:r>
              <a:rPr lang="fr-FR" sz="1600" dirty="0">
                <a:latin typeface="+mj-lt"/>
              </a:rPr>
              <a:t> Cloud – Accès anticipé</a:t>
            </a:r>
          </a:p>
        </p:txBody>
      </p:sp>
      <p:sp>
        <p:nvSpPr>
          <p:cNvPr id="56" name="Freeform: Shape 55">
            <a:extLst>
              <a:ext uri="{FF2B5EF4-FFF2-40B4-BE49-F238E27FC236}">
                <a16:creationId xmlns:a16="http://schemas.microsoft.com/office/drawing/2014/main" id="{755D2316-8933-4A20-9E92-E456D9A5C853}"/>
              </a:ext>
            </a:extLst>
          </p:cNvPr>
          <p:cNvSpPr/>
          <p:nvPr/>
        </p:nvSpPr>
        <p:spPr>
          <a:xfrm rot="10800000">
            <a:off x="1733731" y="3993122"/>
            <a:ext cx="178108" cy="116799"/>
          </a:xfrm>
          <a:custGeom>
            <a:avLst/>
            <a:gdLst>
              <a:gd name="connsiteX0" fmla="*/ 193652 w 193652"/>
              <a:gd name="connsiteY0" fmla="*/ 126992 h 126992"/>
              <a:gd name="connsiteX1" fmla="*/ 0 w 193652"/>
              <a:gd name="connsiteY1" fmla="*/ 126992 h 126992"/>
              <a:gd name="connsiteX2" fmla="*/ 11475 w 193652"/>
              <a:gd name="connsiteY2" fmla="*/ 99804 h 126992"/>
              <a:gd name="connsiteX3" fmla="*/ 49470 w 193652"/>
              <a:gd name="connsiteY3" fmla="*/ 9777 h 126992"/>
              <a:gd name="connsiteX4" fmla="*/ 64113 w 193652"/>
              <a:gd name="connsiteY4" fmla="*/ 0 h 126992"/>
              <a:gd name="connsiteX5" fmla="*/ 130005 w 193652"/>
              <a:gd name="connsiteY5" fmla="*/ 0 h 126992"/>
              <a:gd name="connsiteX6" fmla="*/ 144445 w 193652"/>
              <a:gd name="connsiteY6" fmla="*/ 9777 h 126992"/>
              <a:gd name="connsiteX7" fmla="*/ 192749 w 193652"/>
              <a:gd name="connsiteY7" fmla="*/ 124842 h 126992"/>
              <a:gd name="connsiteX8" fmla="*/ 193652 w 193652"/>
              <a:gd name="connsiteY8" fmla="*/ 126992 h 126992"/>
              <a:gd name="connsiteX9" fmla="*/ 147794 w 193652"/>
              <a:gd name="connsiteY9" fmla="*/ 113440 h 126992"/>
              <a:gd name="connsiteX10" fmla="*/ 147319 w 193652"/>
              <a:gd name="connsiteY10" fmla="*/ 112308 h 126992"/>
              <a:gd name="connsiteX11" fmla="*/ 121892 w 193652"/>
              <a:gd name="connsiteY11" fmla="*/ 51739 h 126992"/>
              <a:gd name="connsiteX12" fmla="*/ 114291 w 193652"/>
              <a:gd name="connsiteY12" fmla="*/ 46593 h 126992"/>
              <a:gd name="connsiteX13" fmla="*/ 79606 w 193652"/>
              <a:gd name="connsiteY13" fmla="*/ 46593 h 126992"/>
              <a:gd name="connsiteX14" fmla="*/ 71898 w 193652"/>
              <a:gd name="connsiteY14" fmla="*/ 51739 h 126992"/>
              <a:gd name="connsiteX15" fmla="*/ 51898 w 193652"/>
              <a:gd name="connsiteY15" fmla="*/ 99128 h 126992"/>
              <a:gd name="connsiteX16" fmla="*/ 45858 w 193652"/>
              <a:gd name="connsiteY16" fmla="*/ 113440 h 126992"/>
              <a:gd name="connsiteX17" fmla="*/ 147794 w 193652"/>
              <a:gd name="connsiteY17" fmla="*/ 113440 h 12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652" h="126992">
                <a:moveTo>
                  <a:pt x="193652" y="126992"/>
                </a:moveTo>
                <a:lnTo>
                  <a:pt x="0" y="126992"/>
                </a:lnTo>
                <a:lnTo>
                  <a:pt x="11475" y="99804"/>
                </a:lnTo>
                <a:cubicBezTo>
                  <a:pt x="22491" y="73702"/>
                  <a:pt x="35081" y="43870"/>
                  <a:pt x="49470" y="9777"/>
                </a:cubicBezTo>
                <a:cubicBezTo>
                  <a:pt x="51910" y="3870"/>
                  <a:pt x="57605" y="0"/>
                  <a:pt x="64113" y="0"/>
                </a:cubicBezTo>
                <a:cubicBezTo>
                  <a:pt x="64113" y="0"/>
                  <a:pt x="64113" y="0"/>
                  <a:pt x="130005" y="0"/>
                </a:cubicBezTo>
                <a:cubicBezTo>
                  <a:pt x="136310" y="0"/>
                  <a:pt x="142208" y="3870"/>
                  <a:pt x="144445" y="9777"/>
                </a:cubicBezTo>
                <a:cubicBezTo>
                  <a:pt x="144445" y="9777"/>
                  <a:pt x="144445" y="9777"/>
                  <a:pt x="192749" y="124842"/>
                </a:cubicBezTo>
                <a:lnTo>
                  <a:pt x="193652" y="126992"/>
                </a:lnTo>
                <a:close/>
                <a:moveTo>
                  <a:pt x="147794" y="113440"/>
                </a:moveTo>
                <a:lnTo>
                  <a:pt x="147319" y="112308"/>
                </a:lnTo>
                <a:cubicBezTo>
                  <a:pt x="121892" y="51739"/>
                  <a:pt x="121892" y="51739"/>
                  <a:pt x="121892" y="51739"/>
                </a:cubicBezTo>
                <a:cubicBezTo>
                  <a:pt x="120714" y="48630"/>
                  <a:pt x="117610" y="46593"/>
                  <a:pt x="114291" y="46593"/>
                </a:cubicBezTo>
                <a:cubicBezTo>
                  <a:pt x="79606" y="46593"/>
                  <a:pt x="79606" y="46593"/>
                  <a:pt x="79606" y="46593"/>
                </a:cubicBezTo>
                <a:cubicBezTo>
                  <a:pt x="76180" y="46593"/>
                  <a:pt x="73183" y="48630"/>
                  <a:pt x="71898" y="51739"/>
                </a:cubicBezTo>
                <a:cubicBezTo>
                  <a:pt x="64324" y="69685"/>
                  <a:pt x="57697" y="85389"/>
                  <a:pt x="51898" y="99128"/>
                </a:cubicBezTo>
                <a:lnTo>
                  <a:pt x="45858" y="113440"/>
                </a:lnTo>
                <a:lnTo>
                  <a:pt x="147794" y="113440"/>
                </a:lnTo>
                <a:close/>
              </a:path>
            </a:pathLst>
          </a:cu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dobe Clean SemiLight"/>
              <a:ea typeface="+mn-ea"/>
              <a:cs typeface="+mn-cs"/>
            </a:endParaRPr>
          </a:p>
        </p:txBody>
      </p:sp>
      <p:pic>
        <p:nvPicPr>
          <p:cNvPr id="57" name="Graphic 56">
            <a:extLst>
              <a:ext uri="{FF2B5EF4-FFF2-40B4-BE49-F238E27FC236}">
                <a16:creationId xmlns:a16="http://schemas.microsoft.com/office/drawing/2014/main" id="{C9DFC524-0BE5-41CD-94CD-6BD6F059AF7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06894" y="2699618"/>
            <a:ext cx="673885" cy="709353"/>
          </a:xfrm>
          <a:prstGeom prst="rect">
            <a:avLst/>
          </a:prstGeom>
        </p:spPr>
      </p:pic>
      <p:pic>
        <p:nvPicPr>
          <p:cNvPr id="58" name="Graphic 57">
            <a:extLst>
              <a:ext uri="{FF2B5EF4-FFF2-40B4-BE49-F238E27FC236}">
                <a16:creationId xmlns:a16="http://schemas.microsoft.com/office/drawing/2014/main" id="{A1BFE7EC-5E91-4526-BDB6-2D08B4BFCF0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04136" y="2764815"/>
            <a:ext cx="535116" cy="642140"/>
          </a:xfrm>
          <a:prstGeom prst="rect">
            <a:avLst/>
          </a:prstGeom>
        </p:spPr>
      </p:pic>
      <p:pic>
        <p:nvPicPr>
          <p:cNvPr id="59" name="Graphic 58">
            <a:extLst>
              <a:ext uri="{FF2B5EF4-FFF2-40B4-BE49-F238E27FC236}">
                <a16:creationId xmlns:a16="http://schemas.microsoft.com/office/drawing/2014/main" id="{71C6221A-1A2F-4F4B-AC36-1BD7FC9ECE5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83576" y="2721133"/>
            <a:ext cx="709354" cy="709354"/>
          </a:xfrm>
          <a:prstGeom prst="rect">
            <a:avLst/>
          </a:prstGeom>
        </p:spPr>
      </p:pic>
      <p:pic>
        <p:nvPicPr>
          <p:cNvPr id="61" name="Graphic 60">
            <a:extLst>
              <a:ext uri="{FF2B5EF4-FFF2-40B4-BE49-F238E27FC236}">
                <a16:creationId xmlns:a16="http://schemas.microsoft.com/office/drawing/2014/main" id="{A91ECF9D-8BC7-469C-9B23-373731A9F1F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039945" y="2764815"/>
            <a:ext cx="655376" cy="546146"/>
          </a:xfrm>
          <a:prstGeom prst="rect">
            <a:avLst/>
          </a:prstGeom>
        </p:spPr>
      </p:pic>
    </p:spTree>
    <p:extLst>
      <p:ext uri="{BB962C8B-B14F-4D97-AF65-F5344CB8AC3E}">
        <p14:creationId xmlns:p14="http://schemas.microsoft.com/office/powerpoint/2010/main" val="3159487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746AB9F-A9A4-4217-B586-17F171CBBF03}"/>
              </a:ext>
            </a:extLst>
          </p:cNvPr>
          <p:cNvSpPr/>
          <p:nvPr/>
        </p:nvSpPr>
        <p:spPr>
          <a:xfrm>
            <a:off x="0" y="0"/>
            <a:ext cx="12186960" cy="1905000"/>
          </a:xfrm>
          <a:prstGeom prst="rect">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Subtitle 2">
            <a:extLst>
              <a:ext uri="{FF2B5EF4-FFF2-40B4-BE49-F238E27FC236}">
                <a16:creationId xmlns:a16="http://schemas.microsoft.com/office/drawing/2014/main" id="{C4C541E7-283B-4451-8C59-12BCB7F06E1D}"/>
              </a:ext>
            </a:extLst>
          </p:cNvPr>
          <p:cNvSpPr txBox="1">
            <a:spLocks/>
          </p:cNvSpPr>
          <p:nvPr/>
        </p:nvSpPr>
        <p:spPr>
          <a:xfrm>
            <a:off x="3168624" y="449283"/>
            <a:ext cx="8887880" cy="1323439"/>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Adobe Clean" charset="0"/>
                <a:ea typeface="Adobe Clean" charset="0"/>
                <a:cs typeface="Adobe Clean" charset="0"/>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Adobe Clean" charset="0"/>
                <a:ea typeface="Adobe Clean" charset="0"/>
                <a:cs typeface="Adobe Clean" charset="0"/>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Adobe Clean" charset="0"/>
                <a:ea typeface="Adobe Clean" charset="0"/>
                <a:cs typeface="Adobe Clean" charset="0"/>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Adobe Clean" charset="0"/>
                <a:ea typeface="Adobe Clean" charset="0"/>
                <a:cs typeface="Adobe Clean" charset="0"/>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Adobe Clean" charset="0"/>
                <a:ea typeface="Adobe Clean" charset="0"/>
                <a:cs typeface="Adobe Clean"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14126">
              <a:lnSpc>
                <a:spcPts val="2400"/>
              </a:lnSpc>
              <a:buNone/>
              <a:defRPr/>
            </a:pPr>
            <a:r>
              <a:rPr lang="fr-FR" sz="2000" dirty="0" err="1">
                <a:solidFill>
                  <a:srgbClr val="00B0F0"/>
                </a:solidFill>
                <a:latin typeface="+mn-lt"/>
                <a:hlinkClick r:id="rId2">
                  <a:extLst>
                    <a:ext uri="{A12FA001-AC4F-418D-AE19-62706E023703}">
                      <ahyp:hlinkClr xmlns:ahyp="http://schemas.microsoft.com/office/drawing/2018/hyperlinkcolor" val="tx"/>
                    </a:ext>
                  </a:extLst>
                </a:hlinkClick>
              </a:rPr>
              <a:t>Experience</a:t>
            </a:r>
            <a:r>
              <a:rPr lang="fr-FR" sz="2000" dirty="0">
                <a:solidFill>
                  <a:srgbClr val="00B0F0"/>
                </a:solidFill>
                <a:latin typeface="+mn-lt"/>
                <a:hlinkClick r:id="rId2">
                  <a:extLst>
                    <a:ext uri="{A12FA001-AC4F-418D-AE19-62706E023703}">
                      <ahyp:hlinkClr xmlns:ahyp="http://schemas.microsoft.com/office/drawing/2018/hyperlinkcolor" val="tx"/>
                    </a:ext>
                  </a:extLst>
                </a:hlinkClick>
              </a:rPr>
              <a:t> League</a:t>
            </a:r>
            <a:r>
              <a:rPr lang="fr-FR" sz="2000" dirty="0">
                <a:solidFill>
                  <a:srgbClr val="00B0F0"/>
                </a:solidFill>
                <a:latin typeface="+mn-lt"/>
              </a:rPr>
              <a:t> </a:t>
            </a:r>
            <a:r>
              <a:rPr lang="fr-FR" sz="2000" dirty="0">
                <a:latin typeface="+mn-lt"/>
              </a:rPr>
              <a:t>représente un endroit commun où les clients peuvent </a:t>
            </a:r>
            <a:r>
              <a:rPr lang="fr-FR" sz="2000" dirty="0">
                <a:latin typeface="+mj-lt"/>
              </a:rPr>
              <a:t>apprendre, communiquer et évoluer </a:t>
            </a:r>
            <a:r>
              <a:rPr lang="fr-FR" sz="2000" dirty="0">
                <a:latin typeface="+mn-lt"/>
              </a:rPr>
              <a:t>en suivant un parcours personnalisé menant au succès. </a:t>
            </a:r>
            <a:br>
              <a:rPr lang="fr-FR" sz="2000" dirty="0">
                <a:latin typeface="+mn-lt"/>
              </a:rPr>
            </a:br>
            <a:r>
              <a:rPr lang="fr-FR" sz="2000" dirty="0">
                <a:latin typeface="+mn-lt"/>
              </a:rPr>
              <a:t>Il comprend des formations autonomes et dispensées par des instructeurs, </a:t>
            </a:r>
            <a:br>
              <a:rPr lang="fr-FR" sz="2000" dirty="0">
                <a:latin typeface="+mn-lt"/>
              </a:rPr>
            </a:br>
            <a:r>
              <a:rPr lang="fr-FR" sz="2000" dirty="0">
                <a:latin typeface="+mn-lt"/>
              </a:rPr>
              <a:t>une communauté et d’autres options d’assistance.</a:t>
            </a:r>
          </a:p>
        </p:txBody>
      </p:sp>
      <p:grpSp>
        <p:nvGrpSpPr>
          <p:cNvPr id="10" name="Group 9">
            <a:extLst>
              <a:ext uri="{FF2B5EF4-FFF2-40B4-BE49-F238E27FC236}">
                <a16:creationId xmlns:a16="http://schemas.microsoft.com/office/drawing/2014/main" id="{92B5D512-45E8-4181-A9FA-503C747BA99A}"/>
              </a:ext>
            </a:extLst>
          </p:cNvPr>
          <p:cNvGrpSpPr/>
          <p:nvPr/>
        </p:nvGrpSpPr>
        <p:grpSpPr>
          <a:xfrm>
            <a:off x="374473" y="353624"/>
            <a:ext cx="3030715" cy="1294110"/>
            <a:chOff x="307088" y="439688"/>
            <a:chExt cx="3030715" cy="1294110"/>
          </a:xfrm>
        </p:grpSpPr>
        <p:pic>
          <p:nvPicPr>
            <p:cNvPr id="63" name="Picture 62">
              <a:extLst>
                <a:ext uri="{FF2B5EF4-FFF2-40B4-BE49-F238E27FC236}">
                  <a16:creationId xmlns:a16="http://schemas.microsoft.com/office/drawing/2014/main" id="{A0D706D0-DC4E-4FC5-A563-21D7FF6149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213" y="439688"/>
              <a:ext cx="2073836" cy="577153"/>
            </a:xfrm>
            <a:prstGeom prst="rect">
              <a:avLst/>
            </a:prstGeom>
          </p:spPr>
        </p:pic>
        <p:sp>
          <p:nvSpPr>
            <p:cNvPr id="65" name="Subtitle 2">
              <a:hlinkClick r:id="rId2"/>
              <a:extLst>
                <a:ext uri="{FF2B5EF4-FFF2-40B4-BE49-F238E27FC236}">
                  <a16:creationId xmlns:a16="http://schemas.microsoft.com/office/drawing/2014/main" id="{229D1823-1BEB-4260-B460-54282F1916DB}"/>
                </a:ext>
              </a:extLst>
            </p:cNvPr>
            <p:cNvSpPr txBox="1">
              <a:spLocks/>
            </p:cNvSpPr>
            <p:nvPr/>
          </p:nvSpPr>
          <p:spPr>
            <a:xfrm>
              <a:off x="565805" y="1429394"/>
              <a:ext cx="2619598" cy="304404"/>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Adobe Clean" charset="0"/>
                  <a:ea typeface="Adobe Clean" charset="0"/>
                  <a:cs typeface="Adobe Clean" charset="0"/>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Adobe Clean" charset="0"/>
                  <a:ea typeface="Adobe Clean" charset="0"/>
                  <a:cs typeface="Adobe Clean" charset="0"/>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Adobe Clean" charset="0"/>
                  <a:ea typeface="Adobe Clean" charset="0"/>
                  <a:cs typeface="Adobe Clean" charset="0"/>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Adobe Clean" charset="0"/>
                  <a:ea typeface="Adobe Clean" charset="0"/>
                  <a:cs typeface="Adobe Clean" charset="0"/>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Adobe Clean" charset="0"/>
                  <a:ea typeface="Adobe Clean" charset="0"/>
                  <a:cs typeface="Adobe Clean"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14126">
                <a:lnSpc>
                  <a:spcPct val="120000"/>
                </a:lnSpc>
                <a:buNone/>
                <a:defRPr/>
              </a:pPr>
              <a:r>
                <a:rPr lang="fr-FR" sz="1200" dirty="0">
                  <a:solidFill>
                    <a:srgbClr val="00B0F0"/>
                  </a:solidFill>
                  <a:latin typeface="+mn-lt"/>
                </a:rPr>
                <a:t>experienceleague.adobe.com/?</a:t>
              </a:r>
              <a:r>
                <a:rPr lang="fr-FR" sz="1200" dirty="0" err="1">
                  <a:solidFill>
                    <a:srgbClr val="00B0F0"/>
                  </a:solidFill>
                  <a:latin typeface="+mn-lt"/>
                </a:rPr>
                <a:t>lang</a:t>
              </a:r>
              <a:r>
                <a:rPr lang="fr-FR" sz="1200" dirty="0">
                  <a:solidFill>
                    <a:srgbClr val="00B0F0"/>
                  </a:solidFill>
                  <a:latin typeface="+mn-lt"/>
                </a:rPr>
                <a:t>=</a:t>
              </a:r>
              <a:r>
                <a:rPr lang="fr-FR" sz="1200" dirty="0" err="1">
                  <a:solidFill>
                    <a:srgbClr val="00B0F0"/>
                  </a:solidFill>
                  <a:latin typeface="+mn-lt"/>
                </a:rPr>
                <a:t>fr</a:t>
              </a:r>
              <a:endParaRPr lang="fr-FR" sz="1200" dirty="0">
                <a:solidFill>
                  <a:srgbClr val="00B0F0"/>
                </a:solidFill>
                <a:latin typeface="+mn-lt"/>
              </a:endParaRPr>
            </a:p>
          </p:txBody>
        </p:sp>
        <p:sp>
          <p:nvSpPr>
            <p:cNvPr id="66" name="TextBox 7">
              <a:extLst>
                <a:ext uri="{FF2B5EF4-FFF2-40B4-BE49-F238E27FC236}">
                  <a16:creationId xmlns:a16="http://schemas.microsoft.com/office/drawing/2014/main" id="{23C74CAD-74B2-4F7B-BE8C-2BB7D61986DD}"/>
                </a:ext>
              </a:extLst>
            </p:cNvPr>
            <p:cNvSpPr txBox="1"/>
            <p:nvPr/>
          </p:nvSpPr>
          <p:spPr>
            <a:xfrm>
              <a:off x="307088" y="1046129"/>
              <a:ext cx="3030715"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400" dirty="0">
                  <a:solidFill>
                    <a:schemeClr val="bg1"/>
                  </a:solidFill>
                  <a:latin typeface="Adobe Clean" charset="0"/>
                </a:rPr>
                <a:t>Apprendre. Communiquer. Évoluer.</a:t>
              </a:r>
            </a:p>
          </p:txBody>
        </p:sp>
        <p:pic>
          <p:nvPicPr>
            <p:cNvPr id="67" name="Graphic 66">
              <a:extLst>
                <a:ext uri="{FF2B5EF4-FFF2-40B4-BE49-F238E27FC236}">
                  <a16:creationId xmlns:a16="http://schemas.microsoft.com/office/drawing/2014/main" id="{8B298C5D-2954-4098-A358-2603D80337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4213" y="1496154"/>
              <a:ext cx="185483" cy="185483"/>
            </a:xfrm>
            <a:prstGeom prst="rect">
              <a:avLst/>
            </a:prstGeom>
          </p:spPr>
        </p:pic>
      </p:grpSp>
      <p:grpSp>
        <p:nvGrpSpPr>
          <p:cNvPr id="20" name="Group 19">
            <a:extLst>
              <a:ext uri="{FF2B5EF4-FFF2-40B4-BE49-F238E27FC236}">
                <a16:creationId xmlns:a16="http://schemas.microsoft.com/office/drawing/2014/main" id="{EA18FF58-C9BF-467F-83BE-DA00682A4D75}"/>
              </a:ext>
            </a:extLst>
          </p:cNvPr>
          <p:cNvGrpSpPr/>
          <p:nvPr/>
        </p:nvGrpSpPr>
        <p:grpSpPr>
          <a:xfrm>
            <a:off x="374473" y="2428388"/>
            <a:ext cx="11430529" cy="2492391"/>
            <a:chOff x="374473" y="2923244"/>
            <a:chExt cx="11430529" cy="2492391"/>
          </a:xfrm>
        </p:grpSpPr>
        <p:grpSp>
          <p:nvGrpSpPr>
            <p:cNvPr id="19" name="Group 18">
              <a:extLst>
                <a:ext uri="{FF2B5EF4-FFF2-40B4-BE49-F238E27FC236}">
                  <a16:creationId xmlns:a16="http://schemas.microsoft.com/office/drawing/2014/main" id="{F7343756-52E8-443E-A61E-5AC7FE57AAC9}"/>
                </a:ext>
              </a:extLst>
            </p:cNvPr>
            <p:cNvGrpSpPr/>
            <p:nvPr/>
          </p:nvGrpSpPr>
          <p:grpSpPr>
            <a:xfrm>
              <a:off x="374473" y="2923244"/>
              <a:ext cx="2695966" cy="2492391"/>
              <a:chOff x="559994" y="2923244"/>
              <a:chExt cx="2695966" cy="2492391"/>
            </a:xfrm>
          </p:grpSpPr>
          <p:pic>
            <p:nvPicPr>
              <p:cNvPr id="78" name="Picture 77" descr="A screenshot of a cell phone&#10;&#10;Description automatically generated">
                <a:extLst>
                  <a:ext uri="{FF2B5EF4-FFF2-40B4-BE49-F238E27FC236}">
                    <a16:creationId xmlns:a16="http://schemas.microsoft.com/office/drawing/2014/main" id="{BBBF9639-1462-430D-85A6-5BE964369DF8}"/>
                  </a:ext>
                </a:extLst>
              </p:cNvPr>
              <p:cNvPicPr>
                <a:picLocks noChangeAspect="1"/>
              </p:cNvPicPr>
              <p:nvPr/>
            </p:nvPicPr>
            <p:blipFill>
              <a:blip r:embed="rId6"/>
              <a:stretch>
                <a:fillRect/>
              </a:stretch>
            </p:blipFill>
            <p:spPr>
              <a:xfrm>
                <a:off x="647118" y="2923244"/>
                <a:ext cx="2600905" cy="1789393"/>
              </a:xfrm>
              <a:prstGeom prst="rect">
                <a:avLst/>
              </a:prstGeom>
            </p:spPr>
          </p:pic>
          <p:grpSp>
            <p:nvGrpSpPr>
              <p:cNvPr id="101" name="Group 100">
                <a:extLst>
                  <a:ext uri="{FF2B5EF4-FFF2-40B4-BE49-F238E27FC236}">
                    <a16:creationId xmlns:a16="http://schemas.microsoft.com/office/drawing/2014/main" id="{60F81C2B-1134-4DD3-822F-010A9F56D55B}"/>
                  </a:ext>
                </a:extLst>
              </p:cNvPr>
              <p:cNvGrpSpPr/>
              <p:nvPr/>
            </p:nvGrpSpPr>
            <p:grpSpPr>
              <a:xfrm>
                <a:off x="559994" y="4882780"/>
                <a:ext cx="2695966" cy="532855"/>
                <a:chOff x="4000500" y="1895754"/>
                <a:chExt cx="1000125" cy="2664807"/>
              </a:xfrm>
            </p:grpSpPr>
            <p:sp>
              <p:nvSpPr>
                <p:cNvPr id="102" name="Rectangle: Rounded Corners 101">
                  <a:extLst>
                    <a:ext uri="{FF2B5EF4-FFF2-40B4-BE49-F238E27FC236}">
                      <a16:creationId xmlns:a16="http://schemas.microsoft.com/office/drawing/2014/main" id="{708B9BC0-EE32-484A-B88F-2ABBACF73F60}"/>
                    </a:ext>
                  </a:extLst>
                </p:cNvPr>
                <p:cNvSpPr/>
                <p:nvPr/>
              </p:nvSpPr>
              <p:spPr>
                <a:xfrm>
                  <a:off x="4000500" y="1895754"/>
                  <a:ext cx="1000125" cy="2664807"/>
                </a:xfrm>
                <a:prstGeom prst="roundRect">
                  <a:avLst>
                    <a:gd name="adj" fmla="val 50000"/>
                  </a:avLst>
                </a:prstGeom>
                <a:solidFill>
                  <a:srgbClr val="9EA6AE"/>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03" name="Rectangle: Rounded Corners 102">
                  <a:extLst>
                    <a:ext uri="{FF2B5EF4-FFF2-40B4-BE49-F238E27FC236}">
                      <a16:creationId xmlns:a16="http://schemas.microsoft.com/office/drawing/2014/main" id="{F3E0046E-E51A-463D-A83C-6106C9E4C01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lnSpc>
                      <a:spcPts val="1400"/>
                    </a:lnSpc>
                  </a:pPr>
                  <a:r>
                    <a:rPr lang="fr-FR" sz="1400" dirty="0">
                      <a:solidFill>
                        <a:srgbClr val="FFFFFF"/>
                      </a:solidFill>
                      <a:latin typeface="Adobe Clean ExtraBold"/>
                    </a:rPr>
                    <a:t>Formation assistée conçue</a:t>
                  </a:r>
                </a:p>
                <a:p>
                  <a:pPr algn="ctr">
                    <a:lnSpc>
                      <a:spcPts val="1400"/>
                    </a:lnSpc>
                  </a:pPr>
                  <a:r>
                    <a:rPr lang="fr-FR" sz="1400" dirty="0">
                      <a:solidFill>
                        <a:srgbClr val="FFFFFF"/>
                      </a:solidFill>
                      <a:latin typeface="Adobe Clean ExtraBold"/>
                    </a:rPr>
                    <a:t>par des experts Adobe</a:t>
                  </a:r>
                </a:p>
              </p:txBody>
            </p:sp>
          </p:grpSp>
        </p:grpSp>
        <p:grpSp>
          <p:nvGrpSpPr>
            <p:cNvPr id="18" name="Group 17">
              <a:extLst>
                <a:ext uri="{FF2B5EF4-FFF2-40B4-BE49-F238E27FC236}">
                  <a16:creationId xmlns:a16="http://schemas.microsoft.com/office/drawing/2014/main" id="{5D3577BA-338A-4D3D-A4AC-1CD062E69349}"/>
                </a:ext>
              </a:extLst>
            </p:cNvPr>
            <p:cNvGrpSpPr/>
            <p:nvPr/>
          </p:nvGrpSpPr>
          <p:grpSpPr>
            <a:xfrm>
              <a:off x="3291340" y="2941094"/>
              <a:ext cx="2716592" cy="2474541"/>
              <a:chOff x="3351538" y="2941094"/>
              <a:chExt cx="2716592" cy="2474541"/>
            </a:xfrm>
          </p:grpSpPr>
          <p:pic>
            <p:nvPicPr>
              <p:cNvPr id="77" name="Picture 76" descr="A screenshot of a cell phone&#10;&#10;Description automatically generated">
                <a:extLst>
                  <a:ext uri="{FF2B5EF4-FFF2-40B4-BE49-F238E27FC236}">
                    <a16:creationId xmlns:a16="http://schemas.microsoft.com/office/drawing/2014/main" id="{5B101A38-10F3-4644-9996-AE08265D5300}"/>
                  </a:ext>
                </a:extLst>
              </p:cNvPr>
              <p:cNvPicPr>
                <a:picLocks noChangeAspect="1"/>
              </p:cNvPicPr>
              <p:nvPr/>
            </p:nvPicPr>
            <p:blipFill>
              <a:blip r:embed="rId7"/>
              <a:stretch>
                <a:fillRect/>
              </a:stretch>
            </p:blipFill>
            <p:spPr>
              <a:xfrm>
                <a:off x="3372164" y="2941094"/>
                <a:ext cx="2695966" cy="1795019"/>
              </a:xfrm>
              <a:prstGeom prst="rect">
                <a:avLst/>
              </a:prstGeom>
            </p:spPr>
          </p:pic>
          <p:grpSp>
            <p:nvGrpSpPr>
              <p:cNvPr id="104" name="Group 103">
                <a:extLst>
                  <a:ext uri="{FF2B5EF4-FFF2-40B4-BE49-F238E27FC236}">
                    <a16:creationId xmlns:a16="http://schemas.microsoft.com/office/drawing/2014/main" id="{D20D0F2B-1550-4FF2-9734-592FD2C31772}"/>
                  </a:ext>
                </a:extLst>
              </p:cNvPr>
              <p:cNvGrpSpPr/>
              <p:nvPr/>
            </p:nvGrpSpPr>
            <p:grpSpPr>
              <a:xfrm>
                <a:off x="3351538" y="4882780"/>
                <a:ext cx="2695966" cy="532855"/>
                <a:chOff x="4000500" y="1895754"/>
                <a:chExt cx="1000125" cy="2664807"/>
              </a:xfrm>
            </p:grpSpPr>
            <p:sp>
              <p:nvSpPr>
                <p:cNvPr id="105" name="Rectangle: Rounded Corners 104">
                  <a:extLst>
                    <a:ext uri="{FF2B5EF4-FFF2-40B4-BE49-F238E27FC236}">
                      <a16:creationId xmlns:a16="http://schemas.microsoft.com/office/drawing/2014/main" id="{6FDF2693-DADE-4F5E-95CF-69D37CEDD32A}"/>
                    </a:ext>
                  </a:extLst>
                </p:cNvPr>
                <p:cNvSpPr/>
                <p:nvPr/>
              </p:nvSpPr>
              <p:spPr>
                <a:xfrm>
                  <a:off x="4000500" y="1895754"/>
                  <a:ext cx="1000125" cy="2664807"/>
                </a:xfrm>
                <a:prstGeom prst="roundRect">
                  <a:avLst>
                    <a:gd name="adj" fmla="val 50000"/>
                  </a:avLst>
                </a:prstGeom>
                <a:solidFill>
                  <a:srgbClr val="9EA6AE"/>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06" name="Rectangle: Rounded Corners 105">
                  <a:extLst>
                    <a:ext uri="{FF2B5EF4-FFF2-40B4-BE49-F238E27FC236}">
                      <a16:creationId xmlns:a16="http://schemas.microsoft.com/office/drawing/2014/main" id="{952FD7F4-25DF-4A58-A972-EDFF964B39C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lnSpc>
                      <a:spcPts val="1400"/>
                    </a:lnSpc>
                  </a:pPr>
                  <a:r>
                    <a:rPr lang="fr-FR" sz="1400">
                      <a:solidFill>
                        <a:srgbClr val="FFFFFF"/>
                      </a:solidFill>
                      <a:latin typeface="Adobe Clean ExtraBold"/>
                    </a:rPr>
                    <a:t>Réponses rapides provenant des guides de produits et des articles d’assistance</a:t>
                  </a:r>
                </a:p>
              </p:txBody>
            </p:sp>
          </p:grpSp>
        </p:grpSp>
        <p:grpSp>
          <p:nvGrpSpPr>
            <p:cNvPr id="17" name="Group 16">
              <a:extLst>
                <a:ext uri="{FF2B5EF4-FFF2-40B4-BE49-F238E27FC236}">
                  <a16:creationId xmlns:a16="http://schemas.microsoft.com/office/drawing/2014/main" id="{4BF7D28E-F9D4-4775-84F2-9BC8C88D533B}"/>
                </a:ext>
              </a:extLst>
            </p:cNvPr>
            <p:cNvGrpSpPr/>
            <p:nvPr/>
          </p:nvGrpSpPr>
          <p:grpSpPr>
            <a:xfrm>
              <a:off x="6208207" y="2941094"/>
              <a:ext cx="2695966" cy="2474541"/>
              <a:chOff x="6146637" y="2941094"/>
              <a:chExt cx="2695966" cy="2474541"/>
            </a:xfrm>
          </p:grpSpPr>
          <p:pic>
            <p:nvPicPr>
              <p:cNvPr id="76" name="Picture 75" descr="A screenshot of a computer&#10;&#10;Description automatically generated">
                <a:extLst>
                  <a:ext uri="{FF2B5EF4-FFF2-40B4-BE49-F238E27FC236}">
                    <a16:creationId xmlns:a16="http://schemas.microsoft.com/office/drawing/2014/main" id="{799979D2-39D6-4ECA-B057-F8ABA8DFDFB7}"/>
                  </a:ext>
                </a:extLst>
              </p:cNvPr>
              <p:cNvPicPr>
                <a:picLocks noChangeAspect="1"/>
              </p:cNvPicPr>
              <p:nvPr/>
            </p:nvPicPr>
            <p:blipFill>
              <a:blip r:embed="rId8"/>
              <a:stretch>
                <a:fillRect/>
              </a:stretch>
            </p:blipFill>
            <p:spPr>
              <a:xfrm>
                <a:off x="6147663" y="2941094"/>
                <a:ext cx="2603134" cy="1795020"/>
              </a:xfrm>
              <a:prstGeom prst="rect">
                <a:avLst/>
              </a:prstGeom>
            </p:spPr>
          </p:pic>
          <p:grpSp>
            <p:nvGrpSpPr>
              <p:cNvPr id="107" name="Group 106">
                <a:extLst>
                  <a:ext uri="{FF2B5EF4-FFF2-40B4-BE49-F238E27FC236}">
                    <a16:creationId xmlns:a16="http://schemas.microsoft.com/office/drawing/2014/main" id="{5D088AB2-AB43-482D-9838-7F94F06F1542}"/>
                  </a:ext>
                </a:extLst>
              </p:cNvPr>
              <p:cNvGrpSpPr/>
              <p:nvPr/>
            </p:nvGrpSpPr>
            <p:grpSpPr>
              <a:xfrm>
                <a:off x="6146637" y="4882780"/>
                <a:ext cx="2695966" cy="532855"/>
                <a:chOff x="4000500" y="1895754"/>
                <a:chExt cx="1000125" cy="2664807"/>
              </a:xfrm>
            </p:grpSpPr>
            <p:sp>
              <p:nvSpPr>
                <p:cNvPr id="108" name="Rectangle: Rounded Corners 107">
                  <a:extLst>
                    <a:ext uri="{FF2B5EF4-FFF2-40B4-BE49-F238E27FC236}">
                      <a16:creationId xmlns:a16="http://schemas.microsoft.com/office/drawing/2014/main" id="{206BD7F7-7DBF-469A-A416-28D33827A4AF}"/>
                    </a:ext>
                  </a:extLst>
                </p:cNvPr>
                <p:cNvSpPr/>
                <p:nvPr/>
              </p:nvSpPr>
              <p:spPr>
                <a:xfrm>
                  <a:off x="4000500" y="1895754"/>
                  <a:ext cx="1000125" cy="2664807"/>
                </a:xfrm>
                <a:prstGeom prst="roundRect">
                  <a:avLst>
                    <a:gd name="adj" fmla="val 50000"/>
                  </a:avLst>
                </a:prstGeom>
                <a:solidFill>
                  <a:srgbClr val="9EA6AE"/>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09" name="Rectangle: Rounded Corners 108">
                  <a:extLst>
                    <a:ext uri="{FF2B5EF4-FFF2-40B4-BE49-F238E27FC236}">
                      <a16:creationId xmlns:a16="http://schemas.microsoft.com/office/drawing/2014/main" id="{A126F1FD-285B-4E86-84C2-7555D3F9FAEF}"/>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lnSpc>
                      <a:spcPts val="1400"/>
                    </a:lnSpc>
                  </a:pPr>
                  <a:r>
                    <a:rPr lang="fr-FR" sz="1400">
                      <a:solidFill>
                        <a:srgbClr val="FFFFFF"/>
                      </a:solidFill>
                      <a:latin typeface="Adobe Clean ExtraBold"/>
                    </a:rPr>
                    <a:t>Communautés d’experts </a:t>
                  </a:r>
                  <a:br>
                    <a:rPr lang="fr-FR" sz="1400">
                      <a:solidFill>
                        <a:srgbClr val="FFFFFF"/>
                      </a:solidFill>
                      <a:latin typeface="Adobe Clean ExtraBold"/>
                    </a:rPr>
                  </a:br>
                  <a:r>
                    <a:rPr lang="fr-FR" sz="1400">
                      <a:solidFill>
                        <a:srgbClr val="FFFFFF"/>
                      </a:solidFill>
                      <a:latin typeface="Adobe Clean ExtraBold"/>
                    </a:rPr>
                    <a:t>et d’apprenants</a:t>
                  </a:r>
                </a:p>
              </p:txBody>
            </p:sp>
          </p:grpSp>
        </p:grpSp>
        <p:grpSp>
          <p:nvGrpSpPr>
            <p:cNvPr id="16" name="Group 15">
              <a:extLst>
                <a:ext uri="{FF2B5EF4-FFF2-40B4-BE49-F238E27FC236}">
                  <a16:creationId xmlns:a16="http://schemas.microsoft.com/office/drawing/2014/main" id="{CA37595F-C125-4331-AAB8-6242796C431C}"/>
                </a:ext>
              </a:extLst>
            </p:cNvPr>
            <p:cNvGrpSpPr/>
            <p:nvPr/>
          </p:nvGrpSpPr>
          <p:grpSpPr>
            <a:xfrm>
              <a:off x="9109036" y="2941094"/>
              <a:ext cx="2695966" cy="2474541"/>
              <a:chOff x="8924855" y="2941094"/>
              <a:chExt cx="2695966" cy="2474541"/>
            </a:xfrm>
          </p:grpSpPr>
          <p:pic>
            <p:nvPicPr>
              <p:cNvPr id="79" name="Picture 78" descr="A screenshot of a social media post&#10;&#10;Description automatically generated">
                <a:extLst>
                  <a:ext uri="{FF2B5EF4-FFF2-40B4-BE49-F238E27FC236}">
                    <a16:creationId xmlns:a16="http://schemas.microsoft.com/office/drawing/2014/main" id="{033E2C93-2D4A-4B2D-BDD5-B1920571B714}"/>
                  </a:ext>
                </a:extLst>
              </p:cNvPr>
              <p:cNvPicPr>
                <a:picLocks noChangeAspect="1"/>
              </p:cNvPicPr>
              <p:nvPr/>
            </p:nvPicPr>
            <p:blipFill>
              <a:blip r:embed="rId9"/>
              <a:stretch>
                <a:fillRect/>
              </a:stretch>
            </p:blipFill>
            <p:spPr>
              <a:xfrm>
                <a:off x="9014111" y="2941094"/>
                <a:ext cx="2532111" cy="1795020"/>
              </a:xfrm>
              <a:prstGeom prst="rect">
                <a:avLst/>
              </a:prstGeom>
            </p:spPr>
          </p:pic>
          <p:grpSp>
            <p:nvGrpSpPr>
              <p:cNvPr id="110" name="Group 109">
                <a:extLst>
                  <a:ext uri="{FF2B5EF4-FFF2-40B4-BE49-F238E27FC236}">
                    <a16:creationId xmlns:a16="http://schemas.microsoft.com/office/drawing/2014/main" id="{12975C98-F861-4004-B9B8-3CB0F8C35870}"/>
                  </a:ext>
                </a:extLst>
              </p:cNvPr>
              <p:cNvGrpSpPr/>
              <p:nvPr/>
            </p:nvGrpSpPr>
            <p:grpSpPr>
              <a:xfrm>
                <a:off x="8924855" y="4882780"/>
                <a:ext cx="2695966" cy="532855"/>
                <a:chOff x="4000500" y="1895754"/>
                <a:chExt cx="1000125" cy="2664807"/>
              </a:xfrm>
            </p:grpSpPr>
            <p:sp>
              <p:nvSpPr>
                <p:cNvPr id="111" name="Rectangle: Rounded Corners 110">
                  <a:extLst>
                    <a:ext uri="{FF2B5EF4-FFF2-40B4-BE49-F238E27FC236}">
                      <a16:creationId xmlns:a16="http://schemas.microsoft.com/office/drawing/2014/main" id="{351454C1-F3C0-41F1-820A-0090B14824FB}"/>
                    </a:ext>
                  </a:extLst>
                </p:cNvPr>
                <p:cNvSpPr/>
                <p:nvPr/>
              </p:nvSpPr>
              <p:spPr>
                <a:xfrm>
                  <a:off x="4000500" y="1895754"/>
                  <a:ext cx="1000125" cy="2664807"/>
                </a:xfrm>
                <a:prstGeom prst="roundRect">
                  <a:avLst>
                    <a:gd name="adj" fmla="val 50000"/>
                  </a:avLst>
                </a:prstGeom>
                <a:solidFill>
                  <a:srgbClr val="9EA6AE"/>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2" name="Rectangle: Rounded Corners 111">
                  <a:extLst>
                    <a:ext uri="{FF2B5EF4-FFF2-40B4-BE49-F238E27FC236}">
                      <a16:creationId xmlns:a16="http://schemas.microsoft.com/office/drawing/2014/main" id="{827F0E85-4733-479A-A0A7-DE84B09F2B5F}"/>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lnSpc>
                      <a:spcPts val="1400"/>
                    </a:lnSpc>
                  </a:pPr>
                  <a:r>
                    <a:rPr lang="fr-FR" sz="1400">
                      <a:solidFill>
                        <a:srgbClr val="FFFFFF"/>
                      </a:solidFill>
                      <a:latin typeface="Adobe Clean ExtraBold"/>
                    </a:rPr>
                    <a:t>Assistance en ligne</a:t>
                  </a:r>
                </a:p>
              </p:txBody>
            </p:sp>
          </p:grpSp>
        </p:grpSp>
      </p:grpSp>
      <p:grpSp>
        <p:nvGrpSpPr>
          <p:cNvPr id="30" name="Group 29">
            <a:extLst>
              <a:ext uri="{FF2B5EF4-FFF2-40B4-BE49-F238E27FC236}">
                <a16:creationId xmlns:a16="http://schemas.microsoft.com/office/drawing/2014/main" id="{B0CBDE2B-4B7D-419A-85BC-66C64A1C52AB}"/>
              </a:ext>
            </a:extLst>
          </p:cNvPr>
          <p:cNvGrpSpPr/>
          <p:nvPr/>
        </p:nvGrpSpPr>
        <p:grpSpPr>
          <a:xfrm>
            <a:off x="374473" y="5159473"/>
            <a:ext cx="11435118" cy="1134008"/>
            <a:chOff x="374473" y="5245537"/>
            <a:chExt cx="11435118" cy="1134008"/>
          </a:xfrm>
        </p:grpSpPr>
        <p:grpSp>
          <p:nvGrpSpPr>
            <p:cNvPr id="27" name="Group 26">
              <a:extLst>
                <a:ext uri="{FF2B5EF4-FFF2-40B4-BE49-F238E27FC236}">
                  <a16:creationId xmlns:a16="http://schemas.microsoft.com/office/drawing/2014/main" id="{73FEEEF0-94BC-4133-897F-2AC2645CF788}"/>
                </a:ext>
              </a:extLst>
            </p:cNvPr>
            <p:cNvGrpSpPr/>
            <p:nvPr/>
          </p:nvGrpSpPr>
          <p:grpSpPr>
            <a:xfrm>
              <a:off x="6193936" y="5245537"/>
              <a:ext cx="5615655" cy="1106538"/>
              <a:chOff x="5944114" y="5234779"/>
              <a:chExt cx="5615655" cy="1106538"/>
            </a:xfrm>
          </p:grpSpPr>
          <p:grpSp>
            <p:nvGrpSpPr>
              <p:cNvPr id="123" name="Group 122">
                <a:extLst>
                  <a:ext uri="{FF2B5EF4-FFF2-40B4-BE49-F238E27FC236}">
                    <a16:creationId xmlns:a16="http://schemas.microsoft.com/office/drawing/2014/main" id="{B019E9AB-F491-44F5-8E5D-756C1276A32B}"/>
                  </a:ext>
                </a:extLst>
              </p:cNvPr>
              <p:cNvGrpSpPr/>
              <p:nvPr/>
            </p:nvGrpSpPr>
            <p:grpSpPr>
              <a:xfrm rot="16200000">
                <a:off x="8198673" y="2980220"/>
                <a:ext cx="1106538" cy="5615655"/>
                <a:chOff x="4000500" y="1895754"/>
                <a:chExt cx="1000125" cy="2664807"/>
              </a:xfrm>
            </p:grpSpPr>
            <p:sp>
              <p:nvSpPr>
                <p:cNvPr id="130" name="Rectangle: Rounded Corners 129">
                  <a:extLst>
                    <a:ext uri="{FF2B5EF4-FFF2-40B4-BE49-F238E27FC236}">
                      <a16:creationId xmlns:a16="http://schemas.microsoft.com/office/drawing/2014/main" id="{1D0A2112-9352-462B-881A-E2D3E7EA0EF4}"/>
                    </a:ext>
                  </a:extLst>
                </p:cNvPr>
                <p:cNvSpPr/>
                <p:nvPr/>
              </p:nvSpPr>
              <p:spPr>
                <a:xfrm>
                  <a:off x="4000500" y="1895754"/>
                  <a:ext cx="1000125" cy="2664807"/>
                </a:xfrm>
                <a:prstGeom prst="roundRect">
                  <a:avLst>
                    <a:gd name="adj" fmla="val 50000"/>
                  </a:avLst>
                </a:prstGeom>
                <a:solidFill>
                  <a:srgbClr val="F4F6F8"/>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131" name="Rectangle: Rounded Corners 130">
                  <a:extLst>
                    <a:ext uri="{FF2B5EF4-FFF2-40B4-BE49-F238E27FC236}">
                      <a16:creationId xmlns:a16="http://schemas.microsoft.com/office/drawing/2014/main" id="{73B6D0CC-44FB-4F6B-B17D-B37E5F90CCC6}"/>
                    </a:ext>
                  </a:extLst>
                </p:cNvPr>
                <p:cNvSpPr/>
                <p:nvPr/>
              </p:nvSpPr>
              <p:spPr>
                <a:xfrm>
                  <a:off x="4000500" y="1895754"/>
                  <a:ext cx="1000125" cy="2664807"/>
                </a:xfrm>
                <a:prstGeom prst="roundRect">
                  <a:avLst>
                    <a:gd name="adj" fmla="val 50000"/>
                  </a:avLst>
                </a:prstGeom>
                <a:solidFill>
                  <a:srgbClr val="F4F6F8">
                    <a:alpha val="10000"/>
                  </a:srgbClr>
                </a:solidFill>
                <a:ln>
                  <a:noFill/>
                </a:ln>
                <a:effectLst>
                  <a:outerShdw blurRad="50800" dist="38100" dir="2700000" algn="tl" rotWithShape="0">
                    <a:prstClr val="black">
                      <a:alpha val="10000"/>
                    </a:prstClr>
                  </a:outerShd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grpSp>
            <p:nvGrpSpPr>
              <p:cNvPr id="124" name="Group 123">
                <a:extLst>
                  <a:ext uri="{FF2B5EF4-FFF2-40B4-BE49-F238E27FC236}">
                    <a16:creationId xmlns:a16="http://schemas.microsoft.com/office/drawing/2014/main" id="{A515AF5E-296F-48A3-B89C-BE6208DC816E}"/>
                  </a:ext>
                </a:extLst>
              </p:cNvPr>
              <p:cNvGrpSpPr/>
              <p:nvPr/>
            </p:nvGrpSpPr>
            <p:grpSpPr>
              <a:xfrm>
                <a:off x="6129243" y="5336614"/>
                <a:ext cx="902866" cy="902866"/>
                <a:chOff x="698214" y="1577347"/>
                <a:chExt cx="1951666" cy="1951666"/>
              </a:xfrm>
            </p:grpSpPr>
            <p:grpSp>
              <p:nvGrpSpPr>
                <p:cNvPr id="126" name="Group 125">
                  <a:extLst>
                    <a:ext uri="{FF2B5EF4-FFF2-40B4-BE49-F238E27FC236}">
                      <a16:creationId xmlns:a16="http://schemas.microsoft.com/office/drawing/2014/main" id="{F131FAB9-B730-47E4-B57F-B13A69B55E2B}"/>
                    </a:ext>
                  </a:extLst>
                </p:cNvPr>
                <p:cNvGrpSpPr/>
                <p:nvPr/>
              </p:nvGrpSpPr>
              <p:grpSpPr>
                <a:xfrm>
                  <a:off x="698214" y="1577347"/>
                  <a:ext cx="1951666" cy="1951666"/>
                  <a:chOff x="5378677" y="2730500"/>
                  <a:chExt cx="2095500" cy="2095500"/>
                </a:xfrm>
              </p:grpSpPr>
              <p:sp>
                <p:nvSpPr>
                  <p:cNvPr id="128" name="Oval 127">
                    <a:extLst>
                      <a:ext uri="{FF2B5EF4-FFF2-40B4-BE49-F238E27FC236}">
                        <a16:creationId xmlns:a16="http://schemas.microsoft.com/office/drawing/2014/main" id="{41408FD4-C0C8-487E-AF71-E2DE56C14D9D}"/>
                      </a:ext>
                    </a:extLst>
                  </p:cNvPr>
                  <p:cNvSpPr/>
                  <p:nvPr/>
                </p:nvSpPr>
                <p:spPr>
                  <a:xfrm>
                    <a:off x="5378677" y="2730500"/>
                    <a:ext cx="2095500" cy="2095500"/>
                  </a:xfrm>
                  <a:prstGeom prst="ellipse">
                    <a:avLst/>
                  </a:prstGeom>
                  <a:solidFill>
                    <a:srgbClr val="F4F6F8"/>
                  </a:solidFill>
                  <a:ln>
                    <a:noFill/>
                  </a:ln>
                  <a:effectLst>
                    <a:outerShdw blurRad="889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129" name="Oval 128">
                    <a:extLst>
                      <a:ext uri="{FF2B5EF4-FFF2-40B4-BE49-F238E27FC236}">
                        <a16:creationId xmlns:a16="http://schemas.microsoft.com/office/drawing/2014/main" id="{E07B6815-FA24-498C-A321-3E8202F2BFA7}"/>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a:noFill/>
                  </a:ln>
                  <a:effectLst>
                    <a:innerShdw blurRad="63500" dist="50800" dir="13500000">
                      <a:schemeClr val="bg1">
                        <a:lumMod val="85000"/>
                        <a:alpha val="84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127" name="Oval 126">
                  <a:extLst>
                    <a:ext uri="{FF2B5EF4-FFF2-40B4-BE49-F238E27FC236}">
                      <a16:creationId xmlns:a16="http://schemas.microsoft.com/office/drawing/2014/main" id="{4CC35FDD-7E03-4C35-9C1C-A03B95A608F0}"/>
                    </a:ext>
                  </a:extLst>
                </p:cNvPr>
                <p:cNvSpPr/>
                <p:nvPr/>
              </p:nvSpPr>
              <p:spPr>
                <a:xfrm>
                  <a:off x="838053" y="1717186"/>
                  <a:ext cx="1671988" cy="1671988"/>
                </a:xfrm>
                <a:prstGeom prst="ellipse">
                  <a:avLst/>
                </a:prstGeom>
                <a:solidFill>
                  <a:schemeClr val="tx1"/>
                </a:solidFill>
                <a:ln>
                  <a:noFill/>
                </a:ln>
                <a:effectLst>
                  <a:innerShdw blurRad="1143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125" name="Rectangle 124">
                <a:extLst>
                  <a:ext uri="{FF2B5EF4-FFF2-40B4-BE49-F238E27FC236}">
                    <a16:creationId xmlns:a16="http://schemas.microsoft.com/office/drawing/2014/main" id="{FD63EC46-EF57-4680-99AF-7482E9ACF377}"/>
                  </a:ext>
                </a:extLst>
              </p:cNvPr>
              <p:cNvSpPr/>
              <p:nvPr/>
            </p:nvSpPr>
            <p:spPr>
              <a:xfrm>
                <a:off x="7117083" y="5430068"/>
                <a:ext cx="3243945" cy="656590"/>
              </a:xfrm>
              <a:prstGeom prst="rect">
                <a:avLst/>
              </a:prstGeom>
            </p:spPr>
            <p:txBody>
              <a:bodyPr wrap="square">
                <a:spAutoFit/>
              </a:bodyPr>
              <a:lstStyle/>
              <a:p>
                <a:pPr>
                  <a:lnSpc>
                    <a:spcPts val="2200"/>
                  </a:lnSpc>
                  <a:defRPr/>
                </a:pPr>
                <a:r>
                  <a:rPr lang="fr-FR" sz="2000" b="1" dirty="0" err="1">
                    <a:solidFill>
                      <a:srgbClr val="000000"/>
                    </a:solidFill>
                    <a:latin typeface="Adobe Clean"/>
                  </a:rPr>
                  <a:t>Experience</a:t>
                </a:r>
                <a:r>
                  <a:rPr lang="fr-FR" sz="2000" b="1" dirty="0">
                    <a:solidFill>
                      <a:srgbClr val="000000"/>
                    </a:solidFill>
                    <a:latin typeface="Adobe Clean"/>
                  </a:rPr>
                  <a:t> League est disponible sur MOBILE</a:t>
                </a:r>
              </a:p>
            </p:txBody>
          </p:sp>
          <p:pic>
            <p:nvPicPr>
              <p:cNvPr id="24" name="Graphic 23">
                <a:extLst>
                  <a:ext uri="{FF2B5EF4-FFF2-40B4-BE49-F238E27FC236}">
                    <a16:creationId xmlns:a16="http://schemas.microsoft.com/office/drawing/2014/main" id="{BE7666FA-8700-45B0-9A1A-323BF239902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36310" y="5538328"/>
                <a:ext cx="297978" cy="498789"/>
              </a:xfrm>
              <a:prstGeom prst="rect">
                <a:avLst/>
              </a:prstGeom>
            </p:spPr>
          </p:pic>
        </p:grpSp>
        <p:grpSp>
          <p:nvGrpSpPr>
            <p:cNvPr id="29" name="Group 28">
              <a:extLst>
                <a:ext uri="{FF2B5EF4-FFF2-40B4-BE49-F238E27FC236}">
                  <a16:creationId xmlns:a16="http://schemas.microsoft.com/office/drawing/2014/main" id="{A0B69EC7-0E04-4596-A8F7-CAAAABB834E9}"/>
                </a:ext>
              </a:extLst>
            </p:cNvPr>
            <p:cNvGrpSpPr/>
            <p:nvPr/>
          </p:nvGrpSpPr>
          <p:grpSpPr>
            <a:xfrm>
              <a:off x="374473" y="5245537"/>
              <a:ext cx="5615658" cy="1134008"/>
              <a:chOff x="382413" y="5234779"/>
              <a:chExt cx="5615658" cy="1134008"/>
            </a:xfrm>
          </p:grpSpPr>
          <p:grpSp>
            <p:nvGrpSpPr>
              <p:cNvPr id="113" name="Group 112">
                <a:extLst>
                  <a:ext uri="{FF2B5EF4-FFF2-40B4-BE49-F238E27FC236}">
                    <a16:creationId xmlns:a16="http://schemas.microsoft.com/office/drawing/2014/main" id="{3385FA19-E422-400C-8542-268CC4C7C61D}"/>
                  </a:ext>
                </a:extLst>
              </p:cNvPr>
              <p:cNvGrpSpPr/>
              <p:nvPr/>
            </p:nvGrpSpPr>
            <p:grpSpPr>
              <a:xfrm rot="16200000">
                <a:off x="2636973" y="2980219"/>
                <a:ext cx="1106538" cy="5615658"/>
                <a:chOff x="4000500" y="1895754"/>
                <a:chExt cx="1000125" cy="2664807"/>
              </a:xfrm>
            </p:grpSpPr>
            <p:sp>
              <p:nvSpPr>
                <p:cNvPr id="114" name="Rectangle: Rounded Corners 113">
                  <a:extLst>
                    <a:ext uri="{FF2B5EF4-FFF2-40B4-BE49-F238E27FC236}">
                      <a16:creationId xmlns:a16="http://schemas.microsoft.com/office/drawing/2014/main" id="{5BD63B6B-FFB1-45EA-A055-872CB7AB2574}"/>
                    </a:ext>
                  </a:extLst>
                </p:cNvPr>
                <p:cNvSpPr/>
                <p:nvPr/>
              </p:nvSpPr>
              <p:spPr>
                <a:xfrm>
                  <a:off x="4000500" y="1895754"/>
                  <a:ext cx="1000125" cy="2664807"/>
                </a:xfrm>
                <a:prstGeom prst="roundRect">
                  <a:avLst>
                    <a:gd name="adj" fmla="val 50000"/>
                  </a:avLst>
                </a:prstGeom>
                <a:solidFill>
                  <a:srgbClr val="F4F6F8"/>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115" name="Rectangle: Rounded Corners 114">
                  <a:extLst>
                    <a:ext uri="{FF2B5EF4-FFF2-40B4-BE49-F238E27FC236}">
                      <a16:creationId xmlns:a16="http://schemas.microsoft.com/office/drawing/2014/main" id="{F209FD07-CFF0-48B0-9128-E7035093F140}"/>
                    </a:ext>
                  </a:extLst>
                </p:cNvPr>
                <p:cNvSpPr/>
                <p:nvPr/>
              </p:nvSpPr>
              <p:spPr>
                <a:xfrm>
                  <a:off x="4000500" y="1895754"/>
                  <a:ext cx="1000125" cy="2664807"/>
                </a:xfrm>
                <a:prstGeom prst="roundRect">
                  <a:avLst>
                    <a:gd name="adj" fmla="val 50000"/>
                  </a:avLst>
                </a:prstGeom>
                <a:solidFill>
                  <a:srgbClr val="F4F6F8">
                    <a:alpha val="10000"/>
                  </a:srgbClr>
                </a:solidFill>
                <a:ln>
                  <a:noFill/>
                </a:ln>
                <a:effectLst>
                  <a:outerShdw blurRad="50800" dist="38100" dir="2700000" algn="tl" rotWithShape="0">
                    <a:prstClr val="black">
                      <a:alpha val="10000"/>
                    </a:prstClr>
                  </a:outerShd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grpSp>
            <p:nvGrpSpPr>
              <p:cNvPr id="116" name="Group 115">
                <a:extLst>
                  <a:ext uri="{FF2B5EF4-FFF2-40B4-BE49-F238E27FC236}">
                    <a16:creationId xmlns:a16="http://schemas.microsoft.com/office/drawing/2014/main" id="{D809EA67-7586-4922-B9FD-0E708EDEABA6}"/>
                  </a:ext>
                </a:extLst>
              </p:cNvPr>
              <p:cNvGrpSpPr/>
              <p:nvPr/>
            </p:nvGrpSpPr>
            <p:grpSpPr>
              <a:xfrm>
                <a:off x="567540" y="5336614"/>
                <a:ext cx="902866" cy="902866"/>
                <a:chOff x="698214" y="1577347"/>
                <a:chExt cx="1951666" cy="1951666"/>
              </a:xfrm>
            </p:grpSpPr>
            <p:grpSp>
              <p:nvGrpSpPr>
                <p:cNvPr id="117" name="Group 116">
                  <a:extLst>
                    <a:ext uri="{FF2B5EF4-FFF2-40B4-BE49-F238E27FC236}">
                      <a16:creationId xmlns:a16="http://schemas.microsoft.com/office/drawing/2014/main" id="{7C108A9D-0C5E-4085-936D-D54C25E2CE21}"/>
                    </a:ext>
                  </a:extLst>
                </p:cNvPr>
                <p:cNvGrpSpPr/>
                <p:nvPr/>
              </p:nvGrpSpPr>
              <p:grpSpPr>
                <a:xfrm>
                  <a:off x="698214" y="1577347"/>
                  <a:ext cx="1951666" cy="1951666"/>
                  <a:chOff x="5378677" y="2730500"/>
                  <a:chExt cx="2095500" cy="2095500"/>
                </a:xfrm>
              </p:grpSpPr>
              <p:sp>
                <p:nvSpPr>
                  <p:cNvPr id="119" name="Oval 118">
                    <a:extLst>
                      <a:ext uri="{FF2B5EF4-FFF2-40B4-BE49-F238E27FC236}">
                        <a16:creationId xmlns:a16="http://schemas.microsoft.com/office/drawing/2014/main" id="{28544011-5523-43A7-A20F-57DF0577739F}"/>
                      </a:ext>
                    </a:extLst>
                  </p:cNvPr>
                  <p:cNvSpPr/>
                  <p:nvPr/>
                </p:nvSpPr>
                <p:spPr>
                  <a:xfrm>
                    <a:off x="5378677" y="2730500"/>
                    <a:ext cx="2095500" cy="2095500"/>
                  </a:xfrm>
                  <a:prstGeom prst="ellipse">
                    <a:avLst/>
                  </a:prstGeom>
                  <a:solidFill>
                    <a:srgbClr val="F4F6F8"/>
                  </a:solidFill>
                  <a:ln>
                    <a:noFill/>
                  </a:ln>
                  <a:effectLst>
                    <a:outerShdw blurRad="889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120" name="Oval 119">
                    <a:extLst>
                      <a:ext uri="{FF2B5EF4-FFF2-40B4-BE49-F238E27FC236}">
                        <a16:creationId xmlns:a16="http://schemas.microsoft.com/office/drawing/2014/main" id="{D2E59A03-6FC9-4642-A436-E7B03C2D66B2}"/>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a:noFill/>
                  </a:ln>
                  <a:effectLst>
                    <a:innerShdw blurRad="63500" dist="50800" dir="13500000">
                      <a:schemeClr val="bg1">
                        <a:lumMod val="85000"/>
                        <a:alpha val="84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118" name="Oval 117">
                  <a:extLst>
                    <a:ext uri="{FF2B5EF4-FFF2-40B4-BE49-F238E27FC236}">
                      <a16:creationId xmlns:a16="http://schemas.microsoft.com/office/drawing/2014/main" id="{4F51BEF5-65D3-4453-A170-80F4F6A093CE}"/>
                    </a:ext>
                  </a:extLst>
                </p:cNvPr>
                <p:cNvSpPr/>
                <p:nvPr/>
              </p:nvSpPr>
              <p:spPr>
                <a:xfrm>
                  <a:off x="838053" y="1717186"/>
                  <a:ext cx="1671988" cy="1671988"/>
                </a:xfrm>
                <a:prstGeom prst="ellipse">
                  <a:avLst/>
                </a:prstGeom>
                <a:solidFill>
                  <a:schemeClr val="tx1"/>
                </a:solidFill>
                <a:ln>
                  <a:noFill/>
                </a:ln>
                <a:effectLst>
                  <a:innerShdw blurRad="1143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121" name="Rectangle 120">
                <a:extLst>
                  <a:ext uri="{FF2B5EF4-FFF2-40B4-BE49-F238E27FC236}">
                    <a16:creationId xmlns:a16="http://schemas.microsoft.com/office/drawing/2014/main" id="{A58B459E-5D8D-414C-B65F-F903E1B27F36}"/>
                  </a:ext>
                </a:extLst>
              </p:cNvPr>
              <p:cNvSpPr/>
              <p:nvPr/>
            </p:nvSpPr>
            <p:spPr>
              <a:xfrm>
                <a:off x="1555381" y="5430068"/>
                <a:ext cx="3786560" cy="938719"/>
              </a:xfrm>
              <a:prstGeom prst="rect">
                <a:avLst/>
              </a:prstGeom>
            </p:spPr>
            <p:txBody>
              <a:bodyPr wrap="square">
                <a:spAutoFit/>
              </a:bodyPr>
              <a:lstStyle/>
              <a:p>
                <a:pPr>
                  <a:lnSpc>
                    <a:spcPts val="2200"/>
                  </a:lnSpc>
                  <a:defRPr/>
                </a:pPr>
                <a:r>
                  <a:rPr lang="fr-FR" sz="2000" b="1" dirty="0" err="1">
                    <a:solidFill>
                      <a:srgbClr val="000000"/>
                    </a:solidFill>
                    <a:latin typeface="Adobe Clean"/>
                  </a:rPr>
                  <a:t>Experience</a:t>
                </a:r>
                <a:r>
                  <a:rPr lang="fr-FR" sz="2000" b="1" dirty="0">
                    <a:solidFill>
                      <a:srgbClr val="000000"/>
                    </a:solidFill>
                    <a:latin typeface="Adobe Clean"/>
                  </a:rPr>
                  <a:t> League est disponible à l’échelle MONDIALE</a:t>
                </a:r>
              </a:p>
              <a:p>
                <a:pPr>
                  <a:lnSpc>
                    <a:spcPts val="2200"/>
                  </a:lnSpc>
                  <a:defRPr/>
                </a:pPr>
                <a:r>
                  <a:rPr lang="fr-FR" sz="2000" b="1" dirty="0">
                    <a:solidFill>
                      <a:srgbClr val="000000"/>
                    </a:solidFill>
                    <a:latin typeface="Adobe Clean"/>
                  </a:rPr>
                  <a:t>(12 langues)</a:t>
                </a:r>
              </a:p>
            </p:txBody>
          </p:sp>
          <p:pic>
            <p:nvPicPr>
              <p:cNvPr id="26" name="Graphic 25">
                <a:extLst>
                  <a:ext uri="{FF2B5EF4-FFF2-40B4-BE49-F238E27FC236}">
                    <a16:creationId xmlns:a16="http://schemas.microsoft.com/office/drawing/2014/main" id="{6B7AC567-45E2-4C1D-AEBF-82F97D626CC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5609" y="5554359"/>
                <a:ext cx="466725" cy="466725"/>
              </a:xfrm>
              <a:prstGeom prst="rect">
                <a:avLst/>
              </a:prstGeom>
            </p:spPr>
          </p:pic>
        </p:grpSp>
      </p:grpSp>
      <p:pic>
        <p:nvPicPr>
          <p:cNvPr id="68" name="Content Placeholder 8" descr="A screenshot of a cell phone&#10;&#10;Description automatically generated">
            <a:extLst>
              <a:ext uri="{FF2B5EF4-FFF2-40B4-BE49-F238E27FC236}">
                <a16:creationId xmlns:a16="http://schemas.microsoft.com/office/drawing/2014/main" id="{8AB98F9D-149B-BB42-B717-24403D67B9BF}"/>
              </a:ext>
            </a:extLst>
          </p:cNvPr>
          <p:cNvPicPr>
            <a:picLocks noChangeAspect="1"/>
          </p:cNvPicPr>
          <p:nvPr/>
        </p:nvPicPr>
        <p:blipFill rotWithShape="1">
          <a:blip r:embed="rId14"/>
          <a:srcRect b="76612"/>
          <a:stretch/>
        </p:blipFill>
        <p:spPr>
          <a:xfrm>
            <a:off x="506048" y="2466551"/>
            <a:ext cx="2480221" cy="1497691"/>
          </a:xfrm>
          <a:prstGeom prst="rect">
            <a:avLst/>
          </a:prstGeom>
          <a:ln w="3175">
            <a:solidFill>
              <a:schemeClr val="bg1">
                <a:lumMod val="65000"/>
              </a:schemeClr>
            </a:solidFill>
          </a:ln>
          <a:effectLst/>
        </p:spPr>
      </p:pic>
      <p:pic>
        <p:nvPicPr>
          <p:cNvPr id="70" name="Picture 69" descr="A screenshot of a cell phone&#10;&#10;Description automatically generated">
            <a:extLst>
              <a:ext uri="{FF2B5EF4-FFF2-40B4-BE49-F238E27FC236}">
                <a16:creationId xmlns:a16="http://schemas.microsoft.com/office/drawing/2014/main" id="{B3FD7ECB-4C5A-A546-B223-9A4794B8BC25}"/>
              </a:ext>
            </a:extLst>
          </p:cNvPr>
          <p:cNvPicPr>
            <a:picLocks noChangeAspect="1"/>
          </p:cNvPicPr>
          <p:nvPr/>
        </p:nvPicPr>
        <p:blipFill rotWithShape="1">
          <a:blip r:embed="rId15"/>
          <a:srcRect t="-1" b="71176"/>
          <a:stretch/>
        </p:blipFill>
        <p:spPr>
          <a:xfrm>
            <a:off x="3354580" y="2466552"/>
            <a:ext cx="2571660" cy="1510400"/>
          </a:xfrm>
          <a:prstGeom prst="rect">
            <a:avLst/>
          </a:prstGeom>
          <a:ln>
            <a:solidFill>
              <a:schemeClr val="bg1">
                <a:lumMod val="65000"/>
              </a:schemeClr>
            </a:solidFill>
          </a:ln>
        </p:spPr>
      </p:pic>
      <p:pic>
        <p:nvPicPr>
          <p:cNvPr id="71" name="Picture 70" descr="A screenshot of a cell phone&#10;&#10;Description automatically generated">
            <a:extLst>
              <a:ext uri="{FF2B5EF4-FFF2-40B4-BE49-F238E27FC236}">
                <a16:creationId xmlns:a16="http://schemas.microsoft.com/office/drawing/2014/main" id="{10C68E78-DF96-CD41-A287-D32ED5DEB1DC}"/>
              </a:ext>
            </a:extLst>
          </p:cNvPr>
          <p:cNvPicPr>
            <a:picLocks noChangeAspect="1"/>
          </p:cNvPicPr>
          <p:nvPr/>
        </p:nvPicPr>
        <p:blipFill rotWithShape="1">
          <a:blip r:embed="rId16"/>
          <a:srcRect b="26680"/>
          <a:stretch/>
        </p:blipFill>
        <p:spPr>
          <a:xfrm>
            <a:off x="6254507" y="2455447"/>
            <a:ext cx="2495955" cy="1528016"/>
          </a:xfrm>
          <a:prstGeom prst="rect">
            <a:avLst/>
          </a:prstGeom>
          <a:ln>
            <a:solidFill>
              <a:schemeClr val="bg1">
                <a:lumMod val="65000"/>
              </a:schemeClr>
            </a:solidFill>
          </a:ln>
        </p:spPr>
      </p:pic>
      <p:pic>
        <p:nvPicPr>
          <p:cNvPr id="72" name="Picture 71" descr="A screenshot of a cell phone&#10;&#10;Description automatically generated">
            <a:extLst>
              <a:ext uri="{FF2B5EF4-FFF2-40B4-BE49-F238E27FC236}">
                <a16:creationId xmlns:a16="http://schemas.microsoft.com/office/drawing/2014/main" id="{3CC32A0F-AB17-4E4D-9C67-1C86BEAD5064}"/>
              </a:ext>
            </a:extLst>
          </p:cNvPr>
          <p:cNvPicPr>
            <a:picLocks noChangeAspect="1"/>
          </p:cNvPicPr>
          <p:nvPr/>
        </p:nvPicPr>
        <p:blipFill rotWithShape="1">
          <a:blip r:embed="rId17"/>
          <a:srcRect b="62476"/>
          <a:stretch/>
        </p:blipFill>
        <p:spPr>
          <a:xfrm>
            <a:off x="9239858" y="2477574"/>
            <a:ext cx="2461560" cy="1472814"/>
          </a:xfrm>
          <a:prstGeom prst="rect">
            <a:avLst/>
          </a:prstGeom>
          <a:ln>
            <a:solidFill>
              <a:schemeClr val="bg1">
                <a:lumMod val="65000"/>
              </a:schemeClr>
            </a:solidFill>
          </a:ln>
        </p:spPr>
      </p:pic>
    </p:spTree>
    <p:extLst>
      <p:ext uri="{BB962C8B-B14F-4D97-AF65-F5344CB8AC3E}">
        <p14:creationId xmlns:p14="http://schemas.microsoft.com/office/powerpoint/2010/main" val="14780760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4479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62">
            <a:extLst>
              <a:ext uri="{FF2B5EF4-FFF2-40B4-BE49-F238E27FC236}">
                <a16:creationId xmlns:a16="http://schemas.microsoft.com/office/drawing/2014/main" id="{CE97005C-074E-4CB5-9B9F-F996C8FE9650}"/>
              </a:ext>
            </a:extLst>
          </p:cNvPr>
          <p:cNvSpPr>
            <a:spLocks noGrp="1"/>
          </p:cNvSpPr>
          <p:nvPr>
            <p:ph type="title"/>
          </p:nvPr>
        </p:nvSpPr>
        <p:spPr>
          <a:xfrm>
            <a:off x="909189" y="312663"/>
            <a:ext cx="7951587" cy="646189"/>
          </a:xfrm>
          <a:prstGeom prst="rect">
            <a:avLst/>
          </a:prstGeom>
        </p:spPr>
        <p:txBody>
          <a:bodyPr/>
          <a:lstStyle/>
          <a:p>
            <a:r>
              <a:rPr lang="fr-FR" sz="1800" dirty="0">
                <a:latin typeface="Adobe Clean ExtraBold" panose="020B0903020404020204" pitchFamily="34" charset="0"/>
              </a:rPr>
              <a:t>Adobe </a:t>
            </a:r>
            <a:r>
              <a:rPr lang="fr-FR" sz="1800" dirty="0" err="1">
                <a:latin typeface="Adobe Clean ExtraBold" panose="020B0903020404020204" pitchFamily="34" charset="0"/>
              </a:rPr>
              <a:t>Experience</a:t>
            </a:r>
            <a:r>
              <a:rPr lang="fr-FR" sz="1800" dirty="0">
                <a:latin typeface="Adobe Clean ExtraBold" panose="020B0903020404020204" pitchFamily="34" charset="0"/>
              </a:rPr>
              <a:t> Cloud : </a:t>
            </a:r>
            <a:r>
              <a:rPr lang="fr-FR" sz="1800" dirty="0">
                <a:solidFill>
                  <a:srgbClr val="1A1A1A"/>
                </a:solidFill>
                <a:latin typeface="Adobe Clean SemiLight" panose="020B0403020404020204" pitchFamily="34" charset="0"/>
              </a:rPr>
              <a:t>Un ensemble intégré de solutions pour créer des campagnes, gérer la publicité et obtenir des renseignements détaillés sur votre activité. </a:t>
            </a:r>
            <a:r>
              <a:rPr lang="fr-FR" sz="1600" dirty="0">
                <a:solidFill>
                  <a:srgbClr val="F8271A"/>
                </a:solidFill>
                <a:latin typeface="Adobe Clean SemiLight" panose="020B0403020404020204" pitchFamily="34" charset="0"/>
                <a:hlinkClick r:id="rId3">
                  <a:extLst>
                    <a:ext uri="{A12FA001-AC4F-418D-AE19-62706E023703}">
                      <ahyp:hlinkClr xmlns:ahyp="http://schemas.microsoft.com/office/drawing/2018/hyperlinkcolor" val="tx"/>
                    </a:ext>
                  </a:extLst>
                </a:hlinkClick>
              </a:rPr>
              <a:t>En savoir plus</a:t>
            </a:r>
          </a:p>
        </p:txBody>
      </p:sp>
      <p:sp>
        <p:nvSpPr>
          <p:cNvPr id="128" name="TextBox 127">
            <a:extLst>
              <a:ext uri="{FF2B5EF4-FFF2-40B4-BE49-F238E27FC236}">
                <a16:creationId xmlns:a16="http://schemas.microsoft.com/office/drawing/2014/main" id="{B1FE2FAA-69FC-4A12-A18A-9228E9B82B3E}"/>
              </a:ext>
            </a:extLst>
          </p:cNvPr>
          <p:cNvSpPr txBox="1"/>
          <p:nvPr/>
        </p:nvSpPr>
        <p:spPr>
          <a:xfrm>
            <a:off x="9212904" y="410051"/>
            <a:ext cx="2800992" cy="307777"/>
          </a:xfrm>
          <a:prstGeom prst="rect">
            <a:avLst/>
          </a:prstGeom>
          <a:noFill/>
        </p:spPr>
        <p:txBody>
          <a:bodyPr wrap="square" rtlCol="0">
            <a:spAutoFit/>
          </a:bodyPr>
          <a:lstStyle/>
          <a:p>
            <a:pPr algn="ctr"/>
            <a:r>
              <a:rPr lang="fr-FR" sz="1400">
                <a:solidFill>
                  <a:srgbClr val="F8271A"/>
                </a:solidFill>
                <a:latin typeface="Adobe Clean ExtraBold" panose="020B0903020404020204" pitchFamily="34" charset="0"/>
                <a:hlinkClick r:id="rId4">
                  <a:extLst>
                    <a:ext uri="{A12FA001-AC4F-418D-AE19-62706E023703}">
                      <ahyp:hlinkClr xmlns:ahyp="http://schemas.microsoft.com/office/drawing/2018/hyperlinkcolor" val="tx"/>
                    </a:ext>
                  </a:extLst>
                </a:hlinkClick>
              </a:rPr>
              <a:t>Tutoriels Adobe Experience Cloud</a:t>
            </a:r>
          </a:p>
        </p:txBody>
      </p:sp>
      <p:cxnSp>
        <p:nvCxnSpPr>
          <p:cNvPr id="17" name="Straight Connector 16">
            <a:extLst>
              <a:ext uri="{FF2B5EF4-FFF2-40B4-BE49-F238E27FC236}">
                <a16:creationId xmlns:a16="http://schemas.microsoft.com/office/drawing/2014/main" id="{49C22E29-6F6E-4A08-9AE8-A4635C79A587}"/>
              </a:ext>
            </a:extLst>
          </p:cNvPr>
          <p:cNvCxnSpPr>
            <a:cxnSpLocks/>
          </p:cNvCxnSpPr>
          <p:nvPr/>
        </p:nvCxnSpPr>
        <p:spPr>
          <a:xfrm>
            <a:off x="8989330" y="333645"/>
            <a:ext cx="0" cy="4357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white letter on a red background&#10;&#10;Description automatically generated">
            <a:extLst>
              <a:ext uri="{FF2B5EF4-FFF2-40B4-BE49-F238E27FC236}">
                <a16:creationId xmlns:a16="http://schemas.microsoft.com/office/drawing/2014/main" id="{197CD8B4-B59F-4086-A770-86477A1EB66E}"/>
              </a:ext>
            </a:extLst>
          </p:cNvPr>
          <p:cNvPicPr>
            <a:picLocks noChangeAspect="1"/>
          </p:cNvPicPr>
          <p:nvPr/>
        </p:nvPicPr>
        <p:blipFill>
          <a:blip r:embed="rId5"/>
          <a:stretch>
            <a:fillRect/>
          </a:stretch>
        </p:blipFill>
        <p:spPr>
          <a:xfrm>
            <a:off x="291466" y="290429"/>
            <a:ext cx="608359" cy="608359"/>
          </a:xfrm>
          <a:prstGeom prst="rect">
            <a:avLst/>
          </a:prstGeom>
        </p:spPr>
      </p:pic>
      <p:sp>
        <p:nvSpPr>
          <p:cNvPr id="57" name="Rectangle 56">
            <a:extLst>
              <a:ext uri="{FF2B5EF4-FFF2-40B4-BE49-F238E27FC236}">
                <a16:creationId xmlns:a16="http://schemas.microsoft.com/office/drawing/2014/main" id="{D04F022B-0501-4239-8DB3-FD5F0C5C2719}"/>
              </a:ext>
            </a:extLst>
          </p:cNvPr>
          <p:cNvSpPr/>
          <p:nvPr/>
        </p:nvSpPr>
        <p:spPr>
          <a:xfrm>
            <a:off x="289878" y="4017411"/>
            <a:ext cx="5652134" cy="2430538"/>
          </a:xfrm>
          <a:prstGeom prst="rect">
            <a:avLst/>
          </a:prstGeom>
          <a:solidFill>
            <a:srgbClr val="F2F2F2"/>
          </a:solidFill>
          <a:ln w="25400" cap="flat" cmpd="sng" algn="ctr">
            <a:noFill/>
            <a:prstDash val="solid"/>
          </a:ln>
          <a:effectLst>
            <a:outerShdw blurRad="50800" dist="38100" dir="2700000" algn="tl" rotWithShape="0">
              <a:prstClr val="black">
                <a:alpha val="10000"/>
              </a:prstClr>
            </a:outerShdw>
          </a:effectLst>
        </p:spPr>
        <p:txBody>
          <a:bodyPr rtlCol="0" anchor="ctr"/>
          <a:lstStyle/>
          <a:p>
            <a:pPr algn="ctr"/>
            <a:r>
              <a:rPr lang="fr-FR">
                <a:solidFill>
                  <a:srgbClr val="FFFFFF"/>
                </a:solidFill>
                <a:latin typeface="Adobe Clean SemiLight" panose="020B0403020404020204" pitchFamily="34" charset="0"/>
              </a:rPr>
              <a:t>             </a:t>
            </a:r>
          </a:p>
        </p:txBody>
      </p:sp>
      <p:sp>
        <p:nvSpPr>
          <p:cNvPr id="58" name="Rectangle 57">
            <a:extLst>
              <a:ext uri="{FF2B5EF4-FFF2-40B4-BE49-F238E27FC236}">
                <a16:creationId xmlns:a16="http://schemas.microsoft.com/office/drawing/2014/main" id="{48DC313C-424D-437F-833B-2DAEDEC4E535}"/>
              </a:ext>
            </a:extLst>
          </p:cNvPr>
          <p:cNvSpPr/>
          <p:nvPr/>
        </p:nvSpPr>
        <p:spPr>
          <a:xfrm>
            <a:off x="6046100" y="4017411"/>
            <a:ext cx="5852847" cy="2430538"/>
          </a:xfrm>
          <a:prstGeom prst="rect">
            <a:avLst/>
          </a:prstGeom>
          <a:solidFill>
            <a:srgbClr val="F2F2F2"/>
          </a:solidFill>
          <a:ln w="25400" cap="flat" cmpd="sng" algn="ctr">
            <a:noFill/>
            <a:prstDash val="solid"/>
          </a:ln>
          <a:effectLst>
            <a:outerShdw blurRad="50800" dist="38100" dir="2700000" algn="tl" rotWithShape="0">
              <a:prstClr val="black">
                <a:alpha val="10000"/>
              </a:prstClr>
            </a:outerShdw>
          </a:effectLst>
        </p:spPr>
        <p:txBody>
          <a:bodyPr rtlCol="0" anchor="ctr"/>
          <a:lstStyle/>
          <a:p>
            <a:pPr algn="ctr"/>
            <a:r>
              <a:rPr lang="fr-FR">
                <a:solidFill>
                  <a:srgbClr val="FFFFFF"/>
                </a:solidFill>
                <a:latin typeface="Adobe Clean SemiLight" panose="020B0403020404020204" pitchFamily="34" charset="0"/>
              </a:rPr>
              <a:t>             </a:t>
            </a:r>
          </a:p>
        </p:txBody>
      </p:sp>
      <p:grpSp>
        <p:nvGrpSpPr>
          <p:cNvPr id="59" name="Group 58">
            <a:extLst>
              <a:ext uri="{FF2B5EF4-FFF2-40B4-BE49-F238E27FC236}">
                <a16:creationId xmlns:a16="http://schemas.microsoft.com/office/drawing/2014/main" id="{9DE6EA4E-9415-423F-A2BD-77E5788FE0E9}"/>
              </a:ext>
            </a:extLst>
          </p:cNvPr>
          <p:cNvGrpSpPr/>
          <p:nvPr/>
        </p:nvGrpSpPr>
        <p:grpSpPr>
          <a:xfrm>
            <a:off x="1021365" y="5048492"/>
            <a:ext cx="4189161" cy="461665"/>
            <a:chOff x="1091966" y="5048492"/>
            <a:chExt cx="4189161" cy="461665"/>
          </a:xfrm>
        </p:grpSpPr>
        <p:pic>
          <p:nvPicPr>
            <p:cNvPr id="61" name="Picture 60" descr="Logo, icon&#10;&#10;Description automatically generated">
              <a:extLst>
                <a:ext uri="{FF2B5EF4-FFF2-40B4-BE49-F238E27FC236}">
                  <a16:creationId xmlns:a16="http://schemas.microsoft.com/office/drawing/2014/main" id="{0508DB7A-4579-4776-B965-9C62092026AF}"/>
                </a:ext>
              </a:extLst>
            </p:cNvPr>
            <p:cNvPicPr>
              <a:picLocks noChangeAspect="1"/>
            </p:cNvPicPr>
            <p:nvPr/>
          </p:nvPicPr>
          <p:blipFill>
            <a:blip r:embed="rId6"/>
            <a:stretch>
              <a:fillRect/>
            </a:stretch>
          </p:blipFill>
          <p:spPr>
            <a:xfrm>
              <a:off x="1091966" y="5048492"/>
              <a:ext cx="473502" cy="461665"/>
            </a:xfrm>
            <a:prstGeom prst="rect">
              <a:avLst/>
            </a:prstGeom>
            <a:effectLst>
              <a:outerShdw blurRad="63500" sx="102000" sy="102000" algn="ctr" rotWithShape="0">
                <a:prstClr val="black">
                  <a:alpha val="40000"/>
                </a:prstClr>
              </a:outerShdw>
            </a:effectLst>
          </p:spPr>
        </p:pic>
        <p:pic>
          <p:nvPicPr>
            <p:cNvPr id="64" name="Picture 63" descr="Logo, icon&#10;&#10;Description automatically generated">
              <a:extLst>
                <a:ext uri="{FF2B5EF4-FFF2-40B4-BE49-F238E27FC236}">
                  <a16:creationId xmlns:a16="http://schemas.microsoft.com/office/drawing/2014/main" id="{74DB26C6-B377-421F-83AE-C1B633672E89}"/>
                </a:ext>
              </a:extLst>
            </p:cNvPr>
            <p:cNvPicPr>
              <a:picLocks noChangeAspect="1"/>
            </p:cNvPicPr>
            <p:nvPr/>
          </p:nvPicPr>
          <p:blipFill>
            <a:blip r:embed="rId6"/>
            <a:stretch>
              <a:fillRect/>
            </a:stretch>
          </p:blipFill>
          <p:spPr>
            <a:xfrm>
              <a:off x="2330519" y="5048492"/>
              <a:ext cx="473502" cy="461665"/>
            </a:xfrm>
            <a:prstGeom prst="rect">
              <a:avLst/>
            </a:prstGeom>
            <a:effectLst>
              <a:outerShdw blurRad="63500" sx="102000" sy="102000" algn="ctr" rotWithShape="0">
                <a:prstClr val="black">
                  <a:alpha val="40000"/>
                </a:prstClr>
              </a:outerShdw>
            </a:effectLst>
          </p:spPr>
        </p:pic>
        <p:pic>
          <p:nvPicPr>
            <p:cNvPr id="66" name="Picture 65" descr="Logo, icon&#10;&#10;Description automatically generated">
              <a:extLst>
                <a:ext uri="{FF2B5EF4-FFF2-40B4-BE49-F238E27FC236}">
                  <a16:creationId xmlns:a16="http://schemas.microsoft.com/office/drawing/2014/main" id="{8EF86509-5859-4CF2-8DC1-AEB63CB07352}"/>
                </a:ext>
              </a:extLst>
            </p:cNvPr>
            <p:cNvPicPr>
              <a:picLocks noChangeAspect="1"/>
            </p:cNvPicPr>
            <p:nvPr/>
          </p:nvPicPr>
          <p:blipFill>
            <a:blip r:embed="rId6"/>
            <a:stretch>
              <a:fillRect/>
            </a:stretch>
          </p:blipFill>
          <p:spPr>
            <a:xfrm>
              <a:off x="3569072" y="5048492"/>
              <a:ext cx="473502" cy="461665"/>
            </a:xfrm>
            <a:prstGeom prst="rect">
              <a:avLst/>
            </a:prstGeom>
            <a:effectLst>
              <a:outerShdw blurRad="63500" sx="102000" sy="102000" algn="ctr" rotWithShape="0">
                <a:prstClr val="black">
                  <a:alpha val="40000"/>
                </a:prstClr>
              </a:outerShdw>
            </a:effectLst>
          </p:spPr>
        </p:pic>
        <p:pic>
          <p:nvPicPr>
            <p:cNvPr id="67" name="Picture 66" descr="Logo, icon&#10;&#10;Description automatically generated">
              <a:extLst>
                <a:ext uri="{FF2B5EF4-FFF2-40B4-BE49-F238E27FC236}">
                  <a16:creationId xmlns:a16="http://schemas.microsoft.com/office/drawing/2014/main" id="{637B8699-3937-4F87-87AA-F6DDB264062A}"/>
                </a:ext>
              </a:extLst>
            </p:cNvPr>
            <p:cNvPicPr>
              <a:picLocks noChangeAspect="1"/>
            </p:cNvPicPr>
            <p:nvPr/>
          </p:nvPicPr>
          <p:blipFill>
            <a:blip r:embed="rId6"/>
            <a:stretch>
              <a:fillRect/>
            </a:stretch>
          </p:blipFill>
          <p:spPr>
            <a:xfrm>
              <a:off x="4807625" y="5048492"/>
              <a:ext cx="473502" cy="461665"/>
            </a:xfrm>
            <a:prstGeom prst="rect">
              <a:avLst/>
            </a:prstGeom>
            <a:effectLst>
              <a:outerShdw blurRad="63500" sx="102000" sy="102000" algn="ctr" rotWithShape="0">
                <a:prstClr val="black">
                  <a:alpha val="40000"/>
                </a:prstClr>
              </a:outerShdw>
            </a:effectLst>
          </p:spPr>
        </p:pic>
      </p:grpSp>
      <p:pic>
        <p:nvPicPr>
          <p:cNvPr id="68" name="Picture 67" descr="Logo, icon&#10;&#10;Description automatically generated">
            <a:extLst>
              <a:ext uri="{FF2B5EF4-FFF2-40B4-BE49-F238E27FC236}">
                <a16:creationId xmlns:a16="http://schemas.microsoft.com/office/drawing/2014/main" id="{FBECDB40-0534-41D2-A81D-BB6AAE42D8FD}"/>
              </a:ext>
            </a:extLst>
          </p:cNvPr>
          <p:cNvPicPr>
            <a:picLocks noChangeAspect="1"/>
          </p:cNvPicPr>
          <p:nvPr/>
        </p:nvPicPr>
        <p:blipFill>
          <a:blip r:embed="rId6"/>
          <a:stretch>
            <a:fillRect/>
          </a:stretch>
        </p:blipFill>
        <p:spPr>
          <a:xfrm>
            <a:off x="8735772" y="5053156"/>
            <a:ext cx="473502" cy="461665"/>
          </a:xfrm>
          <a:prstGeom prst="rect">
            <a:avLst/>
          </a:prstGeom>
          <a:effectLst>
            <a:outerShdw blurRad="63500" sx="102000" sy="102000" algn="ctr" rotWithShape="0">
              <a:prstClr val="black">
                <a:alpha val="40000"/>
              </a:prstClr>
            </a:outerShdw>
          </a:effectLst>
        </p:spPr>
      </p:pic>
      <p:sp>
        <p:nvSpPr>
          <p:cNvPr id="69" name="Rectangle 68">
            <a:extLst>
              <a:ext uri="{FF2B5EF4-FFF2-40B4-BE49-F238E27FC236}">
                <a16:creationId xmlns:a16="http://schemas.microsoft.com/office/drawing/2014/main" id="{38570A5D-1A2E-4A03-B2FF-7EE315E50BB5}"/>
              </a:ext>
            </a:extLst>
          </p:cNvPr>
          <p:cNvSpPr/>
          <p:nvPr/>
        </p:nvSpPr>
        <p:spPr>
          <a:xfrm>
            <a:off x="289878" y="1164583"/>
            <a:ext cx="5652134" cy="2430538"/>
          </a:xfrm>
          <a:prstGeom prst="rect">
            <a:avLst/>
          </a:prstGeom>
          <a:solidFill>
            <a:srgbClr val="F2F2F2"/>
          </a:solidFill>
          <a:ln w="25400" cap="flat" cmpd="sng" algn="ctr">
            <a:noFill/>
            <a:prstDash val="solid"/>
          </a:ln>
          <a:effectLst>
            <a:outerShdw blurRad="50800" dist="38100" dir="2700000" algn="tl" rotWithShape="0">
              <a:prstClr val="black">
                <a:alpha val="10000"/>
              </a:prstClr>
            </a:outerShdw>
          </a:effectLst>
        </p:spPr>
        <p:txBody>
          <a:bodyPr rtlCol="0" anchor="ctr"/>
          <a:lstStyle/>
          <a:p>
            <a:pPr algn="ctr"/>
            <a:r>
              <a:rPr lang="fr-FR">
                <a:solidFill>
                  <a:srgbClr val="FFFFFF"/>
                </a:solidFill>
                <a:latin typeface="Adobe Clean SemiLight" panose="020B0403020404020204" pitchFamily="34" charset="0"/>
              </a:rPr>
              <a:t>             </a:t>
            </a:r>
          </a:p>
        </p:txBody>
      </p:sp>
      <p:sp>
        <p:nvSpPr>
          <p:cNvPr id="70" name="Rectangle 69">
            <a:extLst>
              <a:ext uri="{FF2B5EF4-FFF2-40B4-BE49-F238E27FC236}">
                <a16:creationId xmlns:a16="http://schemas.microsoft.com/office/drawing/2014/main" id="{A772526C-69B9-4022-9915-0DE5AD11A1A0}"/>
              </a:ext>
            </a:extLst>
          </p:cNvPr>
          <p:cNvSpPr/>
          <p:nvPr/>
        </p:nvSpPr>
        <p:spPr>
          <a:xfrm>
            <a:off x="6046100" y="1164583"/>
            <a:ext cx="5852847" cy="2430538"/>
          </a:xfrm>
          <a:prstGeom prst="rect">
            <a:avLst/>
          </a:prstGeom>
          <a:solidFill>
            <a:srgbClr val="F2F2F2"/>
          </a:solidFill>
          <a:ln w="25400" cap="flat" cmpd="sng" algn="ctr">
            <a:noFill/>
            <a:prstDash val="solid"/>
          </a:ln>
          <a:effectLst>
            <a:outerShdw blurRad="50800" dist="38100" dir="2700000" algn="tl" rotWithShape="0">
              <a:prstClr val="black">
                <a:alpha val="10000"/>
              </a:prstClr>
            </a:outerShdw>
          </a:effectLst>
        </p:spPr>
        <p:txBody>
          <a:bodyPr rtlCol="0" anchor="ctr"/>
          <a:lstStyle/>
          <a:p>
            <a:pPr algn="ctr"/>
            <a:r>
              <a:rPr lang="fr-FR">
                <a:solidFill>
                  <a:srgbClr val="FFFFFF"/>
                </a:solidFill>
                <a:latin typeface="Adobe Clean SemiLight" panose="020B0403020404020204" pitchFamily="34" charset="0"/>
              </a:rPr>
              <a:t>             </a:t>
            </a:r>
          </a:p>
        </p:txBody>
      </p:sp>
      <p:grpSp>
        <p:nvGrpSpPr>
          <p:cNvPr id="71" name="Group 70">
            <a:extLst>
              <a:ext uri="{FF2B5EF4-FFF2-40B4-BE49-F238E27FC236}">
                <a16:creationId xmlns:a16="http://schemas.microsoft.com/office/drawing/2014/main" id="{ED5A71EE-A8BF-4B07-9909-AC28B400B1C8}"/>
              </a:ext>
            </a:extLst>
          </p:cNvPr>
          <p:cNvGrpSpPr/>
          <p:nvPr/>
        </p:nvGrpSpPr>
        <p:grpSpPr>
          <a:xfrm>
            <a:off x="6668236" y="2162489"/>
            <a:ext cx="4608574" cy="461665"/>
            <a:chOff x="6749616" y="2162489"/>
            <a:chExt cx="4608574" cy="461665"/>
          </a:xfrm>
        </p:grpSpPr>
        <p:pic>
          <p:nvPicPr>
            <p:cNvPr id="74" name="Picture 73" descr="Logo, icon&#10;&#10;Description automatically generated">
              <a:extLst>
                <a:ext uri="{FF2B5EF4-FFF2-40B4-BE49-F238E27FC236}">
                  <a16:creationId xmlns:a16="http://schemas.microsoft.com/office/drawing/2014/main" id="{6CE3EE03-C6E7-4D9E-9EBD-37BF3FA3A580}"/>
                </a:ext>
              </a:extLst>
            </p:cNvPr>
            <p:cNvPicPr>
              <a:picLocks noChangeAspect="1"/>
            </p:cNvPicPr>
            <p:nvPr/>
          </p:nvPicPr>
          <p:blipFill>
            <a:blip r:embed="rId6"/>
            <a:stretch>
              <a:fillRect/>
            </a:stretch>
          </p:blipFill>
          <p:spPr>
            <a:xfrm>
              <a:off x="6749616" y="2162489"/>
              <a:ext cx="473502" cy="461665"/>
            </a:xfrm>
            <a:prstGeom prst="rect">
              <a:avLst/>
            </a:prstGeom>
            <a:effectLst>
              <a:outerShdw blurRad="63500" sx="102000" sy="102000" algn="ctr" rotWithShape="0">
                <a:prstClr val="black">
                  <a:alpha val="40000"/>
                </a:prstClr>
              </a:outerShdw>
            </a:effectLst>
          </p:spPr>
        </p:pic>
        <p:pic>
          <p:nvPicPr>
            <p:cNvPr id="77" name="Picture 76" descr="Logo, icon&#10;&#10;Description automatically generated">
              <a:extLst>
                <a:ext uri="{FF2B5EF4-FFF2-40B4-BE49-F238E27FC236}">
                  <a16:creationId xmlns:a16="http://schemas.microsoft.com/office/drawing/2014/main" id="{7C3C8EFC-A4DF-4C57-A924-DC2D05A980B5}"/>
                </a:ext>
              </a:extLst>
            </p:cNvPr>
            <p:cNvPicPr>
              <a:picLocks noChangeAspect="1"/>
            </p:cNvPicPr>
            <p:nvPr/>
          </p:nvPicPr>
          <p:blipFill>
            <a:blip r:embed="rId6"/>
            <a:stretch>
              <a:fillRect/>
            </a:stretch>
          </p:blipFill>
          <p:spPr>
            <a:xfrm>
              <a:off x="8127973" y="2162489"/>
              <a:ext cx="473502" cy="461665"/>
            </a:xfrm>
            <a:prstGeom prst="rect">
              <a:avLst/>
            </a:prstGeom>
            <a:effectLst>
              <a:outerShdw blurRad="63500" sx="102000" sy="102000" algn="ctr" rotWithShape="0">
                <a:prstClr val="black">
                  <a:alpha val="40000"/>
                </a:prstClr>
              </a:outerShdw>
            </a:effectLst>
          </p:spPr>
        </p:pic>
        <p:pic>
          <p:nvPicPr>
            <p:cNvPr id="89" name="Picture 88" descr="Logo, icon&#10;&#10;Description automatically generated">
              <a:extLst>
                <a:ext uri="{FF2B5EF4-FFF2-40B4-BE49-F238E27FC236}">
                  <a16:creationId xmlns:a16="http://schemas.microsoft.com/office/drawing/2014/main" id="{EFEE9FBB-E7F8-4EA9-AA41-97BABC68FAA1}"/>
                </a:ext>
              </a:extLst>
            </p:cNvPr>
            <p:cNvPicPr>
              <a:picLocks noChangeAspect="1"/>
            </p:cNvPicPr>
            <p:nvPr/>
          </p:nvPicPr>
          <p:blipFill>
            <a:blip r:embed="rId6"/>
            <a:stretch>
              <a:fillRect/>
            </a:stretch>
          </p:blipFill>
          <p:spPr>
            <a:xfrm>
              <a:off x="9506330" y="2162489"/>
              <a:ext cx="473502" cy="461665"/>
            </a:xfrm>
            <a:prstGeom prst="rect">
              <a:avLst/>
            </a:prstGeom>
            <a:effectLst>
              <a:outerShdw blurRad="63500" sx="102000" sy="102000" algn="ctr" rotWithShape="0">
                <a:prstClr val="black">
                  <a:alpha val="40000"/>
                </a:prstClr>
              </a:outerShdw>
            </a:effectLst>
          </p:spPr>
        </p:pic>
        <p:pic>
          <p:nvPicPr>
            <p:cNvPr id="91" name="Picture 90" descr="Logo, icon&#10;&#10;Description automatically generated">
              <a:extLst>
                <a:ext uri="{FF2B5EF4-FFF2-40B4-BE49-F238E27FC236}">
                  <a16:creationId xmlns:a16="http://schemas.microsoft.com/office/drawing/2014/main" id="{372AC8D0-F8BE-4F7A-89E5-319B405AA27F}"/>
                </a:ext>
              </a:extLst>
            </p:cNvPr>
            <p:cNvPicPr>
              <a:picLocks noChangeAspect="1"/>
            </p:cNvPicPr>
            <p:nvPr/>
          </p:nvPicPr>
          <p:blipFill>
            <a:blip r:embed="rId6"/>
            <a:stretch>
              <a:fillRect/>
            </a:stretch>
          </p:blipFill>
          <p:spPr>
            <a:xfrm>
              <a:off x="10884688" y="2162489"/>
              <a:ext cx="473502" cy="461665"/>
            </a:xfrm>
            <a:prstGeom prst="rect">
              <a:avLst/>
            </a:prstGeom>
            <a:effectLst>
              <a:outerShdw blurRad="63500" sx="102000" sy="102000" algn="ctr" rotWithShape="0">
                <a:prstClr val="black">
                  <a:alpha val="40000"/>
                </a:prstClr>
              </a:outerShdw>
            </a:effectLst>
          </p:spPr>
        </p:pic>
      </p:grpSp>
      <p:cxnSp>
        <p:nvCxnSpPr>
          <p:cNvPr id="92" name="Straight Connector 91">
            <a:extLst>
              <a:ext uri="{FF2B5EF4-FFF2-40B4-BE49-F238E27FC236}">
                <a16:creationId xmlns:a16="http://schemas.microsoft.com/office/drawing/2014/main" id="{C339EEDA-C068-4D63-BBE8-5AA18567CB7B}"/>
              </a:ext>
            </a:extLst>
          </p:cNvPr>
          <p:cNvCxnSpPr>
            <a:cxnSpLocks/>
          </p:cNvCxnSpPr>
          <p:nvPr/>
        </p:nvCxnSpPr>
        <p:spPr>
          <a:xfrm>
            <a:off x="291807" y="4017411"/>
            <a:ext cx="0" cy="2430538"/>
          </a:xfrm>
          <a:prstGeom prst="line">
            <a:avLst/>
          </a:prstGeom>
          <a:ln w="38100" cap="rnd">
            <a:solidFill>
              <a:srgbClr val="8EA4AC"/>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C1EDDE5-D4B9-4C9B-AAAC-0E455659A6FC}"/>
              </a:ext>
            </a:extLst>
          </p:cNvPr>
          <p:cNvCxnSpPr>
            <a:cxnSpLocks/>
          </p:cNvCxnSpPr>
          <p:nvPr/>
        </p:nvCxnSpPr>
        <p:spPr>
          <a:xfrm>
            <a:off x="6083007" y="4017411"/>
            <a:ext cx="0" cy="2430538"/>
          </a:xfrm>
          <a:prstGeom prst="line">
            <a:avLst/>
          </a:prstGeom>
          <a:ln w="38100" cap="rnd">
            <a:solidFill>
              <a:srgbClr val="1A1A1A"/>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94CDC14-A45F-4D64-9839-EDACBEAE534A}"/>
              </a:ext>
            </a:extLst>
          </p:cNvPr>
          <p:cNvCxnSpPr>
            <a:cxnSpLocks/>
          </p:cNvCxnSpPr>
          <p:nvPr/>
        </p:nvCxnSpPr>
        <p:spPr>
          <a:xfrm>
            <a:off x="291807" y="1164583"/>
            <a:ext cx="0" cy="2430538"/>
          </a:xfrm>
          <a:prstGeom prst="line">
            <a:avLst/>
          </a:prstGeom>
          <a:ln w="38100" cap="rnd">
            <a:solidFill>
              <a:srgbClr val="F8271A"/>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75EE7DE0-AA68-49BF-BD7C-621D476C533E}"/>
              </a:ext>
            </a:extLst>
          </p:cNvPr>
          <p:cNvCxnSpPr>
            <a:cxnSpLocks/>
          </p:cNvCxnSpPr>
          <p:nvPr/>
        </p:nvCxnSpPr>
        <p:spPr>
          <a:xfrm>
            <a:off x="6083007" y="1164583"/>
            <a:ext cx="0" cy="2430538"/>
          </a:xfrm>
          <a:prstGeom prst="line">
            <a:avLst/>
          </a:prstGeom>
          <a:ln w="38100" cap="rnd">
            <a:solidFill>
              <a:srgbClr val="B9B9B9"/>
            </a:solidFill>
          </a:ln>
        </p:spPr>
        <p:style>
          <a:lnRef idx="1">
            <a:schemeClr val="accent1"/>
          </a:lnRef>
          <a:fillRef idx="0">
            <a:schemeClr val="accent1"/>
          </a:fillRef>
          <a:effectRef idx="0">
            <a:schemeClr val="accent1"/>
          </a:effectRef>
          <a:fontRef idx="minor">
            <a:schemeClr val="tx1"/>
          </a:fontRef>
        </p:style>
      </p:cxnSp>
      <p:sp>
        <p:nvSpPr>
          <p:cNvPr id="104" name="Adobe Marketing Cloud">
            <a:extLst>
              <a:ext uri="{FF2B5EF4-FFF2-40B4-BE49-F238E27FC236}">
                <a16:creationId xmlns:a16="http://schemas.microsoft.com/office/drawing/2014/main" id="{55FC8E1D-738F-45A5-845D-7A9CEBF6AF86}"/>
              </a:ext>
            </a:extLst>
          </p:cNvPr>
          <p:cNvSpPr txBox="1"/>
          <p:nvPr/>
        </p:nvSpPr>
        <p:spPr>
          <a:xfrm>
            <a:off x="7793039" y="1455151"/>
            <a:ext cx="2358978" cy="31835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457200">
              <a:defRPr sz="1400" b="0">
                <a:latin typeface="Adobe Clean Light"/>
                <a:ea typeface="Adobe Clean Light"/>
                <a:cs typeface="Adobe Clean Light"/>
                <a:sym typeface="Adobe Clean Light"/>
              </a:defRPr>
            </a:lvl1pPr>
          </a:lstStyle>
          <a:p>
            <a:pPr algn="ctr">
              <a:defRPr/>
            </a:pPr>
            <a:r>
              <a:rPr lang="fr-FR" sz="1600">
                <a:solidFill>
                  <a:srgbClr val="1A1A1A"/>
                </a:solidFill>
                <a:latin typeface="Adobe Clean ExtraBold" panose="020B0903020404020204" pitchFamily="34" charset="0"/>
              </a:rPr>
              <a:t>Informations sur les données et audiences</a:t>
            </a:r>
          </a:p>
        </p:txBody>
      </p:sp>
      <p:sp>
        <p:nvSpPr>
          <p:cNvPr id="107" name="Adobe Marketing Cloud">
            <a:extLst>
              <a:ext uri="{FF2B5EF4-FFF2-40B4-BE49-F238E27FC236}">
                <a16:creationId xmlns:a16="http://schemas.microsoft.com/office/drawing/2014/main" id="{E432E1B4-AF9B-4463-8DC4-2FB2456FD4E9}"/>
              </a:ext>
            </a:extLst>
          </p:cNvPr>
          <p:cNvSpPr txBox="1"/>
          <p:nvPr/>
        </p:nvSpPr>
        <p:spPr>
          <a:xfrm>
            <a:off x="2134527" y="1466735"/>
            <a:ext cx="1962844" cy="31835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457200">
              <a:defRPr sz="14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600" i="0" u="none" strike="noStrike" cap="none" normalizeH="0" baseline="0" noProof="0">
                <a:ln>
                  <a:noFill/>
                </a:ln>
                <a:solidFill>
                  <a:srgbClr val="1A1A1A"/>
                </a:solidFill>
                <a:uLnTx/>
                <a:uFillTx/>
                <a:latin typeface="Adobe Clean ExtraBold" panose="020B0903020404020204" pitchFamily="34" charset="0"/>
                <a:sym typeface="Adobe Clean Light"/>
              </a:rPr>
              <a:t>Contenu et commerce</a:t>
            </a:r>
          </a:p>
        </p:txBody>
      </p:sp>
      <p:grpSp>
        <p:nvGrpSpPr>
          <p:cNvPr id="109" name="Group 108">
            <a:extLst>
              <a:ext uri="{FF2B5EF4-FFF2-40B4-BE49-F238E27FC236}">
                <a16:creationId xmlns:a16="http://schemas.microsoft.com/office/drawing/2014/main" id="{591222E5-A253-4F43-A9C7-E462A143D8B1}"/>
              </a:ext>
            </a:extLst>
          </p:cNvPr>
          <p:cNvGrpSpPr/>
          <p:nvPr/>
        </p:nvGrpSpPr>
        <p:grpSpPr>
          <a:xfrm>
            <a:off x="1728671" y="2144443"/>
            <a:ext cx="1199076" cy="1020434"/>
            <a:chOff x="1482671" y="2144443"/>
            <a:chExt cx="1199076" cy="1020434"/>
          </a:xfrm>
        </p:grpSpPr>
        <p:pic>
          <p:nvPicPr>
            <p:cNvPr id="113" name="Picture 112" descr="Logo, icon&#10;&#10;Description automatically generated">
              <a:extLst>
                <a:ext uri="{FF2B5EF4-FFF2-40B4-BE49-F238E27FC236}">
                  <a16:creationId xmlns:a16="http://schemas.microsoft.com/office/drawing/2014/main" id="{A5301C28-FD07-49C2-B10C-E4DC747055D1}"/>
                </a:ext>
              </a:extLst>
            </p:cNvPr>
            <p:cNvPicPr>
              <a:picLocks noChangeAspect="1"/>
            </p:cNvPicPr>
            <p:nvPr/>
          </p:nvPicPr>
          <p:blipFill>
            <a:blip r:embed="rId6"/>
            <a:stretch>
              <a:fillRect/>
            </a:stretch>
          </p:blipFill>
          <p:spPr>
            <a:xfrm>
              <a:off x="1845458" y="2144443"/>
              <a:ext cx="473502" cy="461665"/>
            </a:xfrm>
            <a:prstGeom prst="rect">
              <a:avLst/>
            </a:prstGeom>
            <a:effectLst>
              <a:outerShdw blurRad="63500" sx="102000" sy="102000" algn="ctr" rotWithShape="0">
                <a:prstClr val="black">
                  <a:alpha val="40000"/>
                </a:prstClr>
              </a:outerShdw>
            </a:effectLst>
          </p:spPr>
        </p:pic>
        <p:sp>
          <p:nvSpPr>
            <p:cNvPr id="114" name="Adobe Analytics">
              <a:extLst>
                <a:ext uri="{FF2B5EF4-FFF2-40B4-BE49-F238E27FC236}">
                  <a16:creationId xmlns:a16="http://schemas.microsoft.com/office/drawing/2014/main" id="{CEBD8553-11D5-4559-86BA-C2B961B44B04}"/>
                </a:ext>
              </a:extLst>
            </p:cNvPr>
            <p:cNvSpPr txBox="1"/>
            <p:nvPr/>
          </p:nvSpPr>
          <p:spPr>
            <a:xfrm>
              <a:off x="1482671" y="2723412"/>
              <a:ext cx="1199076" cy="44146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0"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a:ln>
                    <a:noFill/>
                  </a:ln>
                  <a:solidFill>
                    <a:srgbClr val="1A1A1A"/>
                  </a:solidFill>
                  <a:uLnTx/>
                  <a:uFillTx/>
                  <a:latin typeface="Adobe Clean SemiLight" panose="020B0403020404020204" pitchFamily="34" charset="0"/>
                  <a:sym typeface="Adobe Clean Light"/>
                </a:rPr>
                <a:t>Adobe Experience Manager</a:t>
              </a:r>
            </a:p>
          </p:txBody>
        </p:sp>
      </p:grpSp>
      <p:grpSp>
        <p:nvGrpSpPr>
          <p:cNvPr id="110" name="Group 109">
            <a:extLst>
              <a:ext uri="{FF2B5EF4-FFF2-40B4-BE49-F238E27FC236}">
                <a16:creationId xmlns:a16="http://schemas.microsoft.com/office/drawing/2014/main" id="{A8078DD8-1EB6-451C-B861-9863E9603E99}"/>
              </a:ext>
            </a:extLst>
          </p:cNvPr>
          <p:cNvGrpSpPr/>
          <p:nvPr/>
        </p:nvGrpSpPr>
        <p:grpSpPr>
          <a:xfrm>
            <a:off x="3354796" y="2144443"/>
            <a:ext cx="1148423" cy="877307"/>
            <a:chOff x="3614589" y="2144443"/>
            <a:chExt cx="1148423" cy="877307"/>
          </a:xfrm>
        </p:grpSpPr>
        <p:pic>
          <p:nvPicPr>
            <p:cNvPr id="111" name="Picture 110" descr="Logo, icon&#10;&#10;Description automatically generated">
              <a:extLst>
                <a:ext uri="{FF2B5EF4-FFF2-40B4-BE49-F238E27FC236}">
                  <a16:creationId xmlns:a16="http://schemas.microsoft.com/office/drawing/2014/main" id="{AE59873E-AD8C-4AD1-9301-446908A52692}"/>
                </a:ext>
              </a:extLst>
            </p:cNvPr>
            <p:cNvPicPr>
              <a:picLocks noChangeAspect="1"/>
            </p:cNvPicPr>
            <p:nvPr/>
          </p:nvPicPr>
          <p:blipFill>
            <a:blip r:embed="rId6"/>
            <a:stretch>
              <a:fillRect/>
            </a:stretch>
          </p:blipFill>
          <p:spPr>
            <a:xfrm>
              <a:off x="3952049" y="2144443"/>
              <a:ext cx="473502" cy="461665"/>
            </a:xfrm>
            <a:prstGeom prst="rect">
              <a:avLst/>
            </a:prstGeom>
            <a:effectLst>
              <a:outerShdw blurRad="63500" sx="102000" sy="102000" algn="ctr" rotWithShape="0">
                <a:prstClr val="black">
                  <a:alpha val="40000"/>
                </a:prstClr>
              </a:outerShdw>
            </a:effectLst>
          </p:spPr>
        </p:pic>
        <p:sp>
          <p:nvSpPr>
            <p:cNvPr id="112" name="Adobe Audience Manager">
              <a:extLst>
                <a:ext uri="{FF2B5EF4-FFF2-40B4-BE49-F238E27FC236}">
                  <a16:creationId xmlns:a16="http://schemas.microsoft.com/office/drawing/2014/main" id="{9607CE9A-CC1A-4C4C-B8C7-EC0E234235E2}"/>
                </a:ext>
              </a:extLst>
            </p:cNvPr>
            <p:cNvSpPr txBox="1"/>
            <p:nvPr/>
          </p:nvSpPr>
          <p:spPr>
            <a:xfrm>
              <a:off x="3614589" y="2764950"/>
              <a:ext cx="1148423" cy="256800"/>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0" bIns="35718" anchor="t" anchorCtr="0">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a:ln>
                    <a:noFill/>
                  </a:ln>
                  <a:solidFill>
                    <a:srgbClr val="1A1A1A"/>
                  </a:solidFill>
                  <a:uLnTx/>
                  <a:uFillTx/>
                  <a:latin typeface="Adobe Clean SemiLight" panose="020B0403020404020204" pitchFamily="34" charset="0"/>
                  <a:sym typeface="Adobe Clean Light"/>
                </a:rPr>
                <a:t>Adobe Commerce</a:t>
              </a:r>
            </a:p>
          </p:txBody>
        </p:sp>
      </p:grpSp>
      <p:sp>
        <p:nvSpPr>
          <p:cNvPr id="115" name="Adobe Marketing Cloud">
            <a:extLst>
              <a:ext uri="{FF2B5EF4-FFF2-40B4-BE49-F238E27FC236}">
                <a16:creationId xmlns:a16="http://schemas.microsoft.com/office/drawing/2014/main" id="{5A5A0249-4BDC-4ADC-B0E2-09F0B0874265}"/>
              </a:ext>
            </a:extLst>
          </p:cNvPr>
          <p:cNvSpPr txBox="1"/>
          <p:nvPr/>
        </p:nvSpPr>
        <p:spPr>
          <a:xfrm>
            <a:off x="2240772" y="4261410"/>
            <a:ext cx="1750350" cy="31835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457200">
              <a:defRPr sz="14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600" i="0" u="none" strike="noStrike" cap="none" normalizeH="0" baseline="0" noProof="0">
                <a:ln>
                  <a:noFill/>
                </a:ln>
                <a:solidFill>
                  <a:srgbClr val="1A1A1A"/>
                </a:solidFill>
                <a:uLnTx/>
                <a:uFillTx/>
                <a:latin typeface="Adobe Clean ExtraBold" panose="020B0903020404020204" pitchFamily="34" charset="0"/>
                <a:sym typeface="Adobe Clean Light"/>
              </a:rPr>
              <a:t>Parcours client</a:t>
            </a:r>
          </a:p>
        </p:txBody>
      </p:sp>
      <p:sp>
        <p:nvSpPr>
          <p:cNvPr id="116" name="Search">
            <a:extLst>
              <a:ext uri="{FF2B5EF4-FFF2-40B4-BE49-F238E27FC236}">
                <a16:creationId xmlns:a16="http://schemas.microsoft.com/office/drawing/2014/main" id="{E1F3572E-4B57-48E8-AA59-3AD2FBEFE2F5}"/>
              </a:ext>
            </a:extLst>
          </p:cNvPr>
          <p:cNvSpPr txBox="1"/>
          <p:nvPr/>
        </p:nvSpPr>
        <p:spPr>
          <a:xfrm>
            <a:off x="770840" y="5665350"/>
            <a:ext cx="885561" cy="256800"/>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b="0" i="0" u="none" strike="noStrike" cap="none" normalizeH="0" baseline="0" noProof="0">
                <a:ln>
                  <a:noFill/>
                </a:ln>
                <a:solidFill>
                  <a:srgbClr val="1A1A1A"/>
                </a:solidFill>
                <a:uLnTx/>
                <a:uFillTx/>
                <a:latin typeface="Adobe Clean SemiLight" panose="020B0403020404020204" pitchFamily="34" charset="0"/>
                <a:sym typeface="Adobe Clean Light"/>
              </a:rPr>
              <a:t>Adobe Target</a:t>
            </a:r>
          </a:p>
        </p:txBody>
      </p:sp>
      <p:sp>
        <p:nvSpPr>
          <p:cNvPr id="117" name="DSP">
            <a:extLst>
              <a:ext uri="{FF2B5EF4-FFF2-40B4-BE49-F238E27FC236}">
                <a16:creationId xmlns:a16="http://schemas.microsoft.com/office/drawing/2014/main" id="{314DE789-11B0-4347-BAC9-946740263A43}"/>
              </a:ext>
            </a:extLst>
          </p:cNvPr>
          <p:cNvSpPr txBox="1"/>
          <p:nvPr/>
        </p:nvSpPr>
        <p:spPr>
          <a:xfrm>
            <a:off x="1808743" y="5669103"/>
            <a:ext cx="1357189" cy="256800"/>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b="0" i="0" u="none" strike="noStrike" cap="none" normalizeH="0" baseline="0" noProof="0">
                <a:ln>
                  <a:noFill/>
                </a:ln>
                <a:solidFill>
                  <a:srgbClr val="1A1A1A"/>
                </a:solidFill>
                <a:uLnTx/>
                <a:uFillTx/>
                <a:latin typeface="Adobe Clean SemiLight" panose="020B0403020404020204" pitchFamily="34" charset="0"/>
                <a:sym typeface="Adobe Clean Light"/>
              </a:rPr>
              <a:t>Adobe Campaign</a:t>
            </a:r>
          </a:p>
        </p:txBody>
      </p:sp>
      <p:sp>
        <p:nvSpPr>
          <p:cNvPr id="118" name="TV">
            <a:extLst>
              <a:ext uri="{FF2B5EF4-FFF2-40B4-BE49-F238E27FC236}">
                <a16:creationId xmlns:a16="http://schemas.microsoft.com/office/drawing/2014/main" id="{866DBC92-C9E8-4E94-A087-2D17A4FD2B52}"/>
              </a:ext>
            </a:extLst>
          </p:cNvPr>
          <p:cNvSpPr txBox="1"/>
          <p:nvPr/>
        </p:nvSpPr>
        <p:spPr>
          <a:xfrm>
            <a:off x="3259508" y="5648532"/>
            <a:ext cx="1008087" cy="44146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b="0" i="0" u="none" strike="noStrike" cap="none" normalizeH="0" baseline="0" noProof="0">
                <a:ln>
                  <a:noFill/>
                </a:ln>
                <a:solidFill>
                  <a:srgbClr val="1A1A1A"/>
                </a:solidFill>
                <a:uLnTx/>
                <a:uFillTx/>
                <a:latin typeface="Adobe Clean SemiLight" panose="020B0403020404020204" pitchFamily="34" charset="0"/>
                <a:sym typeface="Adobe Clean Light"/>
              </a:rPr>
              <a:t>Adobe Journey Optimizer</a:t>
            </a:r>
          </a:p>
        </p:txBody>
      </p:sp>
      <p:sp>
        <p:nvSpPr>
          <p:cNvPr id="119" name="Creative">
            <a:extLst>
              <a:ext uri="{FF2B5EF4-FFF2-40B4-BE49-F238E27FC236}">
                <a16:creationId xmlns:a16="http://schemas.microsoft.com/office/drawing/2014/main" id="{7F4EA165-AD2A-403E-8CB7-2373748AFC51}"/>
              </a:ext>
            </a:extLst>
          </p:cNvPr>
          <p:cNvSpPr txBox="1"/>
          <p:nvPr/>
        </p:nvSpPr>
        <p:spPr>
          <a:xfrm>
            <a:off x="4438330" y="5665350"/>
            <a:ext cx="1037647" cy="44146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b="0" i="0" u="none" strike="noStrike" cap="none" normalizeH="0" baseline="0" noProof="0">
                <a:ln>
                  <a:noFill/>
                </a:ln>
                <a:solidFill>
                  <a:srgbClr val="1A1A1A"/>
                </a:solidFill>
                <a:uLnTx/>
                <a:uFillTx/>
                <a:latin typeface="Adobe Clean SemiLight" panose="020B0403020404020204" pitchFamily="34" charset="0"/>
                <a:sym typeface="Adobe Clean Light"/>
              </a:rPr>
              <a:t>Adobe Marketo Engage</a:t>
            </a:r>
          </a:p>
        </p:txBody>
      </p:sp>
      <p:sp>
        <p:nvSpPr>
          <p:cNvPr id="122" name="Adobe Marketing Cloud">
            <a:extLst>
              <a:ext uri="{FF2B5EF4-FFF2-40B4-BE49-F238E27FC236}">
                <a16:creationId xmlns:a16="http://schemas.microsoft.com/office/drawing/2014/main" id="{C68F189E-D57D-4D0F-85D3-17E04E3EF1D6}"/>
              </a:ext>
            </a:extLst>
          </p:cNvPr>
          <p:cNvSpPr txBox="1"/>
          <p:nvPr/>
        </p:nvSpPr>
        <p:spPr>
          <a:xfrm>
            <a:off x="8032271" y="4261410"/>
            <a:ext cx="1880514" cy="31835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457200">
              <a:defRPr sz="1400" b="0">
                <a:latin typeface="Adobe Clean Light"/>
                <a:ea typeface="Adobe Clean Light"/>
                <a:cs typeface="Adobe Clean Light"/>
                <a:sym typeface="Adobe Clean Light"/>
              </a:defRPr>
            </a:lvl1pPr>
          </a:lstStyle>
          <a:p>
            <a:pPr algn="ctr">
              <a:defRPr/>
            </a:pPr>
            <a:r>
              <a:rPr lang="fr-FR" sz="1600">
                <a:solidFill>
                  <a:srgbClr val="1A1A1A"/>
                </a:solidFill>
                <a:latin typeface="Adobe Clean ExtraBold" panose="020B0903020404020204" pitchFamily="34" charset="0"/>
              </a:rPr>
              <a:t>Processus de marketing</a:t>
            </a:r>
          </a:p>
        </p:txBody>
      </p:sp>
      <p:sp>
        <p:nvSpPr>
          <p:cNvPr id="125" name="Magento Commerce">
            <a:extLst>
              <a:ext uri="{FF2B5EF4-FFF2-40B4-BE49-F238E27FC236}">
                <a16:creationId xmlns:a16="http://schemas.microsoft.com/office/drawing/2014/main" id="{A882A6B3-1CB2-4DD2-A8A3-ED1BF155B054}"/>
              </a:ext>
            </a:extLst>
          </p:cNvPr>
          <p:cNvSpPr txBox="1"/>
          <p:nvPr/>
        </p:nvSpPr>
        <p:spPr>
          <a:xfrm>
            <a:off x="8425145" y="5669103"/>
            <a:ext cx="1094755" cy="256800"/>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0" bIns="35718" anchor="ctr">
            <a:spAutoFit/>
          </a:bodyPr>
          <a:lstStyle>
            <a:lvl1pPr defTabSz="457200">
              <a:spcBef>
                <a:spcPts val="600"/>
              </a:spcBef>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600"/>
              </a:spcBef>
              <a:spcAft>
                <a:spcPts val="0"/>
              </a:spcAft>
              <a:buClrTx/>
              <a:buSzTx/>
              <a:buFontTx/>
              <a:buNone/>
              <a:tabLst/>
              <a:defRPr/>
            </a:pPr>
            <a:r>
              <a:rPr lang="fr-FR">
                <a:solidFill>
                  <a:srgbClr val="1A1A1A"/>
                </a:solidFill>
                <a:latin typeface="Adobe Clean SemiLight" panose="020B0403020404020204" pitchFamily="34" charset="0"/>
                <a:sym typeface="Adobe Clean Light"/>
              </a:rPr>
              <a:t>Adobe</a:t>
            </a:r>
            <a:r>
              <a:rPr kumimoji="0" lang="fr-FR" sz="1200" b="0" i="0" u="none" strike="noStrike" cap="none" normalizeH="0" baseline="0" noProof="0">
                <a:ln>
                  <a:noFill/>
                </a:ln>
                <a:solidFill>
                  <a:srgbClr val="1A1A1A"/>
                </a:solidFill>
                <a:uLnTx/>
                <a:uFillTx/>
                <a:latin typeface="Adobe Clean SemiLight" panose="020B0403020404020204" pitchFamily="34" charset="0"/>
                <a:sym typeface="Adobe Clean Light"/>
              </a:rPr>
              <a:t> Workfront</a:t>
            </a:r>
          </a:p>
        </p:txBody>
      </p:sp>
      <p:sp>
        <p:nvSpPr>
          <p:cNvPr id="132" name="Adobe Campaign">
            <a:extLst>
              <a:ext uri="{FF2B5EF4-FFF2-40B4-BE49-F238E27FC236}">
                <a16:creationId xmlns:a16="http://schemas.microsoft.com/office/drawing/2014/main" id="{0D06FFD8-0B00-4E4E-83B3-7E1629FA52BB}"/>
              </a:ext>
            </a:extLst>
          </p:cNvPr>
          <p:cNvSpPr txBox="1"/>
          <p:nvPr/>
        </p:nvSpPr>
        <p:spPr>
          <a:xfrm>
            <a:off x="6582194" y="2764843"/>
            <a:ext cx="592373" cy="44146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0"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a:ln>
                  <a:noFill/>
                </a:ln>
                <a:solidFill>
                  <a:srgbClr val="1A1A1A"/>
                </a:solidFill>
                <a:uLnTx/>
                <a:uFillTx/>
                <a:latin typeface="Adobe Clean SemiLight" panose="020B0403020404020204" pitchFamily="34" charset="0"/>
                <a:sym typeface="Adobe Clean Light"/>
              </a:rPr>
              <a:t>Adobe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a:ln>
                  <a:noFill/>
                </a:ln>
                <a:solidFill>
                  <a:srgbClr val="1A1A1A"/>
                </a:solidFill>
                <a:uLnTx/>
                <a:uFillTx/>
                <a:latin typeface="Adobe Clean SemiLight" panose="020B0403020404020204" pitchFamily="34" charset="0"/>
                <a:sym typeface="Adobe Clean Light"/>
              </a:rPr>
              <a:t>Analytics</a:t>
            </a:r>
          </a:p>
        </p:txBody>
      </p:sp>
      <p:sp>
        <p:nvSpPr>
          <p:cNvPr id="133" name="Marketo Engage">
            <a:extLst>
              <a:ext uri="{FF2B5EF4-FFF2-40B4-BE49-F238E27FC236}">
                <a16:creationId xmlns:a16="http://schemas.microsoft.com/office/drawing/2014/main" id="{E88E6972-CEB6-45D3-8C8F-0318FDD612BC}"/>
              </a:ext>
            </a:extLst>
          </p:cNvPr>
          <p:cNvSpPr txBox="1"/>
          <p:nvPr/>
        </p:nvSpPr>
        <p:spPr>
          <a:xfrm>
            <a:off x="7699849" y="2792404"/>
            <a:ext cx="1138564" cy="44146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0"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a:ln>
                  <a:noFill/>
                </a:ln>
                <a:solidFill>
                  <a:srgbClr val="1A1A1A"/>
                </a:solidFill>
                <a:uLnTx/>
                <a:uFillTx/>
                <a:latin typeface="Adobe Clean SemiLight" panose="020B0403020404020204" pitchFamily="34" charset="0"/>
                <a:sym typeface="Adobe Clean Light"/>
              </a:rPr>
              <a:t>Adobe Customer Journey Analytics</a:t>
            </a:r>
          </a:p>
        </p:txBody>
      </p:sp>
      <p:sp>
        <p:nvSpPr>
          <p:cNvPr id="134" name="Adobe Experience Manager">
            <a:extLst>
              <a:ext uri="{FF2B5EF4-FFF2-40B4-BE49-F238E27FC236}">
                <a16:creationId xmlns:a16="http://schemas.microsoft.com/office/drawing/2014/main" id="{4438DBAA-14B3-4A1C-A258-41EE198635C8}"/>
              </a:ext>
            </a:extLst>
          </p:cNvPr>
          <p:cNvSpPr txBox="1"/>
          <p:nvPr/>
        </p:nvSpPr>
        <p:spPr>
          <a:xfrm>
            <a:off x="9098610" y="2776444"/>
            <a:ext cx="1126181" cy="44146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0" bIns="35718" anchor="t" anchorCtr="0">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a:ln>
                  <a:noFill/>
                </a:ln>
                <a:solidFill>
                  <a:srgbClr val="1A1A1A"/>
                </a:solidFill>
                <a:uLnTx/>
                <a:uFillTx/>
                <a:latin typeface="Adobe Clean SemiLight" panose="020B0403020404020204" pitchFamily="34" charset="0"/>
                <a:sym typeface="Adobe Clean Light"/>
              </a:rPr>
              <a:t>Adobe Real-Time CDP</a:t>
            </a:r>
          </a:p>
        </p:txBody>
      </p:sp>
      <p:sp>
        <p:nvSpPr>
          <p:cNvPr id="135" name="Adobe Target">
            <a:extLst>
              <a:ext uri="{FF2B5EF4-FFF2-40B4-BE49-F238E27FC236}">
                <a16:creationId xmlns:a16="http://schemas.microsoft.com/office/drawing/2014/main" id="{A52D6BC9-2114-4820-BFDE-38592B159314}"/>
              </a:ext>
            </a:extLst>
          </p:cNvPr>
          <p:cNvSpPr txBox="1"/>
          <p:nvPr/>
        </p:nvSpPr>
        <p:spPr>
          <a:xfrm>
            <a:off x="10503855" y="2764843"/>
            <a:ext cx="1065233" cy="44146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0" bIns="35718" anchor="t" anchorCtr="0">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a:ln>
                  <a:noFill/>
                </a:ln>
                <a:solidFill>
                  <a:srgbClr val="1A1A1A"/>
                </a:solidFill>
                <a:uLnTx/>
                <a:uFillTx/>
                <a:latin typeface="Adobe Clean SemiLight" panose="020B0403020404020204" pitchFamily="34" charset="0"/>
                <a:sym typeface="Adobe Clean Light"/>
              </a:rPr>
              <a:t>Adobe Audience Manager</a:t>
            </a:r>
          </a:p>
        </p:txBody>
      </p:sp>
      <p:cxnSp>
        <p:nvCxnSpPr>
          <p:cNvPr id="136" name="Straight Connector 135">
            <a:extLst>
              <a:ext uri="{FF2B5EF4-FFF2-40B4-BE49-F238E27FC236}">
                <a16:creationId xmlns:a16="http://schemas.microsoft.com/office/drawing/2014/main" id="{1423C1FF-90C8-4C24-8915-DCD65ED7684F}"/>
              </a:ext>
            </a:extLst>
          </p:cNvPr>
          <p:cNvCxnSpPr>
            <a:cxnSpLocks/>
          </p:cNvCxnSpPr>
          <p:nvPr/>
        </p:nvCxnSpPr>
        <p:spPr>
          <a:xfrm>
            <a:off x="2747550" y="1785090"/>
            <a:ext cx="736791" cy="0"/>
          </a:xfrm>
          <a:prstGeom prst="line">
            <a:avLst/>
          </a:prstGeom>
          <a:ln w="38100">
            <a:solidFill>
              <a:srgbClr val="F8271A"/>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4A472FB-775F-40BA-A78D-F1FC08CA1E10}"/>
              </a:ext>
            </a:extLst>
          </p:cNvPr>
          <p:cNvCxnSpPr>
            <a:cxnSpLocks/>
          </p:cNvCxnSpPr>
          <p:nvPr/>
        </p:nvCxnSpPr>
        <p:spPr>
          <a:xfrm>
            <a:off x="2747550" y="4615376"/>
            <a:ext cx="736791" cy="0"/>
          </a:xfrm>
          <a:prstGeom prst="line">
            <a:avLst/>
          </a:prstGeom>
          <a:ln w="38100">
            <a:solidFill>
              <a:srgbClr val="8EA4AC"/>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6EF99099-61C0-4F7B-ACD4-C15E3F49AA1C}"/>
              </a:ext>
            </a:extLst>
          </p:cNvPr>
          <p:cNvCxnSpPr>
            <a:cxnSpLocks/>
          </p:cNvCxnSpPr>
          <p:nvPr/>
        </p:nvCxnSpPr>
        <p:spPr>
          <a:xfrm>
            <a:off x="8604128" y="1785090"/>
            <a:ext cx="736791" cy="0"/>
          </a:xfrm>
          <a:prstGeom prst="line">
            <a:avLst/>
          </a:prstGeom>
          <a:ln w="38100">
            <a:solidFill>
              <a:srgbClr val="B9B9B9"/>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52198C7-BF75-4A37-976B-768A16DB6117}"/>
              </a:ext>
            </a:extLst>
          </p:cNvPr>
          <p:cNvCxnSpPr>
            <a:cxnSpLocks/>
          </p:cNvCxnSpPr>
          <p:nvPr/>
        </p:nvCxnSpPr>
        <p:spPr>
          <a:xfrm>
            <a:off x="8604128" y="4615376"/>
            <a:ext cx="736791" cy="0"/>
          </a:xfrm>
          <a:prstGeom prst="line">
            <a:avLst/>
          </a:prstGeom>
          <a:ln w="38100">
            <a:solidFill>
              <a:srgbClr val="1A1A1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2671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F99987C-19A5-4EB0-B326-2122DC786874}"/>
              </a:ext>
            </a:extLst>
          </p:cNvPr>
          <p:cNvSpPr>
            <a:spLocks noGrp="1"/>
          </p:cNvSpPr>
          <p:nvPr>
            <p:ph sz="quarter" idx="12"/>
          </p:nvPr>
        </p:nvSpPr>
        <p:spPr>
          <a:xfrm>
            <a:off x="794787" y="2796819"/>
            <a:ext cx="9377913" cy="1394267"/>
          </a:xfrm>
        </p:spPr>
        <p:txBody>
          <a:bodyPr/>
          <a:lstStyle/>
          <a:p>
            <a:r>
              <a:rPr lang="fr-FR" dirty="0"/>
              <a:t>Premier Support</a:t>
            </a:r>
          </a:p>
          <a:p>
            <a:pPr>
              <a:lnSpc>
                <a:spcPct val="100000"/>
              </a:lnSpc>
            </a:pPr>
            <a:r>
              <a:rPr lang="fr-FR" sz="1800" b="0" dirty="0"/>
              <a:t>Offres : </a:t>
            </a:r>
            <a:r>
              <a:rPr lang="fr-FR" sz="1800" b="0" u="sng" dirty="0"/>
              <a:t>Assistance commerciale  |  Assistance aux entreprises  |  Assistance Elite</a:t>
            </a:r>
          </a:p>
        </p:txBody>
      </p:sp>
    </p:spTree>
    <p:extLst>
      <p:ext uri="{BB962C8B-B14F-4D97-AF65-F5344CB8AC3E}">
        <p14:creationId xmlns:p14="http://schemas.microsoft.com/office/powerpoint/2010/main" val="347946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C2AED5A-9894-42DD-A4BF-EEE547050DAD}"/>
              </a:ext>
            </a:extLst>
          </p:cNvPr>
          <p:cNvSpPr txBox="1"/>
          <p:nvPr/>
        </p:nvSpPr>
        <p:spPr>
          <a:xfrm>
            <a:off x="9405257" y="6584043"/>
            <a:ext cx="2788557" cy="27699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200" i="1">
                <a:solidFill>
                  <a:srgbClr val="5F5F5F"/>
                </a:solidFill>
                <a:cs typeface="Arial"/>
                <a:hlinkClick r:id="rId2"/>
              </a:rPr>
              <a:t>https://adobe.ly/businesssupport</a:t>
            </a:r>
          </a:p>
        </p:txBody>
      </p:sp>
      <p:sp>
        <p:nvSpPr>
          <p:cNvPr id="2" name="Title 1">
            <a:extLst>
              <a:ext uri="{FF2B5EF4-FFF2-40B4-BE49-F238E27FC236}">
                <a16:creationId xmlns:a16="http://schemas.microsoft.com/office/drawing/2014/main" id="{808798F8-E52B-4E66-BFC8-4D549CFB4422}"/>
              </a:ext>
            </a:extLst>
          </p:cNvPr>
          <p:cNvSpPr>
            <a:spLocks noGrp="1"/>
          </p:cNvSpPr>
          <p:nvPr>
            <p:ph type="title"/>
          </p:nvPr>
        </p:nvSpPr>
        <p:spPr/>
        <p:txBody>
          <a:bodyPr/>
          <a:lstStyle/>
          <a:p>
            <a:r>
              <a:rPr lang="fr-FR"/>
              <a:t>Assistance commerciale</a:t>
            </a:r>
          </a:p>
        </p:txBody>
      </p:sp>
      <p:graphicFrame>
        <p:nvGraphicFramePr>
          <p:cNvPr id="3" name="Table 2">
            <a:extLst>
              <a:ext uri="{FF2B5EF4-FFF2-40B4-BE49-F238E27FC236}">
                <a16:creationId xmlns:a16="http://schemas.microsoft.com/office/drawing/2014/main" id="{8E7DA402-EC59-4A59-8CF2-DF19E94EA29A}"/>
              </a:ext>
            </a:extLst>
          </p:cNvPr>
          <p:cNvGraphicFramePr>
            <a:graphicFrameLocks noGrp="1"/>
          </p:cNvGraphicFramePr>
          <p:nvPr>
            <p:extLst>
              <p:ext uri="{D42A27DB-BD31-4B8C-83A1-F6EECF244321}">
                <p14:modId xmlns:p14="http://schemas.microsoft.com/office/powerpoint/2010/main" val="2973670882"/>
              </p:ext>
            </p:extLst>
          </p:nvPr>
        </p:nvGraphicFramePr>
        <p:xfrm>
          <a:off x="387096" y="930652"/>
          <a:ext cx="3942568" cy="5504981"/>
        </p:xfrm>
        <a:graphic>
          <a:graphicData uri="http://schemas.openxmlformats.org/drawingml/2006/table">
            <a:tbl>
              <a:tblPr firstRow="1" bandRow="1"/>
              <a:tblGrid>
                <a:gridCol w="1206081">
                  <a:extLst>
                    <a:ext uri="{9D8B030D-6E8A-4147-A177-3AD203B41FA5}">
                      <a16:colId xmlns:a16="http://schemas.microsoft.com/office/drawing/2014/main" val="875969478"/>
                    </a:ext>
                  </a:extLst>
                </a:gridCol>
                <a:gridCol w="1797723">
                  <a:extLst>
                    <a:ext uri="{9D8B030D-6E8A-4147-A177-3AD203B41FA5}">
                      <a16:colId xmlns:a16="http://schemas.microsoft.com/office/drawing/2014/main" val="4177223563"/>
                    </a:ext>
                  </a:extLst>
                </a:gridCol>
                <a:gridCol w="938764">
                  <a:extLst>
                    <a:ext uri="{9D8B030D-6E8A-4147-A177-3AD203B41FA5}">
                      <a16:colId xmlns:a16="http://schemas.microsoft.com/office/drawing/2014/main" val="1629768658"/>
                    </a:ext>
                  </a:extLst>
                </a:gridCol>
              </a:tblGrid>
              <a:tr h="403726">
                <a:tc gridSpan="3">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ctr"/>
                      <a:r>
                        <a:rPr lang="fr-FR" sz="1600">
                          <a:solidFill>
                            <a:schemeClr val="bg1"/>
                          </a:solidFill>
                          <a:latin typeface="+mj-lt"/>
                        </a:rPr>
                        <a:t>Équipe dédiée et fonctionnalités</a:t>
                      </a:r>
                    </a:p>
                  </a:txBody>
                  <a:tcPr marL="17497" marR="17497" marT="13226" marB="1322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2C2C2C"/>
                    </a:solidFill>
                  </a:tcPr>
                </a:tc>
                <a:tc hMerge="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endParaRPr lang="en-US" sz="1600" b="1" i="0">
                        <a:latin typeface="Adobe Clean Light" panose="020B0303020404020204" pitchFamily="34" charset="0"/>
                      </a:endParaRPr>
                    </a:p>
                  </a:txBody>
                  <a:tcPr marR="17497" marT="13226" marB="13226"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l" rtl="0"/>
                      <a:endParaRPr lang="en-US" sz="1300" b="1" i="0">
                        <a:solidFill>
                          <a:schemeClr val="tx1">
                            <a:lumMod val="75000"/>
                            <a:lumOff val="25000"/>
                          </a:schemeClr>
                        </a:solidFill>
                        <a:latin typeface="Adobe Clean Light" panose="020B0303020404020204" pitchFamily="34" charset="0"/>
                      </a:endParaRPr>
                    </a:p>
                  </a:txBody>
                  <a:tcPr marL="17497" marR="17497" marT="49597" marB="4959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786453165"/>
                  </a:ext>
                </a:extLst>
              </a:tr>
              <a:tr h="1386210">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a:solidFill>
                            <a:schemeClr val="bg1"/>
                          </a:solidFill>
                          <a:latin typeface="+mj-lt"/>
                          <a:ea typeface="+mn-ea"/>
                          <a:cs typeface="+mn-cs"/>
                        </a:rPr>
                        <a:t>Expert </a:t>
                      </a:r>
                      <a:br>
                        <a:rPr lang="fr-FR" sz="1400" b="0" i="0">
                          <a:solidFill>
                            <a:schemeClr val="bg1"/>
                          </a:solidFill>
                          <a:latin typeface="+mj-lt"/>
                          <a:ea typeface="+mn-ea"/>
                          <a:cs typeface="+mn-cs"/>
                        </a:rPr>
                      </a:br>
                      <a:r>
                        <a:rPr lang="fr-FR" sz="1400" b="0" i="0">
                          <a:solidFill>
                            <a:schemeClr val="bg1"/>
                          </a:solidFill>
                          <a:latin typeface="+mj-lt"/>
                          <a:ea typeface="+mn-ea"/>
                          <a:cs typeface="+mn-cs"/>
                        </a:rPr>
                        <a:t>assigné</a:t>
                      </a:r>
                    </a:p>
                  </a:txBody>
                  <a:tcPr marL="41992" marR="41992"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9EA6AE"/>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fr-FR" sz="1200" b="0" i="0" dirty="0">
                          <a:solidFill>
                            <a:schemeClr val="tx1">
                              <a:lumMod val="75000"/>
                              <a:lumOff val="25000"/>
                            </a:schemeClr>
                          </a:solidFill>
                          <a:latin typeface="+mn-lt"/>
                          <a:ea typeface="+mn-ea"/>
                          <a:cs typeface="+mn-cs"/>
                        </a:rPr>
                        <a:t>Assistance principale </a:t>
                      </a:r>
                      <a:br>
                        <a:rPr lang="fr-FR" sz="1200" b="0" i="0" dirty="0">
                          <a:solidFill>
                            <a:schemeClr val="tx1">
                              <a:lumMod val="75000"/>
                              <a:lumOff val="25000"/>
                            </a:schemeClr>
                          </a:solidFill>
                          <a:latin typeface="+mn-lt"/>
                          <a:ea typeface="+mn-ea"/>
                          <a:cs typeface="+mn-cs"/>
                        </a:rPr>
                      </a:br>
                      <a:r>
                        <a:rPr lang="fr-FR" sz="1200" b="0" i="0" dirty="0">
                          <a:solidFill>
                            <a:schemeClr val="tx1">
                              <a:lumMod val="75000"/>
                              <a:lumOff val="25000"/>
                            </a:schemeClr>
                          </a:solidFill>
                          <a:latin typeface="+mn-lt"/>
                          <a:ea typeface="+mn-ea"/>
                          <a:cs typeface="+mn-cs"/>
                        </a:rPr>
                        <a:t>du compte</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fr-FR" sz="14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161264719"/>
                  </a:ext>
                </a:extLst>
              </a:tr>
              <a:tr h="743009">
                <a:tc rowSpan="5">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a:solidFill>
                            <a:schemeClr val="bg1"/>
                          </a:solidFill>
                          <a:latin typeface="+mj-lt"/>
                          <a:ea typeface="+mn-ea"/>
                          <a:cs typeface="+mn-cs"/>
                        </a:rPr>
                        <a:t>Services </a:t>
                      </a:r>
                      <a:br>
                        <a:rPr lang="fr-FR" sz="1400" b="0" i="0">
                          <a:solidFill>
                            <a:schemeClr val="bg1"/>
                          </a:solidFill>
                          <a:latin typeface="+mj-lt"/>
                          <a:ea typeface="+mn-ea"/>
                          <a:cs typeface="+mn-cs"/>
                        </a:rPr>
                      </a:br>
                      <a:r>
                        <a:rPr lang="fr-FR" sz="1400" b="0" i="0">
                          <a:solidFill>
                            <a:schemeClr val="bg1"/>
                          </a:solidFill>
                          <a:latin typeface="+mj-lt"/>
                          <a:ea typeface="+mn-ea"/>
                          <a:cs typeface="+mn-cs"/>
                        </a:rPr>
                        <a:t>d’assistance</a:t>
                      </a:r>
                    </a:p>
                  </a:txBody>
                  <a:tcPr marL="0" marR="0"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fr-FR" sz="1200" b="0" i="0">
                          <a:solidFill>
                            <a:schemeClr val="tx1">
                              <a:lumMod val="75000"/>
                              <a:lumOff val="25000"/>
                            </a:schemeClr>
                          </a:solidFill>
                          <a:latin typeface="+mn-lt"/>
                          <a:ea typeface="+mn-ea"/>
                          <a:cs typeface="+mn-cs"/>
                        </a:rPr>
                        <a:t>Assistance en ligne</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dirty="0">
                          <a:ln>
                            <a:noFill/>
                          </a:ln>
                          <a:solidFill>
                            <a:srgbClr val="000000"/>
                          </a:solidFill>
                          <a:uLnTx/>
                          <a:uFillTx/>
                          <a:latin typeface="+mj-lt"/>
                          <a:ea typeface="+mn-ea"/>
                          <a:cs typeface="+mn-cs"/>
                        </a:rPr>
                        <a:t>Heures d’ouverture</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alpha val="15000"/>
                      </a:srgbClr>
                    </a:solidFill>
                  </a:tcPr>
                </a:tc>
                <a:extLst>
                  <a:ext uri="{0D108BD9-81ED-4DB2-BD59-A6C34878D82A}">
                    <a16:rowId xmlns:a16="http://schemas.microsoft.com/office/drawing/2014/main" val="620111599"/>
                  </a:ext>
                </a:extLst>
              </a:tr>
              <a:tr h="743009">
                <a:tc vMerge="1">
                  <a:txBody>
                    <a:bodyPr/>
                    <a:lstStyle/>
                    <a:p>
                      <a:endParaRPr lang="en-US"/>
                    </a:p>
                  </a:txBody>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fr-FR" sz="1200" b="0" i="0" dirty="0">
                          <a:solidFill>
                            <a:schemeClr val="tx1">
                              <a:lumMod val="75000"/>
                              <a:lumOff val="25000"/>
                            </a:schemeClr>
                          </a:solidFill>
                          <a:latin typeface="+mn-lt"/>
                          <a:ea typeface="+mn-ea"/>
                          <a:cs typeface="+mn-cs"/>
                        </a:rPr>
                        <a:t>Assistance 24x7 </a:t>
                      </a:r>
                      <a:br>
                        <a:rPr lang="fr-FR" sz="1200" b="0" i="0" dirty="0">
                          <a:solidFill>
                            <a:schemeClr val="tx1">
                              <a:lumMod val="75000"/>
                              <a:lumOff val="25000"/>
                            </a:schemeClr>
                          </a:solidFill>
                          <a:latin typeface="+mn-lt"/>
                          <a:ea typeface="+mn-ea"/>
                          <a:cs typeface="+mn-cs"/>
                        </a:rPr>
                      </a:br>
                      <a:r>
                        <a:rPr lang="fr-FR" sz="1200" b="0" i="0" dirty="0">
                          <a:solidFill>
                            <a:schemeClr val="tx1">
                              <a:lumMod val="75000"/>
                              <a:lumOff val="25000"/>
                            </a:schemeClr>
                          </a:solidFill>
                          <a:latin typeface="+mn-lt"/>
                          <a:ea typeface="+mn-ea"/>
                          <a:cs typeface="+mn-cs"/>
                        </a:rPr>
                        <a:t>en cas de problème P1 </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fr-FR" sz="14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277982916"/>
                  </a:ext>
                </a:extLst>
              </a:tr>
              <a:tr h="743009">
                <a:tc vMerge="1">
                  <a:txBody>
                    <a:bodyPr/>
                    <a:lstStyle/>
                    <a:p>
                      <a:pPr marL="182880" algn="l" rtl="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fr-FR" sz="1200" b="0" i="0">
                          <a:solidFill>
                            <a:schemeClr val="tx1">
                              <a:lumMod val="75000"/>
                              <a:lumOff val="25000"/>
                            </a:schemeClr>
                          </a:solidFill>
                          <a:latin typeface="+mn-lt"/>
                          <a:ea typeface="+mn-ea"/>
                          <a:cs typeface="+mn-cs"/>
                        </a:rPr>
                        <a:t>Contacts d’assistance nommés</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fr-FR" sz="1400" b="0" i="0" u="none" strike="noStrike" cap="none" normalizeH="0" baseline="0" noProof="0">
                          <a:ln>
                            <a:noFill/>
                          </a:ln>
                          <a:solidFill>
                            <a:srgbClr val="000000"/>
                          </a:solidFill>
                          <a:uLnTx/>
                          <a:uFillTx/>
                          <a:latin typeface="+mj-lt"/>
                          <a:ea typeface="+mn-ea"/>
                          <a:cs typeface="+mn-cs"/>
                        </a:rPr>
                        <a:t>6</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alpha val="15000"/>
                      </a:srgbClr>
                    </a:solidFill>
                  </a:tcPr>
                </a:tc>
                <a:extLst>
                  <a:ext uri="{0D108BD9-81ED-4DB2-BD59-A6C34878D82A}">
                    <a16:rowId xmlns:a16="http://schemas.microsoft.com/office/drawing/2014/main" val="3979488053"/>
                  </a:ext>
                </a:extLst>
              </a:tr>
              <a:tr h="743009">
                <a:tc vMerge="1">
                  <a:txBody>
                    <a:bodyPr/>
                    <a:lstStyle/>
                    <a:p>
                      <a:pPr marL="182880" algn="l" rtl="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fr-FR" sz="1200" b="0" i="0" dirty="0">
                          <a:solidFill>
                            <a:schemeClr val="tx1">
                              <a:lumMod val="75000"/>
                              <a:lumOff val="25000"/>
                            </a:schemeClr>
                          </a:solidFill>
                          <a:latin typeface="+mn-lt"/>
                          <a:ea typeface="+mn-ea"/>
                          <a:cs typeface="+mn-cs"/>
                        </a:rPr>
                        <a:t>Assistance téléphonique </a:t>
                      </a:r>
                      <a:br>
                        <a:rPr lang="fr-FR" sz="1200" b="0" i="0" dirty="0">
                          <a:solidFill>
                            <a:schemeClr val="tx1">
                              <a:lumMod val="75000"/>
                              <a:lumOff val="25000"/>
                            </a:schemeClr>
                          </a:solidFill>
                          <a:latin typeface="+mn-lt"/>
                          <a:ea typeface="+mn-ea"/>
                          <a:cs typeface="+mn-cs"/>
                        </a:rPr>
                      </a:br>
                      <a:r>
                        <a:rPr lang="fr-FR" sz="1200" b="0" i="0" dirty="0">
                          <a:solidFill>
                            <a:schemeClr val="tx1">
                              <a:lumMod val="75000"/>
                              <a:lumOff val="25000"/>
                            </a:schemeClr>
                          </a:solidFill>
                          <a:latin typeface="+mn-lt"/>
                          <a:ea typeface="+mn-ea"/>
                          <a:cs typeface="+mn-cs"/>
                        </a:rPr>
                        <a:t>en direct</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fr-FR" sz="14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4067961505"/>
                  </a:ext>
                </a:extLst>
              </a:tr>
              <a:tr h="743009">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fr-FR" sz="1200" b="0" i="0">
                          <a:solidFill>
                            <a:schemeClr val="tx1">
                              <a:lumMod val="75000"/>
                              <a:lumOff val="25000"/>
                            </a:schemeClr>
                          </a:solidFill>
                          <a:latin typeface="+mn-lt"/>
                          <a:ea typeface="+mn-ea"/>
                          <a:cs typeface="+mn-cs"/>
                        </a:rPr>
                        <a:t>Gestion des remontées d’informations</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fr-FR" sz="1400" b="0" i="0" u="none" strike="noStrike" cap="none" normalizeH="0" baseline="0" noProof="0" dirty="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alpha val="15000"/>
                      </a:srgbClr>
                    </a:solidFill>
                  </a:tcPr>
                </a:tc>
                <a:extLst>
                  <a:ext uri="{0D108BD9-81ED-4DB2-BD59-A6C34878D82A}">
                    <a16:rowId xmlns:a16="http://schemas.microsoft.com/office/drawing/2014/main" val="110887327"/>
                  </a:ext>
                </a:extLst>
              </a:tr>
            </a:tbl>
          </a:graphicData>
        </a:graphic>
      </p:graphicFrame>
      <p:grpSp>
        <p:nvGrpSpPr>
          <p:cNvPr id="4" name="Group 3">
            <a:extLst>
              <a:ext uri="{FF2B5EF4-FFF2-40B4-BE49-F238E27FC236}">
                <a16:creationId xmlns:a16="http://schemas.microsoft.com/office/drawing/2014/main" id="{0B19A9B0-941C-4023-9419-4D078FD131DB}"/>
              </a:ext>
            </a:extLst>
          </p:cNvPr>
          <p:cNvGrpSpPr/>
          <p:nvPr/>
        </p:nvGrpSpPr>
        <p:grpSpPr>
          <a:xfrm>
            <a:off x="4511039" y="930652"/>
            <a:ext cx="7370066" cy="360000"/>
            <a:chOff x="4000500" y="1895754"/>
            <a:chExt cx="1000125" cy="2664807"/>
          </a:xfrm>
        </p:grpSpPr>
        <p:sp>
          <p:nvSpPr>
            <p:cNvPr id="5" name="Rectangle: Rounded Corners 4">
              <a:extLst>
                <a:ext uri="{FF2B5EF4-FFF2-40B4-BE49-F238E27FC236}">
                  <a16:creationId xmlns:a16="http://schemas.microsoft.com/office/drawing/2014/main" id="{7AB90B09-012A-433C-9A96-72E4C01EC18D}"/>
                </a:ext>
              </a:extLst>
            </p:cNvPr>
            <p:cNvSpPr/>
            <p:nvPr/>
          </p:nvSpPr>
          <p:spPr>
            <a:xfrm>
              <a:off x="4000500" y="1895754"/>
              <a:ext cx="1000125" cy="2664807"/>
            </a:xfrm>
            <a:prstGeom prst="roundRect">
              <a:avLst>
                <a:gd name="adj" fmla="val 50000"/>
              </a:avLst>
            </a:prstGeom>
            <a:solidFill>
              <a:schemeClr val="accent6"/>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endParaRPr kumimoji="0" lang="en-GB"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6" name="Rectangle: Rounded Corners 5">
              <a:extLst>
                <a:ext uri="{FF2B5EF4-FFF2-40B4-BE49-F238E27FC236}">
                  <a16:creationId xmlns:a16="http://schemas.microsoft.com/office/drawing/2014/main" id="{7CC50386-681D-441A-9746-218B04D9630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b="0" i="0" u="none" strike="noStrike" cap="none" normalizeH="0" baseline="0" noProof="0">
                  <a:ln>
                    <a:noFill/>
                  </a:ln>
                  <a:solidFill>
                    <a:srgbClr val="FFFFFF"/>
                  </a:solidFill>
                  <a:uLnTx/>
                  <a:uFillTx/>
                  <a:latin typeface="Adobe Clean ExtraBold"/>
                  <a:ea typeface="+mn-ea"/>
                  <a:cs typeface="+mn-cs"/>
                </a:rPr>
                <a:t>Niveaux et fonctionnalités</a:t>
              </a:r>
            </a:p>
          </p:txBody>
        </p:sp>
      </p:grpSp>
      <p:sp>
        <p:nvSpPr>
          <p:cNvPr id="8" name="Rectangle 7">
            <a:extLst>
              <a:ext uri="{FF2B5EF4-FFF2-40B4-BE49-F238E27FC236}">
                <a16:creationId xmlns:a16="http://schemas.microsoft.com/office/drawing/2014/main" id="{23374CC1-C2E0-4BEB-8120-2B9CBBA016FB}"/>
              </a:ext>
            </a:extLst>
          </p:cNvPr>
          <p:cNvSpPr/>
          <p:nvPr/>
        </p:nvSpPr>
        <p:spPr>
          <a:xfrm>
            <a:off x="4511038" y="1384662"/>
            <a:ext cx="7370066" cy="1327341"/>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9" name="TextBox 8">
            <a:extLst>
              <a:ext uri="{FF2B5EF4-FFF2-40B4-BE49-F238E27FC236}">
                <a16:creationId xmlns:a16="http://schemas.microsoft.com/office/drawing/2014/main" id="{86C5CE28-0E4A-4D14-BC20-1B0410C298EB}"/>
              </a:ext>
            </a:extLst>
          </p:cNvPr>
          <p:cNvSpPr txBox="1"/>
          <p:nvPr/>
        </p:nvSpPr>
        <p:spPr>
          <a:xfrm>
            <a:off x="4605743" y="1888828"/>
            <a:ext cx="7180653" cy="646331"/>
          </a:xfrm>
          <a:prstGeom prst="rect">
            <a:avLst/>
          </a:prstGeom>
          <a:noFill/>
        </p:spPr>
        <p:txBody>
          <a:bodyPr wrap="square">
            <a:spAutoFit/>
          </a:bodyPr>
          <a:lstStyle/>
          <a:p>
            <a:r>
              <a:rPr lang="fr-FR" sz="1200" dirty="0"/>
              <a:t>Accédez aux ressources en ligne de documentation et d’engagement avec d’autres experts et clients pour connaître les bonnes pratiques et suivre une série de webinaires (Office </a:t>
            </a:r>
            <a:r>
              <a:rPr lang="fr-FR" sz="1200" dirty="0" err="1"/>
              <a:t>Hours</a:t>
            </a:r>
            <a:r>
              <a:rPr lang="fr-FR" sz="1200" dirty="0"/>
              <a:t>). dévoilant des conseils et des astuces </a:t>
            </a:r>
            <a:br>
              <a:rPr lang="fr-FR" sz="1200" dirty="0"/>
            </a:br>
            <a:r>
              <a:rPr lang="fr-FR" sz="1200" dirty="0"/>
              <a:t>de dépannage. Plusieurs moyens sont également disponibles pour poser des questions et soumettre des cas.</a:t>
            </a:r>
          </a:p>
        </p:txBody>
      </p:sp>
      <p:grpSp>
        <p:nvGrpSpPr>
          <p:cNvPr id="10" name="Group 9">
            <a:extLst>
              <a:ext uri="{FF2B5EF4-FFF2-40B4-BE49-F238E27FC236}">
                <a16:creationId xmlns:a16="http://schemas.microsoft.com/office/drawing/2014/main" id="{0478C2D5-12AC-49F7-B5ED-5C498992BFA0}"/>
              </a:ext>
            </a:extLst>
          </p:cNvPr>
          <p:cNvGrpSpPr/>
          <p:nvPr/>
        </p:nvGrpSpPr>
        <p:grpSpPr>
          <a:xfrm>
            <a:off x="4605744" y="1498727"/>
            <a:ext cx="7180654" cy="360000"/>
            <a:chOff x="4000500" y="1895754"/>
            <a:chExt cx="1000125" cy="2664807"/>
          </a:xfrm>
        </p:grpSpPr>
        <p:sp>
          <p:nvSpPr>
            <p:cNvPr id="11" name="Rectangle: Rounded Corners 10">
              <a:extLst>
                <a:ext uri="{FF2B5EF4-FFF2-40B4-BE49-F238E27FC236}">
                  <a16:creationId xmlns:a16="http://schemas.microsoft.com/office/drawing/2014/main" id="{3F051529-6599-4250-813E-5C2A2AF635E7}"/>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2" name="Rectangle: Rounded Corners 11">
              <a:extLst>
                <a:ext uri="{FF2B5EF4-FFF2-40B4-BE49-F238E27FC236}">
                  <a16:creationId xmlns:a16="http://schemas.microsoft.com/office/drawing/2014/main" id="{763EF3CE-3F8D-4EFC-97D0-C2FD163B2B9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fr-FR" sz="1600">
                  <a:solidFill>
                    <a:srgbClr val="FFFFFF"/>
                  </a:solidFill>
                  <a:latin typeface="Adobe Clean ExtraBold"/>
                </a:rPr>
                <a:t>Assistance en ligne</a:t>
              </a:r>
            </a:p>
          </p:txBody>
        </p:sp>
      </p:grpSp>
      <p:sp>
        <p:nvSpPr>
          <p:cNvPr id="13" name="Rectangle 12">
            <a:extLst>
              <a:ext uri="{FF2B5EF4-FFF2-40B4-BE49-F238E27FC236}">
                <a16:creationId xmlns:a16="http://schemas.microsoft.com/office/drawing/2014/main" id="{4C01E352-9816-42DC-820C-94ED172D51FC}"/>
              </a:ext>
            </a:extLst>
          </p:cNvPr>
          <p:cNvSpPr>
            <a:spLocks/>
          </p:cNvSpPr>
          <p:nvPr/>
        </p:nvSpPr>
        <p:spPr>
          <a:xfrm>
            <a:off x="5420328" y="3000253"/>
            <a:ext cx="2622520" cy="169277"/>
          </a:xfrm>
          <a:prstGeom prst="rect">
            <a:avLst/>
          </a:prstGeom>
          <a:noFill/>
        </p:spPr>
        <p:txBody>
          <a:bodyPr wrap="square" lIns="0" tIns="0" rIns="0" bIns="0" rtlCol="0">
            <a:spAutoFit/>
          </a:bodyPr>
          <a:lstStyle/>
          <a:p>
            <a:r>
              <a:rPr lang="fr-FR" sz="1100">
                <a:solidFill>
                  <a:schemeClr val="tx1">
                    <a:lumMod val="75000"/>
                    <a:lumOff val="25000"/>
                  </a:schemeClr>
                </a:solidFill>
                <a:latin typeface="+mj-lt"/>
              </a:rPr>
              <a:t>Forums en ligne</a:t>
            </a:r>
          </a:p>
        </p:txBody>
      </p:sp>
      <p:sp>
        <p:nvSpPr>
          <p:cNvPr id="14" name="TextBox 13">
            <a:extLst>
              <a:ext uri="{FF2B5EF4-FFF2-40B4-BE49-F238E27FC236}">
                <a16:creationId xmlns:a16="http://schemas.microsoft.com/office/drawing/2014/main" id="{ED6D77AB-6D4C-4A17-ADF0-D35AD62AE717}"/>
              </a:ext>
            </a:extLst>
          </p:cNvPr>
          <p:cNvSpPr txBox="1">
            <a:spLocks/>
          </p:cNvSpPr>
          <p:nvPr/>
        </p:nvSpPr>
        <p:spPr>
          <a:xfrm>
            <a:off x="6902977" y="2927865"/>
            <a:ext cx="1374624" cy="338554"/>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fr-FR" sz="1100">
                <a:solidFill>
                  <a:srgbClr val="000000"/>
                </a:solidFill>
              </a:rPr>
              <a:t>Accès 24x7 à Communities</a:t>
            </a:r>
          </a:p>
        </p:txBody>
      </p:sp>
      <p:cxnSp>
        <p:nvCxnSpPr>
          <p:cNvPr id="15" name="Straight Connector 14">
            <a:extLst>
              <a:ext uri="{FF2B5EF4-FFF2-40B4-BE49-F238E27FC236}">
                <a16:creationId xmlns:a16="http://schemas.microsoft.com/office/drawing/2014/main" id="{E46B05E7-8B69-4FD8-BE58-91982D20D72F}"/>
              </a:ext>
            </a:extLst>
          </p:cNvPr>
          <p:cNvCxnSpPr>
            <a:cxnSpLocks/>
          </p:cNvCxnSpPr>
          <p:nvPr/>
        </p:nvCxnSpPr>
        <p:spPr>
          <a:xfrm>
            <a:off x="4784431" y="3609190"/>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B4EC99B-9298-4147-ACBA-F212D415E536}"/>
              </a:ext>
            </a:extLst>
          </p:cNvPr>
          <p:cNvCxnSpPr>
            <a:cxnSpLocks/>
          </p:cNvCxnSpPr>
          <p:nvPr/>
        </p:nvCxnSpPr>
        <p:spPr>
          <a:xfrm>
            <a:off x="6680372" y="2958808"/>
            <a:ext cx="0" cy="338516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A9A748DD-8E1B-4FA0-A099-E97B9FF103C0}"/>
              </a:ext>
            </a:extLst>
          </p:cNvPr>
          <p:cNvSpPr/>
          <p:nvPr/>
        </p:nvSpPr>
        <p:spPr>
          <a:xfrm>
            <a:off x="4752314" y="288027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19" name="Graphic 18">
            <a:extLst>
              <a:ext uri="{FF2B5EF4-FFF2-40B4-BE49-F238E27FC236}">
                <a16:creationId xmlns:a16="http://schemas.microsoft.com/office/drawing/2014/main" id="{904D75F4-79DA-4DF0-81A3-F064E1225B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83852" y="3009134"/>
            <a:ext cx="228459" cy="228459"/>
          </a:xfrm>
          <a:prstGeom prst="rect">
            <a:avLst/>
          </a:prstGeom>
        </p:spPr>
      </p:pic>
      <p:sp>
        <p:nvSpPr>
          <p:cNvPr id="21" name="Oval 20">
            <a:extLst>
              <a:ext uri="{FF2B5EF4-FFF2-40B4-BE49-F238E27FC236}">
                <a16:creationId xmlns:a16="http://schemas.microsoft.com/office/drawing/2014/main" id="{DF49296D-361A-4085-9354-012805048698}"/>
              </a:ext>
            </a:extLst>
          </p:cNvPr>
          <p:cNvSpPr/>
          <p:nvPr/>
        </p:nvSpPr>
        <p:spPr>
          <a:xfrm>
            <a:off x="4752314" y="377139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2" name="Graphic 21">
            <a:extLst>
              <a:ext uri="{FF2B5EF4-FFF2-40B4-BE49-F238E27FC236}">
                <a16:creationId xmlns:a16="http://schemas.microsoft.com/office/drawing/2014/main" id="{3B9F85D2-67BC-413E-B758-CF752F6A20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84443" y="3909011"/>
            <a:ext cx="227277" cy="219702"/>
          </a:xfrm>
          <a:prstGeom prst="rect">
            <a:avLst/>
          </a:prstGeom>
        </p:spPr>
      </p:pic>
      <p:sp>
        <p:nvSpPr>
          <p:cNvPr id="24" name="Oval 23">
            <a:extLst>
              <a:ext uri="{FF2B5EF4-FFF2-40B4-BE49-F238E27FC236}">
                <a16:creationId xmlns:a16="http://schemas.microsoft.com/office/drawing/2014/main" id="{A32CD65B-9A1A-4D8E-A017-AC0E7F8674DC}"/>
              </a:ext>
            </a:extLst>
          </p:cNvPr>
          <p:cNvSpPr/>
          <p:nvPr/>
        </p:nvSpPr>
        <p:spPr>
          <a:xfrm>
            <a:off x="4752314" y="5679256"/>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5" name="Graphic 24">
            <a:extLst>
              <a:ext uri="{FF2B5EF4-FFF2-40B4-BE49-F238E27FC236}">
                <a16:creationId xmlns:a16="http://schemas.microsoft.com/office/drawing/2014/main" id="{5E2B9F64-A79A-4C5C-BDBE-9750BA8CDB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90695" y="5796167"/>
            <a:ext cx="214773" cy="222179"/>
          </a:xfrm>
          <a:prstGeom prst="rect">
            <a:avLst/>
          </a:prstGeom>
        </p:spPr>
      </p:pic>
      <p:sp>
        <p:nvSpPr>
          <p:cNvPr id="27" name="Oval 26">
            <a:extLst>
              <a:ext uri="{FF2B5EF4-FFF2-40B4-BE49-F238E27FC236}">
                <a16:creationId xmlns:a16="http://schemas.microsoft.com/office/drawing/2014/main" id="{BC5235F6-FC38-4F0E-973D-A22DB0EE0898}"/>
              </a:ext>
            </a:extLst>
          </p:cNvPr>
          <p:cNvSpPr/>
          <p:nvPr/>
        </p:nvSpPr>
        <p:spPr>
          <a:xfrm>
            <a:off x="4752314" y="4697753"/>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8" name="Graphic 27">
            <a:extLst>
              <a:ext uri="{FF2B5EF4-FFF2-40B4-BE49-F238E27FC236}">
                <a16:creationId xmlns:a16="http://schemas.microsoft.com/office/drawing/2014/main" id="{EDB885EB-0BB0-4CE2-8F4D-A4F263D8639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85591" y="4816128"/>
            <a:ext cx="224981" cy="224981"/>
          </a:xfrm>
          <a:prstGeom prst="rect">
            <a:avLst/>
          </a:prstGeom>
        </p:spPr>
      </p:pic>
      <p:sp>
        <p:nvSpPr>
          <p:cNvPr id="29" name="Rectangle 28">
            <a:extLst>
              <a:ext uri="{FF2B5EF4-FFF2-40B4-BE49-F238E27FC236}">
                <a16:creationId xmlns:a16="http://schemas.microsoft.com/office/drawing/2014/main" id="{2EEDCCDC-5EA5-42F1-B468-4D2ED6EFDB5E}"/>
              </a:ext>
            </a:extLst>
          </p:cNvPr>
          <p:cNvSpPr>
            <a:spLocks/>
          </p:cNvSpPr>
          <p:nvPr/>
        </p:nvSpPr>
        <p:spPr>
          <a:xfrm>
            <a:off x="5420328" y="3780461"/>
            <a:ext cx="1213834" cy="507831"/>
          </a:xfrm>
          <a:prstGeom prst="rect">
            <a:avLst/>
          </a:prstGeom>
          <a:noFill/>
        </p:spPr>
        <p:txBody>
          <a:bodyPr wrap="square" lIns="0" tIns="0" rIns="0" bIns="0" rtlCol="0">
            <a:spAutoFit/>
          </a:bodyPr>
          <a:lstStyle/>
          <a:p>
            <a:r>
              <a:rPr lang="fr-FR" sz="1100" dirty="0">
                <a:solidFill>
                  <a:schemeClr val="tx1">
                    <a:lumMod val="75000"/>
                    <a:lumOff val="25000"/>
                  </a:schemeClr>
                </a:solidFill>
                <a:latin typeface="+mj-lt"/>
              </a:rPr>
              <a:t>Assistance de messagerie instantanée*</a:t>
            </a:r>
          </a:p>
        </p:txBody>
      </p:sp>
      <p:sp>
        <p:nvSpPr>
          <p:cNvPr id="30" name="Rectangle 29">
            <a:extLst>
              <a:ext uri="{FF2B5EF4-FFF2-40B4-BE49-F238E27FC236}">
                <a16:creationId xmlns:a16="http://schemas.microsoft.com/office/drawing/2014/main" id="{B033F6E7-E9FE-4095-8C65-E4E3E6646604}"/>
              </a:ext>
            </a:extLst>
          </p:cNvPr>
          <p:cNvSpPr>
            <a:spLocks/>
          </p:cNvSpPr>
          <p:nvPr/>
        </p:nvSpPr>
        <p:spPr>
          <a:xfrm>
            <a:off x="5420328" y="4842291"/>
            <a:ext cx="990344" cy="169277"/>
          </a:xfrm>
          <a:prstGeom prst="rect">
            <a:avLst/>
          </a:prstGeom>
          <a:noFill/>
        </p:spPr>
        <p:txBody>
          <a:bodyPr wrap="square" lIns="0" tIns="0" rIns="0" bIns="0" rtlCol="0">
            <a:spAutoFit/>
          </a:bodyPr>
          <a:lstStyle/>
          <a:p>
            <a:r>
              <a:rPr lang="fr-FR" sz="1100">
                <a:solidFill>
                  <a:schemeClr val="tx1">
                    <a:lumMod val="75000"/>
                    <a:lumOff val="25000"/>
                  </a:schemeClr>
                </a:solidFill>
                <a:latin typeface="+mj-lt"/>
              </a:rPr>
              <a:t>Activation</a:t>
            </a:r>
          </a:p>
        </p:txBody>
      </p:sp>
      <p:sp>
        <p:nvSpPr>
          <p:cNvPr id="31" name="Rectangle 30">
            <a:extLst>
              <a:ext uri="{FF2B5EF4-FFF2-40B4-BE49-F238E27FC236}">
                <a16:creationId xmlns:a16="http://schemas.microsoft.com/office/drawing/2014/main" id="{20459EB1-6D11-4DD4-95D1-16FB3B8678E4}"/>
              </a:ext>
            </a:extLst>
          </p:cNvPr>
          <p:cNvSpPr>
            <a:spLocks/>
          </p:cNvSpPr>
          <p:nvPr/>
        </p:nvSpPr>
        <p:spPr>
          <a:xfrm>
            <a:off x="5420328" y="5679256"/>
            <a:ext cx="1089009" cy="338554"/>
          </a:xfrm>
          <a:prstGeom prst="rect">
            <a:avLst/>
          </a:prstGeom>
          <a:noFill/>
        </p:spPr>
        <p:txBody>
          <a:bodyPr wrap="square" lIns="0" tIns="0" rIns="0" bIns="0" rtlCol="0">
            <a:spAutoFit/>
          </a:bodyPr>
          <a:lstStyle/>
          <a:p>
            <a:r>
              <a:rPr lang="fr-FR" sz="1100" dirty="0">
                <a:solidFill>
                  <a:schemeClr val="tx1">
                    <a:lumMod val="75000"/>
                    <a:lumOff val="25000"/>
                  </a:schemeClr>
                </a:solidFill>
                <a:latin typeface="+mj-lt"/>
              </a:rPr>
              <a:t>Assistance téléphonique 24x7 en cas de P1</a:t>
            </a:r>
          </a:p>
        </p:txBody>
      </p:sp>
      <p:cxnSp>
        <p:nvCxnSpPr>
          <p:cNvPr id="32" name="Straight Connector 31">
            <a:extLst>
              <a:ext uri="{FF2B5EF4-FFF2-40B4-BE49-F238E27FC236}">
                <a16:creationId xmlns:a16="http://schemas.microsoft.com/office/drawing/2014/main" id="{0751B0A3-E7EF-4032-B33B-AFC6811D7C19}"/>
              </a:ext>
            </a:extLst>
          </p:cNvPr>
          <p:cNvCxnSpPr>
            <a:cxnSpLocks/>
          </p:cNvCxnSpPr>
          <p:nvPr/>
        </p:nvCxnSpPr>
        <p:spPr>
          <a:xfrm>
            <a:off x="4784431" y="4460748"/>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2007765-6D3C-4AA8-80DE-F2902D82FF95}"/>
              </a:ext>
            </a:extLst>
          </p:cNvPr>
          <p:cNvCxnSpPr>
            <a:cxnSpLocks/>
          </p:cNvCxnSpPr>
          <p:nvPr/>
        </p:nvCxnSpPr>
        <p:spPr>
          <a:xfrm>
            <a:off x="4784431" y="5506799"/>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F327D6B-6E34-42BC-BFF7-DB5F3D5D60CB}"/>
              </a:ext>
            </a:extLst>
          </p:cNvPr>
          <p:cNvSpPr txBox="1">
            <a:spLocks/>
          </p:cNvSpPr>
          <p:nvPr/>
        </p:nvSpPr>
        <p:spPr>
          <a:xfrm>
            <a:off x="8500205" y="2946650"/>
            <a:ext cx="1497982" cy="338554"/>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fr-FR" sz="1100">
                <a:solidFill>
                  <a:srgbClr val="000000"/>
                </a:solidFill>
              </a:rPr>
              <a:t>Engagement avec d’autres clients</a:t>
            </a:r>
          </a:p>
        </p:txBody>
      </p:sp>
      <p:sp>
        <p:nvSpPr>
          <p:cNvPr id="35" name="TextBox 34">
            <a:extLst>
              <a:ext uri="{FF2B5EF4-FFF2-40B4-BE49-F238E27FC236}">
                <a16:creationId xmlns:a16="http://schemas.microsoft.com/office/drawing/2014/main" id="{866801D4-4A8E-4A78-B888-86402DB5243E}"/>
              </a:ext>
            </a:extLst>
          </p:cNvPr>
          <p:cNvSpPr txBox="1">
            <a:spLocks/>
          </p:cNvSpPr>
          <p:nvPr/>
        </p:nvSpPr>
        <p:spPr>
          <a:xfrm>
            <a:off x="10178328" y="2927864"/>
            <a:ext cx="1542809" cy="169277"/>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fr-FR" sz="1100" dirty="0">
                <a:solidFill>
                  <a:srgbClr val="000000"/>
                </a:solidFill>
              </a:rPr>
              <a:t>Envoi de cas en ligne</a:t>
            </a:r>
          </a:p>
        </p:txBody>
      </p:sp>
      <p:sp>
        <p:nvSpPr>
          <p:cNvPr id="37" name="TextBox 36">
            <a:extLst>
              <a:ext uri="{FF2B5EF4-FFF2-40B4-BE49-F238E27FC236}">
                <a16:creationId xmlns:a16="http://schemas.microsoft.com/office/drawing/2014/main" id="{A304A4F5-AFC4-4C0C-9C0B-D5CCF9738587}"/>
              </a:ext>
            </a:extLst>
          </p:cNvPr>
          <p:cNvSpPr txBox="1">
            <a:spLocks/>
          </p:cNvSpPr>
          <p:nvPr/>
        </p:nvSpPr>
        <p:spPr>
          <a:xfrm>
            <a:off x="6902977" y="4718572"/>
            <a:ext cx="1374624" cy="169277"/>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fr-FR" sz="1100">
                <a:solidFill>
                  <a:srgbClr val="000000"/>
                </a:solidFill>
              </a:rPr>
              <a:t>Parcours autoguidés</a:t>
            </a:r>
          </a:p>
        </p:txBody>
      </p:sp>
      <p:sp>
        <p:nvSpPr>
          <p:cNvPr id="38" name="TextBox 37">
            <a:extLst>
              <a:ext uri="{FF2B5EF4-FFF2-40B4-BE49-F238E27FC236}">
                <a16:creationId xmlns:a16="http://schemas.microsoft.com/office/drawing/2014/main" id="{56AE8F88-582C-4081-9E72-2DADDEC81809}"/>
              </a:ext>
            </a:extLst>
          </p:cNvPr>
          <p:cNvSpPr txBox="1">
            <a:spLocks/>
          </p:cNvSpPr>
          <p:nvPr/>
        </p:nvSpPr>
        <p:spPr>
          <a:xfrm>
            <a:off x="8500205" y="4737357"/>
            <a:ext cx="1228727" cy="338554"/>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fr-FR" sz="1100">
                <a:solidFill>
                  <a:srgbClr val="000000"/>
                </a:solidFill>
              </a:rPr>
              <a:t>Heures d’ouverture mensuelles</a:t>
            </a:r>
          </a:p>
        </p:txBody>
      </p:sp>
      <p:sp>
        <p:nvSpPr>
          <p:cNvPr id="39" name="TextBox 38">
            <a:extLst>
              <a:ext uri="{FF2B5EF4-FFF2-40B4-BE49-F238E27FC236}">
                <a16:creationId xmlns:a16="http://schemas.microsoft.com/office/drawing/2014/main" id="{FC90391A-2FF3-4926-98E8-9DFB2244A937}"/>
              </a:ext>
            </a:extLst>
          </p:cNvPr>
          <p:cNvSpPr txBox="1">
            <a:spLocks/>
          </p:cNvSpPr>
          <p:nvPr/>
        </p:nvSpPr>
        <p:spPr>
          <a:xfrm>
            <a:off x="10178328" y="4718571"/>
            <a:ext cx="1423121" cy="338554"/>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fr-FR" sz="1100" dirty="0">
                <a:solidFill>
                  <a:srgbClr val="000000"/>
                </a:solidFill>
              </a:rPr>
              <a:t>Documentation de produit et de version</a:t>
            </a:r>
          </a:p>
        </p:txBody>
      </p:sp>
      <p:sp>
        <p:nvSpPr>
          <p:cNvPr id="40" name="TextBox 39">
            <a:extLst>
              <a:ext uri="{FF2B5EF4-FFF2-40B4-BE49-F238E27FC236}">
                <a16:creationId xmlns:a16="http://schemas.microsoft.com/office/drawing/2014/main" id="{EA3AC582-C9FB-4A5F-847B-625767A9D5BA}"/>
              </a:ext>
            </a:extLst>
          </p:cNvPr>
          <p:cNvSpPr txBox="1">
            <a:spLocks/>
          </p:cNvSpPr>
          <p:nvPr/>
        </p:nvSpPr>
        <p:spPr>
          <a:xfrm>
            <a:off x="6902977" y="5801318"/>
            <a:ext cx="4818160" cy="169277"/>
          </a:xfrm>
          <a:prstGeom prst="rect">
            <a:avLst/>
          </a:prstGeom>
          <a:noFill/>
        </p:spPr>
        <p:txBody>
          <a:bodyPr wrap="square" lIns="0" tIns="0" rIns="0" bIns="0" rtlCol="0">
            <a:spAutoFit/>
          </a:bodyPr>
          <a:lstStyle/>
          <a:p>
            <a:pPr lvl="0">
              <a:spcBef>
                <a:spcPts val="600"/>
              </a:spcBef>
              <a:defRPr/>
            </a:pPr>
            <a:r>
              <a:rPr lang="fr-FR" sz="1100">
                <a:solidFill>
                  <a:srgbClr val="000000"/>
                </a:solidFill>
              </a:rPr>
              <a:t>Adressez-vous à un expert Adobe ou à votre ingénieur d’assistance nommé.</a:t>
            </a:r>
          </a:p>
        </p:txBody>
      </p:sp>
      <p:sp>
        <p:nvSpPr>
          <p:cNvPr id="41" name="Rectangle 40">
            <a:extLst>
              <a:ext uri="{FF2B5EF4-FFF2-40B4-BE49-F238E27FC236}">
                <a16:creationId xmlns:a16="http://schemas.microsoft.com/office/drawing/2014/main" id="{3C2DA9BA-3077-46EF-93D9-A4C14A1E8B22}"/>
              </a:ext>
            </a:extLst>
          </p:cNvPr>
          <p:cNvSpPr/>
          <p:nvPr/>
        </p:nvSpPr>
        <p:spPr>
          <a:xfrm>
            <a:off x="6902977" y="3353912"/>
            <a:ext cx="4327960" cy="230832"/>
          </a:xfrm>
          <a:prstGeom prst="rect">
            <a:avLst/>
          </a:prstGeom>
        </p:spPr>
        <p:txBody>
          <a:bodyPr wrap="square">
            <a:spAutoFit/>
          </a:bodyPr>
          <a:lstStyle/>
          <a:p>
            <a:r>
              <a:rPr lang="fr-FR" sz="900">
                <a:solidFill>
                  <a:schemeClr val="accent2"/>
                </a:solidFill>
              </a:rPr>
              <a:t>https://experienceleaguecommunities.adobe.com/?profile.language=fr</a:t>
            </a:r>
          </a:p>
        </p:txBody>
      </p:sp>
      <p:sp>
        <p:nvSpPr>
          <p:cNvPr id="42" name="Rectangle 41">
            <a:extLst>
              <a:ext uri="{FF2B5EF4-FFF2-40B4-BE49-F238E27FC236}">
                <a16:creationId xmlns:a16="http://schemas.microsoft.com/office/drawing/2014/main" id="{7D92F04C-7C44-4BC2-AC00-DF8A7F8860F6}"/>
              </a:ext>
            </a:extLst>
          </p:cNvPr>
          <p:cNvSpPr/>
          <p:nvPr/>
        </p:nvSpPr>
        <p:spPr>
          <a:xfrm>
            <a:off x="6902977" y="5217303"/>
            <a:ext cx="3167441" cy="230832"/>
          </a:xfrm>
          <a:prstGeom prst="rect">
            <a:avLst/>
          </a:prstGeom>
        </p:spPr>
        <p:txBody>
          <a:bodyPr wrap="square">
            <a:spAutoFit/>
          </a:bodyPr>
          <a:lstStyle/>
          <a:p>
            <a:r>
              <a:rPr lang="fr-FR" sz="900">
                <a:solidFill>
                  <a:schemeClr val="accent2"/>
                </a:solidFill>
              </a:rPr>
              <a:t>https://experienceleague.adobe.com/?lang=fr</a:t>
            </a:r>
          </a:p>
        </p:txBody>
      </p:sp>
      <p:grpSp>
        <p:nvGrpSpPr>
          <p:cNvPr id="43" name="Group 42">
            <a:extLst>
              <a:ext uri="{FF2B5EF4-FFF2-40B4-BE49-F238E27FC236}">
                <a16:creationId xmlns:a16="http://schemas.microsoft.com/office/drawing/2014/main" id="{2C374D90-AF1C-4CB7-9AAA-DB4C79BB4F07}"/>
              </a:ext>
            </a:extLst>
          </p:cNvPr>
          <p:cNvGrpSpPr/>
          <p:nvPr/>
        </p:nvGrpSpPr>
        <p:grpSpPr>
          <a:xfrm>
            <a:off x="4605743" y="6298526"/>
            <a:ext cx="7275362" cy="294761"/>
            <a:chOff x="4000500" y="1895754"/>
            <a:chExt cx="1000125" cy="2664807"/>
          </a:xfrm>
        </p:grpSpPr>
        <p:sp>
          <p:nvSpPr>
            <p:cNvPr id="44" name="Rectangle: Rounded Corners 43">
              <a:extLst>
                <a:ext uri="{FF2B5EF4-FFF2-40B4-BE49-F238E27FC236}">
                  <a16:creationId xmlns:a16="http://schemas.microsoft.com/office/drawing/2014/main" id="{3075AB92-84A7-42A6-A10F-C464B65265D4}"/>
                </a:ext>
              </a:extLst>
            </p:cNvPr>
            <p:cNvSpPr/>
            <p:nvPr/>
          </p:nvSpPr>
          <p:spPr>
            <a:xfrm>
              <a:off x="4000500" y="1895754"/>
              <a:ext cx="1000125" cy="2664807"/>
            </a:xfrm>
            <a:prstGeom prst="roundRect">
              <a:avLst>
                <a:gd name="adj" fmla="val 50000"/>
              </a:avLst>
            </a:prstGeom>
            <a:solidFill>
              <a:srgbClr val="6B737B"/>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l" defTabSz="914400" rtl="0" eaLnBrk="1" fontAlgn="auto" latinLnBrk="0" hangingPunct="1">
                <a:lnSpc>
                  <a:spcPct val="85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45" name="Rectangle: Rounded Corners 44">
              <a:extLst>
                <a:ext uri="{FF2B5EF4-FFF2-40B4-BE49-F238E27FC236}">
                  <a16:creationId xmlns:a16="http://schemas.microsoft.com/office/drawing/2014/main" id="{0F6084E6-7074-4842-A95F-BEF958B786A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sz="1200" b="0" i="0" u="none" strike="noStrike" cap="none" normalizeH="0" baseline="0" noProof="0">
                  <a:ln>
                    <a:noFill/>
                  </a:ln>
                  <a:solidFill>
                    <a:srgbClr val="FFFFFF"/>
                  </a:solidFill>
                  <a:uLnTx/>
                  <a:uFillTx/>
                  <a:latin typeface="Adobe Clean ExtraBold"/>
                  <a:ea typeface="+mn-ea"/>
                  <a:cs typeface="+mn-cs"/>
                </a:rPr>
                <a:t>Contacts d’assistance nommés – Liste de 6 utilisateurs autorisés à interagir avec le service clientèle</a:t>
              </a:r>
            </a:p>
          </p:txBody>
        </p:sp>
      </p:grpSp>
      <p:sp>
        <p:nvSpPr>
          <p:cNvPr id="47" name="TextBox 46">
            <a:extLst>
              <a:ext uri="{FF2B5EF4-FFF2-40B4-BE49-F238E27FC236}">
                <a16:creationId xmlns:a16="http://schemas.microsoft.com/office/drawing/2014/main" id="{04541CCE-E7F8-447F-B01C-54C0CD20FB23}"/>
              </a:ext>
            </a:extLst>
          </p:cNvPr>
          <p:cNvSpPr txBox="1">
            <a:spLocks/>
          </p:cNvSpPr>
          <p:nvPr/>
        </p:nvSpPr>
        <p:spPr>
          <a:xfrm>
            <a:off x="6902977" y="3836802"/>
            <a:ext cx="3884085" cy="338554"/>
          </a:xfrm>
          <a:prstGeom prst="rect">
            <a:avLst/>
          </a:prstGeom>
          <a:noFill/>
        </p:spPr>
        <p:txBody>
          <a:bodyPr wrap="square" lIns="0" tIns="0" rIns="0" bIns="0" rtlCol="0">
            <a:spAutoFit/>
          </a:bodyPr>
          <a:lstStyle/>
          <a:p>
            <a:pPr lvl="0">
              <a:spcBef>
                <a:spcPts val="600"/>
              </a:spcBef>
              <a:defRPr/>
            </a:pPr>
            <a:r>
              <a:rPr lang="fr-FR" sz="1100" dirty="0">
                <a:solidFill>
                  <a:srgbClr val="000000"/>
                </a:solidFill>
              </a:rPr>
              <a:t>Commencez une session de conversation pour obtenir des réponses et de l’aide lors de l’envoi du cas.</a:t>
            </a:r>
          </a:p>
        </p:txBody>
      </p:sp>
      <p:sp>
        <p:nvSpPr>
          <p:cNvPr id="48" name="Rectangle 47">
            <a:extLst>
              <a:ext uri="{FF2B5EF4-FFF2-40B4-BE49-F238E27FC236}">
                <a16:creationId xmlns:a16="http://schemas.microsoft.com/office/drawing/2014/main" id="{130FD4B0-B01E-4EEA-BEBF-DD6B8782CEFE}"/>
              </a:ext>
            </a:extLst>
          </p:cNvPr>
          <p:cNvSpPr/>
          <p:nvPr/>
        </p:nvSpPr>
        <p:spPr>
          <a:xfrm>
            <a:off x="6828863" y="4163605"/>
            <a:ext cx="4020112" cy="230832"/>
          </a:xfrm>
          <a:prstGeom prst="rect">
            <a:avLst/>
          </a:prstGeom>
        </p:spPr>
        <p:txBody>
          <a:bodyPr wrap="square">
            <a:spAutoFit/>
          </a:bodyPr>
          <a:lstStyle/>
          <a:p>
            <a:r>
              <a:rPr lang="fr-FR" sz="900" i="1" dirty="0">
                <a:solidFill>
                  <a:schemeClr val="tx1">
                    <a:lumMod val="50000"/>
                    <a:lumOff val="50000"/>
                  </a:schemeClr>
                </a:solidFill>
              </a:rPr>
              <a:t>* Tous les produits ne bénéficient pas de l’assistance de messagerie instantanée. </a:t>
            </a:r>
          </a:p>
        </p:txBody>
      </p:sp>
    </p:spTree>
    <p:extLst>
      <p:ext uri="{BB962C8B-B14F-4D97-AF65-F5344CB8AC3E}">
        <p14:creationId xmlns:p14="http://schemas.microsoft.com/office/powerpoint/2010/main" val="3017591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75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12FFFC-E79D-4522-8703-7365F6BDE800}"/>
              </a:ext>
            </a:extLst>
          </p:cNvPr>
          <p:cNvSpPr txBox="1"/>
          <p:nvPr/>
        </p:nvSpPr>
        <p:spPr>
          <a:xfrm>
            <a:off x="9405257" y="6584043"/>
            <a:ext cx="2788557" cy="27699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200" i="1">
                <a:solidFill>
                  <a:srgbClr val="5F5F5F"/>
                </a:solidFill>
                <a:ea typeface="+mn-lt"/>
                <a:cs typeface="Arial"/>
                <a:hlinkClick r:id="rId2"/>
              </a:rPr>
              <a:t>https://adobe.ly/</a:t>
            </a:r>
            <a:r>
              <a:rPr lang="fr-FR" sz="1200">
                <a:ea typeface="+mn-lt"/>
                <a:cs typeface="+mn-lt"/>
                <a:hlinkClick r:id="rId2"/>
              </a:rPr>
              <a:t>enterprisesupport</a:t>
            </a:r>
          </a:p>
        </p:txBody>
      </p:sp>
      <p:sp>
        <p:nvSpPr>
          <p:cNvPr id="2" name="Title 1">
            <a:extLst>
              <a:ext uri="{FF2B5EF4-FFF2-40B4-BE49-F238E27FC236}">
                <a16:creationId xmlns:a16="http://schemas.microsoft.com/office/drawing/2014/main" id="{808798F8-E52B-4E66-BFC8-4D549CFB4422}"/>
              </a:ext>
            </a:extLst>
          </p:cNvPr>
          <p:cNvSpPr>
            <a:spLocks noGrp="1"/>
          </p:cNvSpPr>
          <p:nvPr>
            <p:ph type="title"/>
          </p:nvPr>
        </p:nvSpPr>
        <p:spPr/>
        <p:txBody>
          <a:bodyPr/>
          <a:lstStyle/>
          <a:p>
            <a:r>
              <a:rPr lang="fr-FR" sz="2800"/>
              <a:t>Assistance aux entreprises</a:t>
            </a:r>
          </a:p>
        </p:txBody>
      </p:sp>
      <p:grpSp>
        <p:nvGrpSpPr>
          <p:cNvPr id="4" name="Group 3">
            <a:extLst>
              <a:ext uri="{FF2B5EF4-FFF2-40B4-BE49-F238E27FC236}">
                <a16:creationId xmlns:a16="http://schemas.microsoft.com/office/drawing/2014/main" id="{0B19A9B0-941C-4023-9419-4D078FD131DB}"/>
              </a:ext>
            </a:extLst>
          </p:cNvPr>
          <p:cNvGrpSpPr/>
          <p:nvPr/>
        </p:nvGrpSpPr>
        <p:grpSpPr>
          <a:xfrm>
            <a:off x="4511039" y="930652"/>
            <a:ext cx="7370066" cy="360000"/>
            <a:chOff x="4000500" y="1895754"/>
            <a:chExt cx="1000125" cy="2664807"/>
          </a:xfrm>
        </p:grpSpPr>
        <p:sp>
          <p:nvSpPr>
            <p:cNvPr id="5" name="Rectangle: Rounded Corners 4">
              <a:extLst>
                <a:ext uri="{FF2B5EF4-FFF2-40B4-BE49-F238E27FC236}">
                  <a16:creationId xmlns:a16="http://schemas.microsoft.com/office/drawing/2014/main" id="{7AB90B09-012A-433C-9A96-72E4C01EC18D}"/>
                </a:ext>
              </a:extLst>
            </p:cNvPr>
            <p:cNvSpPr/>
            <p:nvPr/>
          </p:nvSpPr>
          <p:spPr>
            <a:xfrm>
              <a:off x="4000500" y="1895754"/>
              <a:ext cx="1000125" cy="2664807"/>
            </a:xfrm>
            <a:prstGeom prst="roundRect">
              <a:avLst>
                <a:gd name="adj" fmla="val 50000"/>
              </a:avLst>
            </a:prstGeom>
            <a:solidFill>
              <a:schemeClr val="accent6"/>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endParaRPr kumimoji="0" lang="en-GB"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6" name="Rectangle: Rounded Corners 5">
              <a:extLst>
                <a:ext uri="{FF2B5EF4-FFF2-40B4-BE49-F238E27FC236}">
                  <a16:creationId xmlns:a16="http://schemas.microsoft.com/office/drawing/2014/main" id="{7CC50386-681D-441A-9746-218B04D9630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b="0" i="0" u="none" strike="noStrike" cap="none" normalizeH="0" baseline="0" noProof="0">
                  <a:ln>
                    <a:noFill/>
                  </a:ln>
                  <a:solidFill>
                    <a:srgbClr val="FFFFFF"/>
                  </a:solidFill>
                  <a:uLnTx/>
                  <a:uFillTx/>
                  <a:latin typeface="Adobe Clean ExtraBold"/>
                  <a:ea typeface="+mn-ea"/>
                  <a:cs typeface="+mn-cs"/>
                </a:rPr>
                <a:t>Niveaux et fonctionnalités</a:t>
              </a:r>
            </a:p>
          </p:txBody>
        </p:sp>
      </p:grpSp>
      <p:sp>
        <p:nvSpPr>
          <p:cNvPr id="8" name="Rectangle 7">
            <a:extLst>
              <a:ext uri="{FF2B5EF4-FFF2-40B4-BE49-F238E27FC236}">
                <a16:creationId xmlns:a16="http://schemas.microsoft.com/office/drawing/2014/main" id="{23374CC1-C2E0-4BEB-8120-2B9CBBA016FB}"/>
              </a:ext>
            </a:extLst>
          </p:cNvPr>
          <p:cNvSpPr/>
          <p:nvPr/>
        </p:nvSpPr>
        <p:spPr>
          <a:xfrm>
            <a:off x="4511038" y="1384662"/>
            <a:ext cx="7370066" cy="1327341"/>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9" name="TextBox 8">
            <a:extLst>
              <a:ext uri="{FF2B5EF4-FFF2-40B4-BE49-F238E27FC236}">
                <a16:creationId xmlns:a16="http://schemas.microsoft.com/office/drawing/2014/main" id="{86C5CE28-0E4A-4D14-BC20-1B0410C298EB}"/>
              </a:ext>
            </a:extLst>
          </p:cNvPr>
          <p:cNvSpPr txBox="1"/>
          <p:nvPr/>
        </p:nvSpPr>
        <p:spPr>
          <a:xfrm>
            <a:off x="4605743" y="1888828"/>
            <a:ext cx="7180653" cy="646331"/>
          </a:xfrm>
          <a:prstGeom prst="rect">
            <a:avLst/>
          </a:prstGeom>
          <a:noFill/>
        </p:spPr>
        <p:txBody>
          <a:bodyPr wrap="square">
            <a:spAutoFit/>
          </a:bodyPr>
          <a:lstStyle/>
          <a:p>
            <a:r>
              <a:rPr lang="fr-FR" sz="1200" dirty="0"/>
              <a:t>Accédez aux ressources en ligne de documentation et d’engagement avec d’autres experts et clients pour connaître les bonnes pratiques et suivre une série de webinaires (Office </a:t>
            </a:r>
            <a:r>
              <a:rPr lang="fr-FR" sz="1200" dirty="0" err="1"/>
              <a:t>Hours</a:t>
            </a:r>
            <a:r>
              <a:rPr lang="fr-FR" sz="1200" dirty="0"/>
              <a:t>). dévoilant des conseils et des astuces </a:t>
            </a:r>
            <a:br>
              <a:rPr lang="fr-FR" sz="1200" dirty="0"/>
            </a:br>
            <a:r>
              <a:rPr lang="fr-FR" sz="1200" dirty="0"/>
              <a:t>de dépannage. Plusieurs moyens sont également disponibles pour poser des questions et soumettre des cas.</a:t>
            </a:r>
          </a:p>
        </p:txBody>
      </p:sp>
      <p:grpSp>
        <p:nvGrpSpPr>
          <p:cNvPr id="10" name="Group 9">
            <a:extLst>
              <a:ext uri="{FF2B5EF4-FFF2-40B4-BE49-F238E27FC236}">
                <a16:creationId xmlns:a16="http://schemas.microsoft.com/office/drawing/2014/main" id="{0478C2D5-12AC-49F7-B5ED-5C498992BFA0}"/>
              </a:ext>
            </a:extLst>
          </p:cNvPr>
          <p:cNvGrpSpPr/>
          <p:nvPr/>
        </p:nvGrpSpPr>
        <p:grpSpPr>
          <a:xfrm>
            <a:off x="4605744" y="1498727"/>
            <a:ext cx="7180654" cy="360000"/>
            <a:chOff x="4000500" y="1895754"/>
            <a:chExt cx="1000125" cy="2664807"/>
          </a:xfrm>
        </p:grpSpPr>
        <p:sp>
          <p:nvSpPr>
            <p:cNvPr id="11" name="Rectangle: Rounded Corners 10">
              <a:extLst>
                <a:ext uri="{FF2B5EF4-FFF2-40B4-BE49-F238E27FC236}">
                  <a16:creationId xmlns:a16="http://schemas.microsoft.com/office/drawing/2014/main" id="{3F051529-6599-4250-813E-5C2A2AF635E7}"/>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2" name="Rectangle: Rounded Corners 11">
              <a:extLst>
                <a:ext uri="{FF2B5EF4-FFF2-40B4-BE49-F238E27FC236}">
                  <a16:creationId xmlns:a16="http://schemas.microsoft.com/office/drawing/2014/main" id="{763EF3CE-3F8D-4EFC-97D0-C2FD163B2B9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fr-FR" sz="1600">
                  <a:solidFill>
                    <a:srgbClr val="FFFFFF"/>
                  </a:solidFill>
                  <a:latin typeface="Adobe Clean ExtraBold"/>
                </a:rPr>
                <a:t>Assistance en ligne</a:t>
              </a:r>
            </a:p>
          </p:txBody>
        </p:sp>
      </p:grpSp>
      <p:sp>
        <p:nvSpPr>
          <p:cNvPr id="13" name="Rectangle 12">
            <a:extLst>
              <a:ext uri="{FF2B5EF4-FFF2-40B4-BE49-F238E27FC236}">
                <a16:creationId xmlns:a16="http://schemas.microsoft.com/office/drawing/2014/main" id="{4C01E352-9816-42DC-820C-94ED172D51FC}"/>
              </a:ext>
            </a:extLst>
          </p:cNvPr>
          <p:cNvSpPr>
            <a:spLocks/>
          </p:cNvSpPr>
          <p:nvPr/>
        </p:nvSpPr>
        <p:spPr>
          <a:xfrm>
            <a:off x="5420328" y="3000253"/>
            <a:ext cx="2622520" cy="169277"/>
          </a:xfrm>
          <a:prstGeom prst="rect">
            <a:avLst/>
          </a:prstGeom>
          <a:noFill/>
        </p:spPr>
        <p:txBody>
          <a:bodyPr wrap="square" lIns="0" tIns="0" rIns="0" bIns="0" rtlCol="0">
            <a:spAutoFit/>
          </a:bodyPr>
          <a:lstStyle/>
          <a:p>
            <a:r>
              <a:rPr lang="fr-FR" sz="1100">
                <a:solidFill>
                  <a:schemeClr val="tx1">
                    <a:lumMod val="75000"/>
                    <a:lumOff val="25000"/>
                  </a:schemeClr>
                </a:solidFill>
                <a:latin typeface="+mj-lt"/>
              </a:rPr>
              <a:t>Forums en ligne</a:t>
            </a:r>
          </a:p>
        </p:txBody>
      </p:sp>
      <p:sp>
        <p:nvSpPr>
          <p:cNvPr id="14" name="TextBox 13">
            <a:extLst>
              <a:ext uri="{FF2B5EF4-FFF2-40B4-BE49-F238E27FC236}">
                <a16:creationId xmlns:a16="http://schemas.microsoft.com/office/drawing/2014/main" id="{ED6D77AB-6D4C-4A17-ADF0-D35AD62AE717}"/>
              </a:ext>
            </a:extLst>
          </p:cNvPr>
          <p:cNvSpPr txBox="1">
            <a:spLocks/>
          </p:cNvSpPr>
          <p:nvPr/>
        </p:nvSpPr>
        <p:spPr>
          <a:xfrm>
            <a:off x="6902977" y="2927865"/>
            <a:ext cx="1374624" cy="338554"/>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fr-FR" sz="1100">
                <a:solidFill>
                  <a:srgbClr val="000000"/>
                </a:solidFill>
              </a:rPr>
              <a:t>Accès 24x7 à Communities</a:t>
            </a:r>
          </a:p>
        </p:txBody>
      </p:sp>
      <p:cxnSp>
        <p:nvCxnSpPr>
          <p:cNvPr id="15" name="Straight Connector 14">
            <a:extLst>
              <a:ext uri="{FF2B5EF4-FFF2-40B4-BE49-F238E27FC236}">
                <a16:creationId xmlns:a16="http://schemas.microsoft.com/office/drawing/2014/main" id="{E46B05E7-8B69-4FD8-BE58-91982D20D72F}"/>
              </a:ext>
            </a:extLst>
          </p:cNvPr>
          <p:cNvCxnSpPr>
            <a:cxnSpLocks/>
          </p:cNvCxnSpPr>
          <p:nvPr/>
        </p:nvCxnSpPr>
        <p:spPr>
          <a:xfrm>
            <a:off x="4784431" y="3609190"/>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B4EC99B-9298-4147-ACBA-F212D415E536}"/>
              </a:ext>
            </a:extLst>
          </p:cNvPr>
          <p:cNvCxnSpPr>
            <a:cxnSpLocks/>
          </p:cNvCxnSpPr>
          <p:nvPr/>
        </p:nvCxnSpPr>
        <p:spPr>
          <a:xfrm>
            <a:off x="6680372" y="2958808"/>
            <a:ext cx="0" cy="338516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A9A748DD-8E1B-4FA0-A099-E97B9FF103C0}"/>
              </a:ext>
            </a:extLst>
          </p:cNvPr>
          <p:cNvSpPr/>
          <p:nvPr/>
        </p:nvSpPr>
        <p:spPr>
          <a:xfrm>
            <a:off x="4752314" y="288027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19" name="Graphic 18">
            <a:extLst>
              <a:ext uri="{FF2B5EF4-FFF2-40B4-BE49-F238E27FC236}">
                <a16:creationId xmlns:a16="http://schemas.microsoft.com/office/drawing/2014/main" id="{904D75F4-79DA-4DF0-81A3-F064E1225B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83852" y="3009134"/>
            <a:ext cx="228459" cy="228459"/>
          </a:xfrm>
          <a:prstGeom prst="rect">
            <a:avLst/>
          </a:prstGeom>
        </p:spPr>
      </p:pic>
      <p:sp>
        <p:nvSpPr>
          <p:cNvPr id="21" name="Oval 20">
            <a:extLst>
              <a:ext uri="{FF2B5EF4-FFF2-40B4-BE49-F238E27FC236}">
                <a16:creationId xmlns:a16="http://schemas.microsoft.com/office/drawing/2014/main" id="{DF49296D-361A-4085-9354-012805048698}"/>
              </a:ext>
            </a:extLst>
          </p:cNvPr>
          <p:cNvSpPr/>
          <p:nvPr/>
        </p:nvSpPr>
        <p:spPr>
          <a:xfrm>
            <a:off x="4752314" y="377139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2" name="Graphic 21">
            <a:extLst>
              <a:ext uri="{FF2B5EF4-FFF2-40B4-BE49-F238E27FC236}">
                <a16:creationId xmlns:a16="http://schemas.microsoft.com/office/drawing/2014/main" id="{3B9F85D2-67BC-413E-B758-CF752F6A20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84443" y="3909011"/>
            <a:ext cx="227277" cy="219702"/>
          </a:xfrm>
          <a:prstGeom prst="rect">
            <a:avLst/>
          </a:prstGeom>
        </p:spPr>
      </p:pic>
      <p:sp>
        <p:nvSpPr>
          <p:cNvPr id="24" name="Oval 23">
            <a:extLst>
              <a:ext uri="{FF2B5EF4-FFF2-40B4-BE49-F238E27FC236}">
                <a16:creationId xmlns:a16="http://schemas.microsoft.com/office/drawing/2014/main" id="{A32CD65B-9A1A-4D8E-A017-AC0E7F8674DC}"/>
              </a:ext>
            </a:extLst>
          </p:cNvPr>
          <p:cNvSpPr/>
          <p:nvPr/>
        </p:nvSpPr>
        <p:spPr>
          <a:xfrm>
            <a:off x="4752314" y="5679256"/>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5" name="Graphic 24">
            <a:extLst>
              <a:ext uri="{FF2B5EF4-FFF2-40B4-BE49-F238E27FC236}">
                <a16:creationId xmlns:a16="http://schemas.microsoft.com/office/drawing/2014/main" id="{5E2B9F64-A79A-4C5C-BDBE-9750BA8CDB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90695" y="5796167"/>
            <a:ext cx="214773" cy="222179"/>
          </a:xfrm>
          <a:prstGeom prst="rect">
            <a:avLst/>
          </a:prstGeom>
        </p:spPr>
      </p:pic>
      <p:sp>
        <p:nvSpPr>
          <p:cNvPr id="27" name="Oval 26">
            <a:extLst>
              <a:ext uri="{FF2B5EF4-FFF2-40B4-BE49-F238E27FC236}">
                <a16:creationId xmlns:a16="http://schemas.microsoft.com/office/drawing/2014/main" id="{BC5235F6-FC38-4F0E-973D-A22DB0EE0898}"/>
              </a:ext>
            </a:extLst>
          </p:cNvPr>
          <p:cNvSpPr/>
          <p:nvPr/>
        </p:nvSpPr>
        <p:spPr>
          <a:xfrm>
            <a:off x="4752314" y="4697753"/>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8" name="Graphic 27">
            <a:extLst>
              <a:ext uri="{FF2B5EF4-FFF2-40B4-BE49-F238E27FC236}">
                <a16:creationId xmlns:a16="http://schemas.microsoft.com/office/drawing/2014/main" id="{EDB885EB-0BB0-4CE2-8F4D-A4F263D8639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85591" y="4816128"/>
            <a:ext cx="224981" cy="224981"/>
          </a:xfrm>
          <a:prstGeom prst="rect">
            <a:avLst/>
          </a:prstGeom>
        </p:spPr>
      </p:pic>
      <p:sp>
        <p:nvSpPr>
          <p:cNvPr id="29" name="Rectangle 28">
            <a:extLst>
              <a:ext uri="{FF2B5EF4-FFF2-40B4-BE49-F238E27FC236}">
                <a16:creationId xmlns:a16="http://schemas.microsoft.com/office/drawing/2014/main" id="{2EEDCCDC-5EA5-42F1-B468-4D2ED6EFDB5E}"/>
              </a:ext>
            </a:extLst>
          </p:cNvPr>
          <p:cNvSpPr>
            <a:spLocks/>
          </p:cNvSpPr>
          <p:nvPr/>
        </p:nvSpPr>
        <p:spPr>
          <a:xfrm>
            <a:off x="5420328" y="3771142"/>
            <a:ext cx="1324778" cy="169277"/>
          </a:xfrm>
          <a:prstGeom prst="rect">
            <a:avLst/>
          </a:prstGeom>
          <a:noFill/>
        </p:spPr>
        <p:txBody>
          <a:bodyPr wrap="square" lIns="0" tIns="0" rIns="0" bIns="0" rtlCol="0">
            <a:spAutoFit/>
          </a:bodyPr>
          <a:lstStyle/>
          <a:p>
            <a:r>
              <a:rPr lang="fr-FR" sz="1100" dirty="0">
                <a:solidFill>
                  <a:schemeClr val="tx1">
                    <a:lumMod val="75000"/>
                    <a:lumOff val="25000"/>
                  </a:schemeClr>
                </a:solidFill>
                <a:latin typeface="+mj-lt"/>
              </a:rPr>
              <a:t>Assistance de messagerie instantanée*</a:t>
            </a:r>
          </a:p>
        </p:txBody>
      </p:sp>
      <p:sp>
        <p:nvSpPr>
          <p:cNvPr id="30" name="Rectangle 29">
            <a:extLst>
              <a:ext uri="{FF2B5EF4-FFF2-40B4-BE49-F238E27FC236}">
                <a16:creationId xmlns:a16="http://schemas.microsoft.com/office/drawing/2014/main" id="{B033F6E7-E9FE-4095-8C65-E4E3E6646604}"/>
              </a:ext>
            </a:extLst>
          </p:cNvPr>
          <p:cNvSpPr>
            <a:spLocks/>
          </p:cNvSpPr>
          <p:nvPr/>
        </p:nvSpPr>
        <p:spPr>
          <a:xfrm>
            <a:off x="5420328" y="4842291"/>
            <a:ext cx="990344" cy="169277"/>
          </a:xfrm>
          <a:prstGeom prst="rect">
            <a:avLst/>
          </a:prstGeom>
          <a:noFill/>
        </p:spPr>
        <p:txBody>
          <a:bodyPr wrap="square" lIns="0" tIns="0" rIns="0" bIns="0" rtlCol="0">
            <a:spAutoFit/>
          </a:bodyPr>
          <a:lstStyle/>
          <a:p>
            <a:r>
              <a:rPr lang="fr-FR" sz="1100">
                <a:solidFill>
                  <a:schemeClr val="tx1">
                    <a:lumMod val="75000"/>
                    <a:lumOff val="25000"/>
                  </a:schemeClr>
                </a:solidFill>
                <a:latin typeface="+mj-lt"/>
              </a:rPr>
              <a:t>Activation</a:t>
            </a:r>
          </a:p>
        </p:txBody>
      </p:sp>
      <p:sp>
        <p:nvSpPr>
          <p:cNvPr id="31" name="Rectangle 30">
            <a:extLst>
              <a:ext uri="{FF2B5EF4-FFF2-40B4-BE49-F238E27FC236}">
                <a16:creationId xmlns:a16="http://schemas.microsoft.com/office/drawing/2014/main" id="{20459EB1-6D11-4DD4-95D1-16FB3B8678E4}"/>
              </a:ext>
            </a:extLst>
          </p:cNvPr>
          <p:cNvSpPr>
            <a:spLocks/>
          </p:cNvSpPr>
          <p:nvPr/>
        </p:nvSpPr>
        <p:spPr>
          <a:xfrm>
            <a:off x="5420328" y="5655034"/>
            <a:ext cx="1089009" cy="338554"/>
          </a:xfrm>
          <a:prstGeom prst="rect">
            <a:avLst/>
          </a:prstGeom>
          <a:noFill/>
        </p:spPr>
        <p:txBody>
          <a:bodyPr wrap="square" lIns="0" tIns="0" rIns="0" bIns="0" rtlCol="0">
            <a:spAutoFit/>
          </a:bodyPr>
          <a:lstStyle/>
          <a:p>
            <a:r>
              <a:rPr lang="fr-FR" sz="1100" dirty="0">
                <a:solidFill>
                  <a:schemeClr val="tx1">
                    <a:lumMod val="75000"/>
                    <a:lumOff val="25000"/>
                  </a:schemeClr>
                </a:solidFill>
                <a:latin typeface="+mj-lt"/>
              </a:rPr>
              <a:t>Assistance téléphonique 24x7 en cas de P1</a:t>
            </a:r>
          </a:p>
        </p:txBody>
      </p:sp>
      <p:cxnSp>
        <p:nvCxnSpPr>
          <p:cNvPr id="32" name="Straight Connector 31">
            <a:extLst>
              <a:ext uri="{FF2B5EF4-FFF2-40B4-BE49-F238E27FC236}">
                <a16:creationId xmlns:a16="http://schemas.microsoft.com/office/drawing/2014/main" id="{0751B0A3-E7EF-4032-B33B-AFC6811D7C19}"/>
              </a:ext>
            </a:extLst>
          </p:cNvPr>
          <p:cNvCxnSpPr>
            <a:cxnSpLocks/>
          </p:cNvCxnSpPr>
          <p:nvPr/>
        </p:nvCxnSpPr>
        <p:spPr>
          <a:xfrm>
            <a:off x="4784431" y="4460748"/>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2007765-6D3C-4AA8-80DE-F2902D82FF95}"/>
              </a:ext>
            </a:extLst>
          </p:cNvPr>
          <p:cNvCxnSpPr>
            <a:cxnSpLocks/>
          </p:cNvCxnSpPr>
          <p:nvPr/>
        </p:nvCxnSpPr>
        <p:spPr>
          <a:xfrm>
            <a:off x="4784431" y="5506799"/>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F327D6B-6E34-42BC-BFF7-DB5F3D5D60CB}"/>
              </a:ext>
            </a:extLst>
          </p:cNvPr>
          <p:cNvSpPr txBox="1">
            <a:spLocks/>
          </p:cNvSpPr>
          <p:nvPr/>
        </p:nvSpPr>
        <p:spPr>
          <a:xfrm>
            <a:off x="8500205" y="2946650"/>
            <a:ext cx="1497982" cy="338554"/>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fr-FR" sz="1100" dirty="0">
                <a:solidFill>
                  <a:srgbClr val="000000"/>
                </a:solidFill>
              </a:rPr>
              <a:t>Engagement avec d’autres clients</a:t>
            </a:r>
          </a:p>
        </p:txBody>
      </p:sp>
      <p:sp>
        <p:nvSpPr>
          <p:cNvPr id="35" name="TextBox 34">
            <a:extLst>
              <a:ext uri="{FF2B5EF4-FFF2-40B4-BE49-F238E27FC236}">
                <a16:creationId xmlns:a16="http://schemas.microsoft.com/office/drawing/2014/main" id="{866801D4-4A8E-4A78-B888-86402DB5243E}"/>
              </a:ext>
            </a:extLst>
          </p:cNvPr>
          <p:cNvSpPr txBox="1">
            <a:spLocks/>
          </p:cNvSpPr>
          <p:nvPr/>
        </p:nvSpPr>
        <p:spPr>
          <a:xfrm>
            <a:off x="10178328" y="2927864"/>
            <a:ext cx="1490432" cy="169277"/>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fr-FR" sz="1100" dirty="0">
                <a:solidFill>
                  <a:srgbClr val="000000"/>
                </a:solidFill>
              </a:rPr>
              <a:t>Envoi de cas en ligne</a:t>
            </a:r>
          </a:p>
        </p:txBody>
      </p:sp>
      <p:sp>
        <p:nvSpPr>
          <p:cNvPr id="36" name="TextBox 35">
            <a:extLst>
              <a:ext uri="{FF2B5EF4-FFF2-40B4-BE49-F238E27FC236}">
                <a16:creationId xmlns:a16="http://schemas.microsoft.com/office/drawing/2014/main" id="{F55EA8DE-964F-4941-91CB-1BAEA920A796}"/>
              </a:ext>
            </a:extLst>
          </p:cNvPr>
          <p:cNvSpPr txBox="1">
            <a:spLocks/>
          </p:cNvSpPr>
          <p:nvPr/>
        </p:nvSpPr>
        <p:spPr>
          <a:xfrm>
            <a:off x="6902977" y="3836802"/>
            <a:ext cx="3879322" cy="338554"/>
          </a:xfrm>
          <a:prstGeom prst="rect">
            <a:avLst/>
          </a:prstGeom>
          <a:noFill/>
        </p:spPr>
        <p:txBody>
          <a:bodyPr wrap="square" lIns="0" tIns="0" rIns="0" bIns="0" rtlCol="0">
            <a:spAutoFit/>
          </a:bodyPr>
          <a:lstStyle/>
          <a:p>
            <a:pPr lvl="0">
              <a:spcBef>
                <a:spcPts val="600"/>
              </a:spcBef>
              <a:defRPr/>
            </a:pPr>
            <a:r>
              <a:rPr lang="fr-FR" sz="1100" dirty="0">
                <a:solidFill>
                  <a:srgbClr val="000000"/>
                </a:solidFill>
              </a:rPr>
              <a:t>Commencez une session de conversation pour obtenir des réponses et de l’aide lors de l’envoi du cas.</a:t>
            </a:r>
          </a:p>
        </p:txBody>
      </p:sp>
      <p:sp>
        <p:nvSpPr>
          <p:cNvPr id="37" name="TextBox 36">
            <a:extLst>
              <a:ext uri="{FF2B5EF4-FFF2-40B4-BE49-F238E27FC236}">
                <a16:creationId xmlns:a16="http://schemas.microsoft.com/office/drawing/2014/main" id="{A304A4F5-AFC4-4C0C-9C0B-D5CCF9738587}"/>
              </a:ext>
            </a:extLst>
          </p:cNvPr>
          <p:cNvSpPr txBox="1">
            <a:spLocks/>
          </p:cNvSpPr>
          <p:nvPr/>
        </p:nvSpPr>
        <p:spPr>
          <a:xfrm>
            <a:off x="6902977" y="4718572"/>
            <a:ext cx="1374624" cy="169277"/>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fr-FR" sz="1100">
                <a:solidFill>
                  <a:srgbClr val="000000"/>
                </a:solidFill>
              </a:rPr>
              <a:t>Parcours autoguidés</a:t>
            </a:r>
          </a:p>
        </p:txBody>
      </p:sp>
      <p:sp>
        <p:nvSpPr>
          <p:cNvPr id="38" name="TextBox 37">
            <a:extLst>
              <a:ext uri="{FF2B5EF4-FFF2-40B4-BE49-F238E27FC236}">
                <a16:creationId xmlns:a16="http://schemas.microsoft.com/office/drawing/2014/main" id="{56AE8F88-582C-4081-9E72-2DADDEC81809}"/>
              </a:ext>
            </a:extLst>
          </p:cNvPr>
          <p:cNvSpPr txBox="1">
            <a:spLocks/>
          </p:cNvSpPr>
          <p:nvPr/>
        </p:nvSpPr>
        <p:spPr>
          <a:xfrm>
            <a:off x="8500205" y="4737357"/>
            <a:ext cx="1228727" cy="338554"/>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fr-FR" sz="1100">
                <a:solidFill>
                  <a:srgbClr val="000000"/>
                </a:solidFill>
              </a:rPr>
              <a:t>Heures d’ouverture mensuelles</a:t>
            </a:r>
          </a:p>
        </p:txBody>
      </p:sp>
      <p:sp>
        <p:nvSpPr>
          <p:cNvPr id="39" name="TextBox 38">
            <a:extLst>
              <a:ext uri="{FF2B5EF4-FFF2-40B4-BE49-F238E27FC236}">
                <a16:creationId xmlns:a16="http://schemas.microsoft.com/office/drawing/2014/main" id="{FC90391A-2FF3-4926-98E8-9DFB2244A937}"/>
              </a:ext>
            </a:extLst>
          </p:cNvPr>
          <p:cNvSpPr txBox="1">
            <a:spLocks/>
          </p:cNvSpPr>
          <p:nvPr/>
        </p:nvSpPr>
        <p:spPr>
          <a:xfrm>
            <a:off x="10178329" y="4718571"/>
            <a:ext cx="1446934" cy="338554"/>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fr-FR" sz="1100" dirty="0">
                <a:solidFill>
                  <a:srgbClr val="000000"/>
                </a:solidFill>
              </a:rPr>
              <a:t>Documentation de produit et de version</a:t>
            </a:r>
          </a:p>
        </p:txBody>
      </p:sp>
      <p:sp>
        <p:nvSpPr>
          <p:cNvPr id="40" name="TextBox 39">
            <a:extLst>
              <a:ext uri="{FF2B5EF4-FFF2-40B4-BE49-F238E27FC236}">
                <a16:creationId xmlns:a16="http://schemas.microsoft.com/office/drawing/2014/main" id="{EA3AC582-C9FB-4A5F-847B-625767A9D5BA}"/>
              </a:ext>
            </a:extLst>
          </p:cNvPr>
          <p:cNvSpPr txBox="1">
            <a:spLocks/>
          </p:cNvSpPr>
          <p:nvPr/>
        </p:nvSpPr>
        <p:spPr>
          <a:xfrm>
            <a:off x="6902977" y="5801318"/>
            <a:ext cx="4818160" cy="169277"/>
          </a:xfrm>
          <a:prstGeom prst="rect">
            <a:avLst/>
          </a:prstGeom>
          <a:noFill/>
        </p:spPr>
        <p:txBody>
          <a:bodyPr wrap="square" lIns="0" tIns="0" rIns="0" bIns="0" rtlCol="0">
            <a:spAutoFit/>
          </a:bodyPr>
          <a:lstStyle/>
          <a:p>
            <a:pPr lvl="0">
              <a:spcBef>
                <a:spcPts val="600"/>
              </a:spcBef>
              <a:defRPr/>
            </a:pPr>
            <a:r>
              <a:rPr lang="fr-FR" sz="1100">
                <a:solidFill>
                  <a:srgbClr val="000000"/>
                </a:solidFill>
              </a:rPr>
              <a:t>Adressez-vous à un expert Adobe ou à votre ingénieur d’assistance nommé.</a:t>
            </a:r>
          </a:p>
        </p:txBody>
      </p:sp>
      <p:sp>
        <p:nvSpPr>
          <p:cNvPr id="41" name="Rectangle 40">
            <a:extLst>
              <a:ext uri="{FF2B5EF4-FFF2-40B4-BE49-F238E27FC236}">
                <a16:creationId xmlns:a16="http://schemas.microsoft.com/office/drawing/2014/main" id="{3C2DA9BA-3077-46EF-93D9-A4C14A1E8B22}"/>
              </a:ext>
            </a:extLst>
          </p:cNvPr>
          <p:cNvSpPr/>
          <p:nvPr/>
        </p:nvSpPr>
        <p:spPr>
          <a:xfrm>
            <a:off x="6902977" y="3353912"/>
            <a:ext cx="4327960" cy="230832"/>
          </a:xfrm>
          <a:prstGeom prst="rect">
            <a:avLst/>
          </a:prstGeom>
        </p:spPr>
        <p:txBody>
          <a:bodyPr wrap="square">
            <a:spAutoFit/>
          </a:bodyPr>
          <a:lstStyle/>
          <a:p>
            <a:r>
              <a:rPr lang="fr-FR" sz="900">
                <a:solidFill>
                  <a:schemeClr val="accent2"/>
                </a:solidFill>
              </a:rPr>
              <a:t>https://experienceleaguecommunities.adobe.com/?profile.language=fr</a:t>
            </a:r>
          </a:p>
        </p:txBody>
      </p:sp>
      <p:sp>
        <p:nvSpPr>
          <p:cNvPr id="42" name="Rectangle 41">
            <a:extLst>
              <a:ext uri="{FF2B5EF4-FFF2-40B4-BE49-F238E27FC236}">
                <a16:creationId xmlns:a16="http://schemas.microsoft.com/office/drawing/2014/main" id="{7D92F04C-7C44-4BC2-AC00-DF8A7F8860F6}"/>
              </a:ext>
            </a:extLst>
          </p:cNvPr>
          <p:cNvSpPr/>
          <p:nvPr/>
        </p:nvSpPr>
        <p:spPr>
          <a:xfrm>
            <a:off x="6902977" y="5217303"/>
            <a:ext cx="3167441" cy="230832"/>
          </a:xfrm>
          <a:prstGeom prst="rect">
            <a:avLst/>
          </a:prstGeom>
        </p:spPr>
        <p:txBody>
          <a:bodyPr wrap="square">
            <a:spAutoFit/>
          </a:bodyPr>
          <a:lstStyle/>
          <a:p>
            <a:r>
              <a:rPr lang="fr-FR" sz="900">
                <a:solidFill>
                  <a:schemeClr val="accent2"/>
                </a:solidFill>
              </a:rPr>
              <a:t>https://experienceleague.adobe.com/?lang=fr</a:t>
            </a:r>
          </a:p>
        </p:txBody>
      </p:sp>
      <p:graphicFrame>
        <p:nvGraphicFramePr>
          <p:cNvPr id="44" name="Table 43">
            <a:extLst>
              <a:ext uri="{FF2B5EF4-FFF2-40B4-BE49-F238E27FC236}">
                <a16:creationId xmlns:a16="http://schemas.microsoft.com/office/drawing/2014/main" id="{EB982E65-AC4A-4D11-91AF-8F4CBCE780DF}"/>
              </a:ext>
            </a:extLst>
          </p:cNvPr>
          <p:cNvGraphicFramePr>
            <a:graphicFrameLocks noGrp="1"/>
          </p:cNvGraphicFramePr>
          <p:nvPr>
            <p:extLst>
              <p:ext uri="{D42A27DB-BD31-4B8C-83A1-F6EECF244321}">
                <p14:modId xmlns:p14="http://schemas.microsoft.com/office/powerpoint/2010/main" val="345060434"/>
              </p:ext>
            </p:extLst>
          </p:nvPr>
        </p:nvGraphicFramePr>
        <p:xfrm>
          <a:off x="380716" y="930651"/>
          <a:ext cx="3948948" cy="5875358"/>
        </p:xfrm>
        <a:graphic>
          <a:graphicData uri="http://schemas.openxmlformats.org/drawingml/2006/table">
            <a:tbl>
              <a:tblPr firstRow="1" bandRow="1"/>
              <a:tblGrid>
                <a:gridCol w="1190909">
                  <a:extLst>
                    <a:ext uri="{9D8B030D-6E8A-4147-A177-3AD203B41FA5}">
                      <a16:colId xmlns:a16="http://schemas.microsoft.com/office/drawing/2014/main" val="875969478"/>
                    </a:ext>
                  </a:extLst>
                </a:gridCol>
                <a:gridCol w="1880283">
                  <a:extLst>
                    <a:ext uri="{9D8B030D-6E8A-4147-A177-3AD203B41FA5}">
                      <a16:colId xmlns:a16="http://schemas.microsoft.com/office/drawing/2014/main" val="4177223563"/>
                    </a:ext>
                  </a:extLst>
                </a:gridCol>
                <a:gridCol w="877756">
                  <a:extLst>
                    <a:ext uri="{9D8B030D-6E8A-4147-A177-3AD203B41FA5}">
                      <a16:colId xmlns:a16="http://schemas.microsoft.com/office/drawing/2014/main" val="1629768658"/>
                    </a:ext>
                  </a:extLst>
                </a:gridCol>
              </a:tblGrid>
              <a:tr h="506396">
                <a:tc gridSpan="3">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ctr"/>
                      <a:r>
                        <a:rPr lang="fr-FR" sz="1600">
                          <a:solidFill>
                            <a:schemeClr val="bg1"/>
                          </a:solidFill>
                          <a:latin typeface="+mj-lt"/>
                          <a:ea typeface="+mn-ea"/>
                          <a:cs typeface="+mn-cs"/>
                        </a:rPr>
                        <a:t>Équipe dédiée et fonctionnalités</a:t>
                      </a:r>
                    </a:p>
                  </a:txBody>
                  <a:tcPr marL="17497" marR="17497" marT="13226" marB="1322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2C2C2C"/>
                    </a:solidFill>
                  </a:tcPr>
                </a:tc>
                <a:tc hMerge="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endParaRPr lang="en-US" sz="1600" b="1" i="0">
                        <a:latin typeface="Adobe Clean Light" panose="020B0303020404020204" pitchFamily="34" charset="0"/>
                      </a:endParaRPr>
                    </a:p>
                  </a:txBody>
                  <a:tcPr marR="17497" marT="13226" marB="13226"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l" rtl="0"/>
                      <a:endParaRPr lang="en-US" sz="1300" b="1" i="0">
                        <a:solidFill>
                          <a:schemeClr val="tx1">
                            <a:lumMod val="75000"/>
                            <a:lumOff val="25000"/>
                          </a:schemeClr>
                        </a:solidFill>
                        <a:latin typeface="Adobe Clean Light" panose="020B0303020404020204" pitchFamily="34" charset="0"/>
                      </a:endParaRPr>
                    </a:p>
                  </a:txBody>
                  <a:tcPr marL="17497" marR="17497" marT="49597" marB="4959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786453165"/>
                  </a:ext>
                </a:extLst>
              </a:tr>
              <a:tr h="607982">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a:solidFill>
                            <a:schemeClr val="bg1"/>
                          </a:solidFill>
                          <a:latin typeface="+mj-lt"/>
                          <a:ea typeface="+mn-ea"/>
                          <a:cs typeface="+mn-cs"/>
                        </a:rPr>
                        <a:t>Expert </a:t>
                      </a:r>
                      <a:br>
                        <a:rPr lang="fr-FR" sz="1400" b="0" i="0">
                          <a:solidFill>
                            <a:schemeClr val="bg1"/>
                          </a:solidFill>
                          <a:latin typeface="+mj-lt"/>
                          <a:ea typeface="+mn-ea"/>
                          <a:cs typeface="+mn-cs"/>
                        </a:rPr>
                      </a:br>
                      <a:r>
                        <a:rPr lang="fr-FR" sz="1400" b="0" i="0">
                          <a:solidFill>
                            <a:schemeClr val="bg1"/>
                          </a:solidFill>
                          <a:latin typeface="+mj-lt"/>
                          <a:ea typeface="+mn-ea"/>
                          <a:cs typeface="+mn-cs"/>
                        </a:rPr>
                        <a:t>assigné</a:t>
                      </a:r>
                    </a:p>
                  </a:txBody>
                  <a:tcPr marL="41992" marR="41992"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9EA6AE"/>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fr-FR" sz="1200" b="0" i="0">
                          <a:solidFill>
                            <a:schemeClr val="tx1">
                              <a:lumMod val="75000"/>
                              <a:lumOff val="25000"/>
                            </a:schemeClr>
                          </a:solidFill>
                          <a:latin typeface="+mn-lt"/>
                          <a:ea typeface="+mn-ea"/>
                          <a:cs typeface="+mn-cs"/>
                        </a:rPr>
                        <a:t>Ingénieur d’assistance nommé</a:t>
                      </a: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fr-FR" sz="14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161264719"/>
                  </a:ext>
                </a:extLst>
              </a:tr>
              <a:tr h="445009">
                <a:tc rowSpan="8">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a:solidFill>
                            <a:schemeClr val="bg1"/>
                          </a:solidFill>
                          <a:latin typeface="+mj-lt"/>
                          <a:ea typeface="+mn-ea"/>
                          <a:cs typeface="+mn-cs"/>
                        </a:rPr>
                        <a:t>Services d’assistance</a:t>
                      </a:r>
                    </a:p>
                  </a:txBody>
                  <a:tcPr marL="0" marR="0"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fr-FR" sz="1200" b="0" i="0">
                          <a:solidFill>
                            <a:schemeClr val="tx1">
                              <a:lumMod val="75000"/>
                              <a:lumOff val="25000"/>
                            </a:schemeClr>
                          </a:solidFill>
                          <a:latin typeface="+mn-lt"/>
                          <a:ea typeface="+mn-ea"/>
                          <a:cs typeface="+mn-cs"/>
                        </a:rPr>
                        <a:t>Assistance en ligne</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ctr"/>
                      <a:r>
                        <a:rPr lang="fr-FR" sz="1400" b="0" i="0" u="none" strike="noStrike" baseline="0">
                          <a:solidFill>
                            <a:schemeClr val="tx1"/>
                          </a:solidFill>
                          <a:latin typeface="+mj-lt"/>
                          <a:ea typeface="+mn-ea"/>
                          <a:cs typeface="+mn-cs"/>
                        </a:rPr>
                        <a:t> </a:t>
                      </a:r>
                      <a:r>
                        <a:rPr kumimoji="0" lang="fr-FR" sz="1400" b="0" i="0" u="none" strike="noStrike" cap="none" normalizeH="0" baseline="0">
                          <a:ln>
                            <a:noFill/>
                          </a:ln>
                          <a:solidFill>
                            <a:srgbClr val="000000"/>
                          </a:solidFill>
                          <a:uLnTx/>
                          <a:uFillTx/>
                          <a:latin typeface="+mj-lt"/>
                          <a:ea typeface="+mn-ea"/>
                          <a:cs typeface="+mn-cs"/>
                        </a:rPr>
                        <a:t>24x5</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20111599"/>
                  </a:ext>
                </a:extLst>
              </a:tr>
              <a:tr h="317649">
                <a:tc vMerge="1">
                  <a:txBody>
                    <a:bodyPr/>
                    <a:lstStyle/>
                    <a:p>
                      <a:endParaRPr lang="en-US"/>
                    </a:p>
                  </a:txBody>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fr-FR" sz="1200" b="0" i="0" dirty="0">
                          <a:solidFill>
                            <a:schemeClr val="tx1">
                              <a:lumMod val="75000"/>
                              <a:lumOff val="25000"/>
                            </a:schemeClr>
                          </a:solidFill>
                          <a:latin typeface="+mn-lt"/>
                          <a:ea typeface="+mn-ea"/>
                          <a:cs typeface="+mn-cs"/>
                        </a:rPr>
                        <a:t>Assistance 24x7 en cas </a:t>
                      </a:r>
                      <a:br>
                        <a:rPr lang="fr-FR" sz="1200" b="0" i="0" dirty="0">
                          <a:solidFill>
                            <a:schemeClr val="tx1">
                              <a:lumMod val="75000"/>
                              <a:lumOff val="25000"/>
                            </a:schemeClr>
                          </a:solidFill>
                          <a:latin typeface="+mn-lt"/>
                          <a:ea typeface="+mn-ea"/>
                          <a:cs typeface="+mn-cs"/>
                        </a:rPr>
                      </a:br>
                      <a:r>
                        <a:rPr lang="fr-FR" sz="1200" b="0" i="0" dirty="0">
                          <a:solidFill>
                            <a:schemeClr val="tx1">
                              <a:lumMod val="75000"/>
                              <a:lumOff val="25000"/>
                            </a:schemeClr>
                          </a:solidFill>
                          <a:latin typeface="+mn-lt"/>
                          <a:ea typeface="+mn-ea"/>
                          <a:cs typeface="+mn-cs"/>
                        </a:rPr>
                        <a:t>de problème P1 </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fr-FR" sz="14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277982916"/>
                  </a:ext>
                </a:extLst>
              </a:tr>
              <a:tr h="317649">
                <a:tc vMerge="1">
                  <a:txBody>
                    <a:bodyPr/>
                    <a:lstStyle/>
                    <a:p>
                      <a:pPr marL="182880" algn="l" rtl="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fr-FR" sz="1200" b="0" i="0">
                          <a:solidFill>
                            <a:schemeClr val="tx1">
                              <a:lumMod val="75000"/>
                              <a:lumOff val="25000"/>
                            </a:schemeClr>
                          </a:solidFill>
                          <a:latin typeface="+mn-lt"/>
                          <a:ea typeface="+mn-ea"/>
                          <a:cs typeface="+mn-cs"/>
                        </a:rPr>
                        <a:t>Contacts d’assistance nommés</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fr-FR" sz="1400" b="0" i="0" u="none" strike="noStrike" cap="none" normalizeH="0" baseline="0" noProof="0">
                          <a:ln>
                            <a:noFill/>
                          </a:ln>
                          <a:solidFill>
                            <a:srgbClr val="000000"/>
                          </a:solidFill>
                          <a:uLnTx/>
                          <a:uFillTx/>
                          <a:latin typeface="+mj-lt"/>
                          <a:ea typeface="+mn-ea"/>
                          <a:cs typeface="+mn-cs"/>
                        </a:rPr>
                        <a:t>10</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79488053"/>
                  </a:ext>
                </a:extLst>
              </a:tr>
              <a:tr h="484579">
                <a:tc vMerge="1">
                  <a:txBody>
                    <a:bodyPr/>
                    <a:lstStyle/>
                    <a:p>
                      <a:pPr marL="182880" algn="l" rtl="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fr-FR" sz="1200" b="0" i="0" dirty="0">
                          <a:solidFill>
                            <a:schemeClr val="tx1">
                              <a:lumMod val="75000"/>
                              <a:lumOff val="25000"/>
                            </a:schemeClr>
                          </a:solidFill>
                          <a:latin typeface="+mn-lt"/>
                          <a:ea typeface="+mn-ea"/>
                          <a:cs typeface="+mn-cs"/>
                        </a:rPr>
                        <a:t>Assistance téléphonique </a:t>
                      </a:r>
                      <a:br>
                        <a:rPr lang="fr-FR" sz="1200" b="0" i="0" dirty="0">
                          <a:solidFill>
                            <a:schemeClr val="tx1">
                              <a:lumMod val="75000"/>
                              <a:lumOff val="25000"/>
                            </a:schemeClr>
                          </a:solidFill>
                          <a:latin typeface="+mn-lt"/>
                          <a:ea typeface="+mn-ea"/>
                          <a:cs typeface="+mn-cs"/>
                        </a:rPr>
                      </a:br>
                      <a:r>
                        <a:rPr lang="fr-FR" sz="1200" b="0" i="0" dirty="0">
                          <a:solidFill>
                            <a:schemeClr val="tx1">
                              <a:lumMod val="75000"/>
                              <a:lumOff val="25000"/>
                            </a:schemeClr>
                          </a:solidFill>
                          <a:latin typeface="+mn-lt"/>
                          <a:ea typeface="+mn-ea"/>
                          <a:cs typeface="+mn-cs"/>
                        </a:rPr>
                        <a:t>en direct</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fr-FR" sz="14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4067961505"/>
                  </a:ext>
                </a:extLst>
              </a:tr>
              <a:tr h="397050">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fr-FR" sz="1200" b="0" i="0">
                          <a:solidFill>
                            <a:schemeClr val="tx1">
                              <a:lumMod val="75000"/>
                              <a:lumOff val="25000"/>
                            </a:schemeClr>
                          </a:solidFill>
                          <a:latin typeface="+mn-lt"/>
                          <a:ea typeface="+mn-ea"/>
                          <a:cs typeface="+mn-cs"/>
                        </a:rPr>
                        <a:t>Gestion des remontées d’informations </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fr-FR" sz="14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15000"/>
                      </a:schemeClr>
                    </a:solidFill>
                  </a:tcPr>
                </a:tc>
                <a:extLst>
                  <a:ext uri="{0D108BD9-81ED-4DB2-BD59-A6C34878D82A}">
                    <a16:rowId xmlns:a16="http://schemas.microsoft.com/office/drawing/2014/main" val="110887327"/>
                  </a:ext>
                </a:extLst>
              </a:tr>
              <a:tr h="486741">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fr-FR" sz="1200" b="0" i="0" dirty="0">
                          <a:solidFill>
                            <a:schemeClr val="tx1">
                              <a:lumMod val="75000"/>
                              <a:lumOff val="25000"/>
                            </a:schemeClr>
                          </a:solidFill>
                          <a:latin typeface="+mn-lt"/>
                          <a:ea typeface="+mn-ea"/>
                          <a:cs typeface="+mn-cs"/>
                        </a:rPr>
                        <a:t>Examens d’assistance </a:t>
                      </a:r>
                      <a:br>
                        <a:rPr lang="fr-FR" sz="1200" b="0" i="0" dirty="0">
                          <a:solidFill>
                            <a:schemeClr val="tx1">
                              <a:lumMod val="75000"/>
                              <a:lumOff val="25000"/>
                            </a:schemeClr>
                          </a:solidFill>
                          <a:latin typeface="+mn-lt"/>
                          <a:ea typeface="+mn-ea"/>
                          <a:cs typeface="+mn-cs"/>
                        </a:rPr>
                      </a:br>
                      <a:r>
                        <a:rPr lang="fr-FR" sz="1200" b="0" i="0" dirty="0">
                          <a:solidFill>
                            <a:schemeClr val="tx1">
                              <a:lumMod val="75000"/>
                              <a:lumOff val="25000"/>
                            </a:schemeClr>
                          </a:solidFill>
                          <a:latin typeface="+mn-lt"/>
                          <a:ea typeface="+mn-ea"/>
                          <a:cs typeface="+mn-cs"/>
                        </a:rPr>
                        <a:t>par an</a:t>
                      </a:r>
                    </a:p>
                  </a:txBody>
                  <a:tcPr marR="0" marT="13226" marB="0" anchor="ctr">
                    <a:lnL w="6350"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fr-FR" sz="1400" b="0" i="0" u="none" strike="noStrike" cap="none" normalizeH="0" baseline="0" noProof="0">
                          <a:ln>
                            <a:noFill/>
                          </a:ln>
                          <a:solidFill>
                            <a:srgbClr val="000000"/>
                          </a:solidFill>
                          <a:uLnTx/>
                          <a:uFillTx/>
                          <a:latin typeface="+mj-lt"/>
                          <a:ea typeface="+mn-ea"/>
                          <a:cs typeface="+mn-cs"/>
                        </a:rPr>
                        <a:t>2</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345501666"/>
                  </a:ext>
                </a:extLst>
              </a:tr>
              <a:tr h="486741">
                <a:tc vMerge="1">
                  <a:txBody>
                    <a:bodyPr/>
                    <a:lstStyle/>
                    <a:p>
                      <a:endParaRPr lang="en-US"/>
                    </a:p>
                  </a:txBody>
                  <a:tcPr/>
                </a:tc>
                <a:tc>
                  <a:txBody>
                    <a:body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fr-FR" sz="1200" b="0" i="0">
                          <a:solidFill>
                            <a:schemeClr val="tx1">
                              <a:lumMod val="75000"/>
                              <a:lumOff val="25000"/>
                            </a:schemeClr>
                          </a:solidFill>
                          <a:latin typeface="+mn-lt"/>
                          <a:ea typeface="+mn-ea"/>
                          <a:cs typeface="+mn-cs"/>
                        </a:rPr>
                        <a:t>Sessions d’experts par an</a:t>
                      </a:r>
                    </a:p>
                  </a:txBody>
                  <a:tcPr marR="0" marT="13226" marB="0" anchor="ctr">
                    <a:lnL w="6350"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fr-FR" sz="1400" b="0" i="0" u="none" strike="noStrike" cap="none" normalizeH="0" baseline="0" noProof="0">
                          <a:ln>
                            <a:noFill/>
                          </a:ln>
                          <a:solidFill>
                            <a:srgbClr val="000000"/>
                          </a:solidFill>
                          <a:uLnTx/>
                          <a:uFillTx/>
                          <a:latin typeface="+mj-lt"/>
                          <a:ea typeface="+mn-ea"/>
                          <a:cs typeface="+mn-cs"/>
                        </a:rPr>
                        <a:t>2</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15000"/>
                      </a:schemeClr>
                    </a:solidFill>
                  </a:tcPr>
                </a:tc>
                <a:extLst>
                  <a:ext uri="{0D108BD9-81ED-4DB2-BD59-A6C34878D82A}">
                    <a16:rowId xmlns:a16="http://schemas.microsoft.com/office/drawing/2014/main" val="2367743512"/>
                  </a:ext>
                </a:extLst>
              </a:tr>
              <a:tr h="681405">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fr-FR" sz="1200" b="0" i="0">
                          <a:solidFill>
                            <a:schemeClr val="tx1">
                              <a:lumMod val="75000"/>
                              <a:lumOff val="25000"/>
                            </a:schemeClr>
                          </a:solidFill>
                          <a:latin typeface="+mn-lt"/>
                          <a:ea typeface="+mn-ea"/>
                          <a:cs typeface="+mn-cs"/>
                        </a:rPr>
                        <a:t>Activités d’assistance dans le Cloud - Experience Manager as Cloud</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fr-FR" sz="14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2251144576"/>
                  </a:ext>
                </a:extLst>
              </a:tr>
              <a:tr h="536060">
                <a:tc rowSpan="2">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a:solidFill>
                            <a:schemeClr val="bg1"/>
                          </a:solidFill>
                          <a:latin typeface="+mj-lt"/>
                          <a:ea typeface="+mn-ea"/>
                          <a:cs typeface="+mn-cs"/>
                        </a:rPr>
                        <a:t>Services </a:t>
                      </a:r>
                      <a:br>
                        <a:rPr lang="fr-FR" sz="1400" b="0" i="0">
                          <a:solidFill>
                            <a:schemeClr val="bg1"/>
                          </a:solidFill>
                          <a:latin typeface="+mj-lt"/>
                          <a:ea typeface="+mn-ea"/>
                          <a:cs typeface="+mn-cs"/>
                        </a:rPr>
                      </a:br>
                      <a:r>
                        <a:rPr lang="fr-FR" sz="1400" b="0" i="0">
                          <a:solidFill>
                            <a:schemeClr val="bg1"/>
                          </a:solidFill>
                          <a:latin typeface="+mj-lt"/>
                          <a:ea typeface="+mn-ea"/>
                          <a:cs typeface="+mn-cs"/>
                        </a:rPr>
                        <a:t>de terrain</a:t>
                      </a:r>
                    </a:p>
                  </a:txBody>
                  <a:tcPr marL="0" marR="0"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2C2C2C"/>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fr-FR" sz="1200" b="0" i="0" dirty="0">
                          <a:solidFill>
                            <a:schemeClr val="tx1">
                              <a:lumMod val="75000"/>
                              <a:lumOff val="25000"/>
                            </a:schemeClr>
                          </a:solidFill>
                          <a:latin typeface="+mn-lt"/>
                          <a:ea typeface="+mn-ea"/>
                          <a:cs typeface="+mn-cs"/>
                        </a:rPr>
                        <a:t>Services Launch Advisory - Première année de </a:t>
                      </a:r>
                      <a:br>
                        <a:rPr lang="fr-FR" sz="1200" b="0" i="0" dirty="0">
                          <a:solidFill>
                            <a:schemeClr val="tx1">
                              <a:lumMod val="75000"/>
                              <a:lumOff val="25000"/>
                            </a:schemeClr>
                          </a:solidFill>
                          <a:latin typeface="+mn-lt"/>
                          <a:ea typeface="+mn-ea"/>
                          <a:cs typeface="+mn-cs"/>
                        </a:rPr>
                      </a:br>
                      <a:r>
                        <a:rPr lang="fr-FR" sz="1200" b="0" i="0" dirty="0">
                          <a:solidFill>
                            <a:schemeClr val="tx1">
                              <a:lumMod val="75000"/>
                              <a:lumOff val="25000"/>
                            </a:schemeClr>
                          </a:solidFill>
                          <a:latin typeface="+mn-lt"/>
                          <a:ea typeface="+mn-ea"/>
                          <a:cs typeface="+mn-cs"/>
                        </a:rPr>
                        <a:t>la nouvelle solution</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fr-FR" sz="14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2198372"/>
                  </a:ext>
                </a:extLst>
              </a:tr>
              <a:tr h="459617">
                <a:tc vMerge="1">
                  <a:txBody>
                    <a:bodyPr/>
                    <a:lstStyle/>
                    <a:p>
                      <a:pPr marL="182880" marR="0" lvl="0" indent="0" algn="l" defTabSz="1088291" rtl="0" eaLnBrk="1" fontAlgn="auto" latinLnBrk="0" hangingPunct="1">
                        <a:lnSpc>
                          <a:spcPct val="100000"/>
                        </a:lnSpc>
                        <a:spcBef>
                          <a:spcPts val="0"/>
                        </a:spcBef>
                        <a:spcAft>
                          <a:spcPts val="0"/>
                        </a:spcAft>
                        <a:buClrTx/>
                        <a:buSzTx/>
                        <a:buFontTx/>
                        <a:buNone/>
                        <a:tabLst/>
                        <a:defRPr/>
                      </a:pPr>
                      <a:endParaRPr lang="en-US" sz="1200" b="0" i="0">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fr-FR" sz="1200" b="0" i="0" dirty="0">
                          <a:solidFill>
                            <a:schemeClr val="tx1">
                              <a:lumMod val="75000"/>
                              <a:lumOff val="25000"/>
                            </a:schemeClr>
                          </a:solidFill>
                          <a:latin typeface="+mn-lt"/>
                          <a:ea typeface="+mn-ea"/>
                          <a:cs typeface="+mn-cs"/>
                        </a:rPr>
                        <a:t>Activités des services </a:t>
                      </a:r>
                      <a:br>
                        <a:rPr lang="fr-FR" sz="1200" b="0" i="0" dirty="0">
                          <a:solidFill>
                            <a:schemeClr val="tx1">
                              <a:lumMod val="75000"/>
                              <a:lumOff val="25000"/>
                            </a:schemeClr>
                          </a:solidFill>
                          <a:latin typeface="+mn-lt"/>
                          <a:ea typeface="+mn-ea"/>
                          <a:cs typeface="+mn-cs"/>
                        </a:rPr>
                      </a:br>
                      <a:r>
                        <a:rPr lang="fr-FR" sz="1200" b="0" i="0" dirty="0">
                          <a:solidFill>
                            <a:schemeClr val="tx1">
                              <a:lumMod val="75000"/>
                              <a:lumOff val="25000"/>
                            </a:schemeClr>
                          </a:solidFill>
                          <a:latin typeface="+mn-lt"/>
                          <a:ea typeface="+mn-ea"/>
                          <a:cs typeface="+mn-cs"/>
                        </a:rPr>
                        <a:t>de terrain </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fr-FR" sz="1400" b="0" i="0" u="none" strike="noStrike" cap="none" normalizeH="0" baseline="0" noProof="0" dirty="0">
                          <a:ln>
                            <a:noFill/>
                          </a:ln>
                          <a:solidFill>
                            <a:srgbClr val="000000"/>
                          </a:solidFill>
                          <a:uLnTx/>
                          <a:uFillTx/>
                          <a:latin typeface="+mj-lt"/>
                          <a:ea typeface="+mn-ea"/>
                          <a:cs typeface="+mn-cs"/>
                        </a:rPr>
                        <a:t>2</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705431232"/>
                  </a:ext>
                </a:extLst>
              </a:tr>
            </a:tbl>
          </a:graphicData>
        </a:graphic>
      </p:graphicFrame>
      <p:sp>
        <p:nvSpPr>
          <p:cNvPr id="46" name="Rectangle 45">
            <a:extLst>
              <a:ext uri="{FF2B5EF4-FFF2-40B4-BE49-F238E27FC236}">
                <a16:creationId xmlns:a16="http://schemas.microsoft.com/office/drawing/2014/main" id="{C23DD36F-5A9B-4622-9E6B-7A14A28C560D}"/>
              </a:ext>
            </a:extLst>
          </p:cNvPr>
          <p:cNvSpPr/>
          <p:nvPr/>
        </p:nvSpPr>
        <p:spPr>
          <a:xfrm>
            <a:off x="6828863" y="4178594"/>
            <a:ext cx="3953436" cy="230832"/>
          </a:xfrm>
          <a:prstGeom prst="rect">
            <a:avLst/>
          </a:prstGeom>
        </p:spPr>
        <p:txBody>
          <a:bodyPr wrap="square">
            <a:spAutoFit/>
          </a:bodyPr>
          <a:lstStyle/>
          <a:p>
            <a:r>
              <a:rPr lang="fr-FR" sz="900" i="1" dirty="0">
                <a:solidFill>
                  <a:schemeClr val="tx1">
                    <a:lumMod val="50000"/>
                    <a:lumOff val="50000"/>
                  </a:schemeClr>
                </a:solidFill>
              </a:rPr>
              <a:t>* Tous les produits ne bénéficient pas de l’assistance de messagerie instantanée. </a:t>
            </a:r>
          </a:p>
        </p:txBody>
      </p:sp>
      <p:grpSp>
        <p:nvGrpSpPr>
          <p:cNvPr id="47" name="Group 46">
            <a:extLst>
              <a:ext uri="{FF2B5EF4-FFF2-40B4-BE49-F238E27FC236}">
                <a16:creationId xmlns:a16="http://schemas.microsoft.com/office/drawing/2014/main" id="{E6F1AF70-40FD-4C7F-B788-BC6275661FF2}"/>
              </a:ext>
            </a:extLst>
          </p:cNvPr>
          <p:cNvGrpSpPr/>
          <p:nvPr/>
        </p:nvGrpSpPr>
        <p:grpSpPr>
          <a:xfrm>
            <a:off x="4605743" y="6298526"/>
            <a:ext cx="7275362" cy="294761"/>
            <a:chOff x="4000500" y="1895754"/>
            <a:chExt cx="1000125" cy="2664807"/>
          </a:xfrm>
        </p:grpSpPr>
        <p:sp>
          <p:nvSpPr>
            <p:cNvPr id="48" name="Rectangle: Rounded Corners 47">
              <a:extLst>
                <a:ext uri="{FF2B5EF4-FFF2-40B4-BE49-F238E27FC236}">
                  <a16:creationId xmlns:a16="http://schemas.microsoft.com/office/drawing/2014/main" id="{41F18986-014B-459C-A62E-1AC4EEFA052D}"/>
                </a:ext>
              </a:extLst>
            </p:cNvPr>
            <p:cNvSpPr/>
            <p:nvPr/>
          </p:nvSpPr>
          <p:spPr>
            <a:xfrm>
              <a:off x="4000500" y="1895754"/>
              <a:ext cx="1000125" cy="2664807"/>
            </a:xfrm>
            <a:prstGeom prst="roundRect">
              <a:avLst>
                <a:gd name="adj" fmla="val 50000"/>
              </a:avLst>
            </a:prstGeom>
            <a:solidFill>
              <a:srgbClr val="6B737B"/>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l" defTabSz="914400" rtl="0" eaLnBrk="1" fontAlgn="auto" latinLnBrk="0" hangingPunct="1">
                <a:lnSpc>
                  <a:spcPct val="85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49" name="Rectangle: Rounded Corners 48">
              <a:extLst>
                <a:ext uri="{FF2B5EF4-FFF2-40B4-BE49-F238E27FC236}">
                  <a16:creationId xmlns:a16="http://schemas.microsoft.com/office/drawing/2014/main" id="{7A84A58D-7939-4654-95A7-D41DA9FFD794}"/>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sz="1200" b="0" i="0" u="none" strike="noStrike" cap="none" normalizeH="0" baseline="0" noProof="0">
                  <a:ln>
                    <a:noFill/>
                  </a:ln>
                  <a:solidFill>
                    <a:srgbClr val="FFFFFF"/>
                  </a:solidFill>
                  <a:uLnTx/>
                  <a:uFillTx/>
                  <a:latin typeface="Adobe Clean ExtraBold"/>
                  <a:ea typeface="+mn-ea"/>
                  <a:cs typeface="+mn-cs"/>
                </a:rPr>
                <a:t>Contacts d’assistance nommés – Liste de 10 utilisateurs autorisés à interagir avec le service clientèle</a:t>
              </a:r>
            </a:p>
          </p:txBody>
        </p:sp>
      </p:grpSp>
    </p:spTree>
    <p:extLst>
      <p:ext uri="{BB962C8B-B14F-4D97-AF65-F5344CB8AC3E}">
        <p14:creationId xmlns:p14="http://schemas.microsoft.com/office/powerpoint/2010/main" val="5035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75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B50CB9-B8BF-46E8-80F3-B6314C3B69B6}"/>
              </a:ext>
            </a:extLst>
          </p:cNvPr>
          <p:cNvSpPr txBox="1"/>
          <p:nvPr/>
        </p:nvSpPr>
        <p:spPr>
          <a:xfrm>
            <a:off x="9405257" y="6584043"/>
            <a:ext cx="2788557" cy="27699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200" i="1">
                <a:solidFill>
                  <a:srgbClr val="5F5F5F"/>
                </a:solidFill>
                <a:ea typeface="+mn-lt"/>
                <a:cs typeface="Arial"/>
                <a:hlinkClick r:id="rId2"/>
              </a:rPr>
              <a:t>https://adobe.ly/</a:t>
            </a:r>
            <a:r>
              <a:rPr lang="fr-FR" sz="1200">
                <a:ea typeface="+mn-lt"/>
                <a:cs typeface="+mn-lt"/>
                <a:hlinkClick r:id="rId2"/>
              </a:rPr>
              <a:t>elitesupport</a:t>
            </a:r>
          </a:p>
        </p:txBody>
      </p:sp>
      <p:sp>
        <p:nvSpPr>
          <p:cNvPr id="2" name="Title 1">
            <a:extLst>
              <a:ext uri="{FF2B5EF4-FFF2-40B4-BE49-F238E27FC236}">
                <a16:creationId xmlns:a16="http://schemas.microsoft.com/office/drawing/2014/main" id="{808798F8-E52B-4E66-BFC8-4D549CFB4422}"/>
              </a:ext>
            </a:extLst>
          </p:cNvPr>
          <p:cNvSpPr>
            <a:spLocks noGrp="1"/>
          </p:cNvSpPr>
          <p:nvPr>
            <p:ph type="title"/>
          </p:nvPr>
        </p:nvSpPr>
        <p:spPr/>
        <p:txBody>
          <a:bodyPr/>
          <a:lstStyle/>
          <a:p>
            <a:r>
              <a:rPr lang="fr-FR" sz="2800"/>
              <a:t>Assistance Elite</a:t>
            </a:r>
          </a:p>
        </p:txBody>
      </p:sp>
      <p:grpSp>
        <p:nvGrpSpPr>
          <p:cNvPr id="4" name="Group 3">
            <a:extLst>
              <a:ext uri="{FF2B5EF4-FFF2-40B4-BE49-F238E27FC236}">
                <a16:creationId xmlns:a16="http://schemas.microsoft.com/office/drawing/2014/main" id="{0B19A9B0-941C-4023-9419-4D078FD131DB}"/>
              </a:ext>
            </a:extLst>
          </p:cNvPr>
          <p:cNvGrpSpPr/>
          <p:nvPr/>
        </p:nvGrpSpPr>
        <p:grpSpPr>
          <a:xfrm>
            <a:off x="4511039" y="930652"/>
            <a:ext cx="7370066" cy="360000"/>
            <a:chOff x="4000500" y="1895754"/>
            <a:chExt cx="1000125" cy="2664807"/>
          </a:xfrm>
        </p:grpSpPr>
        <p:sp>
          <p:nvSpPr>
            <p:cNvPr id="5" name="Rectangle: Rounded Corners 4">
              <a:extLst>
                <a:ext uri="{FF2B5EF4-FFF2-40B4-BE49-F238E27FC236}">
                  <a16:creationId xmlns:a16="http://schemas.microsoft.com/office/drawing/2014/main" id="{7AB90B09-012A-433C-9A96-72E4C01EC18D}"/>
                </a:ext>
              </a:extLst>
            </p:cNvPr>
            <p:cNvSpPr/>
            <p:nvPr/>
          </p:nvSpPr>
          <p:spPr>
            <a:xfrm>
              <a:off x="4000500" y="1895754"/>
              <a:ext cx="1000125" cy="2664807"/>
            </a:xfrm>
            <a:prstGeom prst="roundRect">
              <a:avLst>
                <a:gd name="adj" fmla="val 50000"/>
              </a:avLst>
            </a:prstGeom>
            <a:solidFill>
              <a:schemeClr val="accent6"/>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endParaRPr kumimoji="0" lang="en-GB"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6" name="Rectangle: Rounded Corners 5">
              <a:extLst>
                <a:ext uri="{FF2B5EF4-FFF2-40B4-BE49-F238E27FC236}">
                  <a16:creationId xmlns:a16="http://schemas.microsoft.com/office/drawing/2014/main" id="{7CC50386-681D-441A-9746-218B04D9630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b="0" i="0" u="none" strike="noStrike" cap="none" normalizeH="0" baseline="0" noProof="0">
                  <a:ln>
                    <a:noFill/>
                  </a:ln>
                  <a:solidFill>
                    <a:srgbClr val="FFFFFF"/>
                  </a:solidFill>
                  <a:uLnTx/>
                  <a:uFillTx/>
                  <a:latin typeface="Adobe Clean ExtraBold"/>
                  <a:ea typeface="+mn-ea"/>
                  <a:cs typeface="+mn-cs"/>
                </a:rPr>
                <a:t>Niveaux et fonctionnalités</a:t>
              </a:r>
            </a:p>
          </p:txBody>
        </p:sp>
      </p:grpSp>
      <p:sp>
        <p:nvSpPr>
          <p:cNvPr id="8" name="Rectangle 7">
            <a:extLst>
              <a:ext uri="{FF2B5EF4-FFF2-40B4-BE49-F238E27FC236}">
                <a16:creationId xmlns:a16="http://schemas.microsoft.com/office/drawing/2014/main" id="{23374CC1-C2E0-4BEB-8120-2B9CBBA016FB}"/>
              </a:ext>
            </a:extLst>
          </p:cNvPr>
          <p:cNvSpPr/>
          <p:nvPr/>
        </p:nvSpPr>
        <p:spPr>
          <a:xfrm>
            <a:off x="4511038" y="1384662"/>
            <a:ext cx="7370066" cy="1327341"/>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9" name="TextBox 8">
            <a:extLst>
              <a:ext uri="{FF2B5EF4-FFF2-40B4-BE49-F238E27FC236}">
                <a16:creationId xmlns:a16="http://schemas.microsoft.com/office/drawing/2014/main" id="{86C5CE28-0E4A-4D14-BC20-1B0410C298EB}"/>
              </a:ext>
            </a:extLst>
          </p:cNvPr>
          <p:cNvSpPr txBox="1"/>
          <p:nvPr/>
        </p:nvSpPr>
        <p:spPr>
          <a:xfrm>
            <a:off x="4624251" y="1888828"/>
            <a:ext cx="7180653" cy="646331"/>
          </a:xfrm>
          <a:prstGeom prst="rect">
            <a:avLst/>
          </a:prstGeom>
          <a:noFill/>
        </p:spPr>
        <p:txBody>
          <a:bodyPr wrap="square">
            <a:spAutoFit/>
          </a:bodyPr>
          <a:lstStyle/>
          <a:p>
            <a:r>
              <a:rPr lang="fr-FR" sz="1200" dirty="0"/>
              <a:t>Accédez aux ressources en ligne de documentation et d’engagement avec d’autres experts et clients pour connaître les bonnes pratiques et suivre une série de webinaires (Office </a:t>
            </a:r>
            <a:r>
              <a:rPr lang="fr-FR" sz="1200" dirty="0" err="1"/>
              <a:t>Hours</a:t>
            </a:r>
            <a:r>
              <a:rPr lang="fr-FR" sz="1200" dirty="0"/>
              <a:t>). dévoilant des conseils et des astuces </a:t>
            </a:r>
            <a:br>
              <a:rPr lang="fr-FR" sz="1200" dirty="0"/>
            </a:br>
            <a:r>
              <a:rPr lang="fr-FR" sz="1200" dirty="0"/>
              <a:t>de dépannage. Plusieurs moyens sont également disponibles pour poser des questions et soumettre des cas.</a:t>
            </a:r>
          </a:p>
        </p:txBody>
      </p:sp>
      <p:grpSp>
        <p:nvGrpSpPr>
          <p:cNvPr id="10" name="Group 9">
            <a:extLst>
              <a:ext uri="{FF2B5EF4-FFF2-40B4-BE49-F238E27FC236}">
                <a16:creationId xmlns:a16="http://schemas.microsoft.com/office/drawing/2014/main" id="{0478C2D5-12AC-49F7-B5ED-5C498992BFA0}"/>
              </a:ext>
            </a:extLst>
          </p:cNvPr>
          <p:cNvGrpSpPr/>
          <p:nvPr/>
        </p:nvGrpSpPr>
        <p:grpSpPr>
          <a:xfrm>
            <a:off x="4605744" y="1498727"/>
            <a:ext cx="7180654" cy="360000"/>
            <a:chOff x="4000500" y="1895754"/>
            <a:chExt cx="1000125" cy="2664807"/>
          </a:xfrm>
        </p:grpSpPr>
        <p:sp>
          <p:nvSpPr>
            <p:cNvPr id="11" name="Rectangle: Rounded Corners 10">
              <a:extLst>
                <a:ext uri="{FF2B5EF4-FFF2-40B4-BE49-F238E27FC236}">
                  <a16:creationId xmlns:a16="http://schemas.microsoft.com/office/drawing/2014/main" id="{3F051529-6599-4250-813E-5C2A2AF635E7}"/>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2" name="Rectangle: Rounded Corners 11">
              <a:extLst>
                <a:ext uri="{FF2B5EF4-FFF2-40B4-BE49-F238E27FC236}">
                  <a16:creationId xmlns:a16="http://schemas.microsoft.com/office/drawing/2014/main" id="{763EF3CE-3F8D-4EFC-97D0-C2FD163B2B9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fr-FR" sz="1600">
                  <a:solidFill>
                    <a:srgbClr val="FFFFFF"/>
                  </a:solidFill>
                  <a:latin typeface="Adobe Clean ExtraBold"/>
                </a:rPr>
                <a:t>Assistance en ligne</a:t>
              </a:r>
            </a:p>
          </p:txBody>
        </p:sp>
      </p:grpSp>
      <p:sp>
        <p:nvSpPr>
          <p:cNvPr id="13" name="Rectangle 12">
            <a:extLst>
              <a:ext uri="{FF2B5EF4-FFF2-40B4-BE49-F238E27FC236}">
                <a16:creationId xmlns:a16="http://schemas.microsoft.com/office/drawing/2014/main" id="{4C01E352-9816-42DC-820C-94ED172D51FC}"/>
              </a:ext>
            </a:extLst>
          </p:cNvPr>
          <p:cNvSpPr>
            <a:spLocks/>
          </p:cNvSpPr>
          <p:nvPr/>
        </p:nvSpPr>
        <p:spPr>
          <a:xfrm>
            <a:off x="5420328" y="3000253"/>
            <a:ext cx="2622520" cy="169277"/>
          </a:xfrm>
          <a:prstGeom prst="rect">
            <a:avLst/>
          </a:prstGeom>
          <a:noFill/>
        </p:spPr>
        <p:txBody>
          <a:bodyPr wrap="square" lIns="0" tIns="0" rIns="0" bIns="0" rtlCol="0">
            <a:spAutoFit/>
          </a:bodyPr>
          <a:lstStyle/>
          <a:p>
            <a:r>
              <a:rPr lang="fr-FR" sz="1100">
                <a:solidFill>
                  <a:schemeClr val="tx1">
                    <a:lumMod val="75000"/>
                    <a:lumOff val="25000"/>
                  </a:schemeClr>
                </a:solidFill>
                <a:latin typeface="+mj-lt"/>
              </a:rPr>
              <a:t>Forums en ligne</a:t>
            </a:r>
          </a:p>
        </p:txBody>
      </p:sp>
      <p:sp>
        <p:nvSpPr>
          <p:cNvPr id="14" name="TextBox 13">
            <a:extLst>
              <a:ext uri="{FF2B5EF4-FFF2-40B4-BE49-F238E27FC236}">
                <a16:creationId xmlns:a16="http://schemas.microsoft.com/office/drawing/2014/main" id="{ED6D77AB-6D4C-4A17-ADF0-D35AD62AE717}"/>
              </a:ext>
            </a:extLst>
          </p:cNvPr>
          <p:cNvSpPr txBox="1">
            <a:spLocks/>
          </p:cNvSpPr>
          <p:nvPr/>
        </p:nvSpPr>
        <p:spPr>
          <a:xfrm>
            <a:off x="6921485" y="2927865"/>
            <a:ext cx="1374624" cy="338554"/>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fr-FR" sz="1100">
                <a:solidFill>
                  <a:srgbClr val="000000"/>
                </a:solidFill>
              </a:rPr>
              <a:t>Accès 24x7 à Communities</a:t>
            </a:r>
          </a:p>
        </p:txBody>
      </p:sp>
      <p:cxnSp>
        <p:nvCxnSpPr>
          <p:cNvPr id="15" name="Straight Connector 14">
            <a:extLst>
              <a:ext uri="{FF2B5EF4-FFF2-40B4-BE49-F238E27FC236}">
                <a16:creationId xmlns:a16="http://schemas.microsoft.com/office/drawing/2014/main" id="{E46B05E7-8B69-4FD8-BE58-91982D20D72F}"/>
              </a:ext>
            </a:extLst>
          </p:cNvPr>
          <p:cNvCxnSpPr>
            <a:cxnSpLocks/>
          </p:cNvCxnSpPr>
          <p:nvPr/>
        </p:nvCxnSpPr>
        <p:spPr>
          <a:xfrm>
            <a:off x="4784431" y="3609190"/>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B4EC99B-9298-4147-ACBA-F212D415E536}"/>
              </a:ext>
            </a:extLst>
          </p:cNvPr>
          <p:cNvCxnSpPr>
            <a:cxnSpLocks/>
          </p:cNvCxnSpPr>
          <p:nvPr/>
        </p:nvCxnSpPr>
        <p:spPr>
          <a:xfrm>
            <a:off x="6680372" y="2958808"/>
            <a:ext cx="0" cy="338516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A9A748DD-8E1B-4FA0-A099-E97B9FF103C0}"/>
              </a:ext>
            </a:extLst>
          </p:cNvPr>
          <p:cNvSpPr/>
          <p:nvPr/>
        </p:nvSpPr>
        <p:spPr>
          <a:xfrm>
            <a:off x="4752314" y="288027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19" name="Graphic 18">
            <a:extLst>
              <a:ext uri="{FF2B5EF4-FFF2-40B4-BE49-F238E27FC236}">
                <a16:creationId xmlns:a16="http://schemas.microsoft.com/office/drawing/2014/main" id="{904D75F4-79DA-4DF0-81A3-F064E1225B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83852" y="3009134"/>
            <a:ext cx="228459" cy="228459"/>
          </a:xfrm>
          <a:prstGeom prst="rect">
            <a:avLst/>
          </a:prstGeom>
        </p:spPr>
      </p:pic>
      <p:sp>
        <p:nvSpPr>
          <p:cNvPr id="21" name="Oval 20">
            <a:extLst>
              <a:ext uri="{FF2B5EF4-FFF2-40B4-BE49-F238E27FC236}">
                <a16:creationId xmlns:a16="http://schemas.microsoft.com/office/drawing/2014/main" id="{DF49296D-361A-4085-9354-012805048698}"/>
              </a:ext>
            </a:extLst>
          </p:cNvPr>
          <p:cNvSpPr/>
          <p:nvPr/>
        </p:nvSpPr>
        <p:spPr>
          <a:xfrm>
            <a:off x="4752314" y="377139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2" name="Graphic 21">
            <a:extLst>
              <a:ext uri="{FF2B5EF4-FFF2-40B4-BE49-F238E27FC236}">
                <a16:creationId xmlns:a16="http://schemas.microsoft.com/office/drawing/2014/main" id="{3B9F85D2-67BC-413E-B758-CF752F6A20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84443" y="3909011"/>
            <a:ext cx="227277" cy="219702"/>
          </a:xfrm>
          <a:prstGeom prst="rect">
            <a:avLst/>
          </a:prstGeom>
        </p:spPr>
      </p:pic>
      <p:sp>
        <p:nvSpPr>
          <p:cNvPr id="24" name="Oval 23">
            <a:extLst>
              <a:ext uri="{FF2B5EF4-FFF2-40B4-BE49-F238E27FC236}">
                <a16:creationId xmlns:a16="http://schemas.microsoft.com/office/drawing/2014/main" id="{A32CD65B-9A1A-4D8E-A017-AC0E7F8674DC}"/>
              </a:ext>
            </a:extLst>
          </p:cNvPr>
          <p:cNvSpPr/>
          <p:nvPr/>
        </p:nvSpPr>
        <p:spPr>
          <a:xfrm>
            <a:off x="4752314" y="5679256"/>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5" name="Graphic 24">
            <a:extLst>
              <a:ext uri="{FF2B5EF4-FFF2-40B4-BE49-F238E27FC236}">
                <a16:creationId xmlns:a16="http://schemas.microsoft.com/office/drawing/2014/main" id="{5E2B9F64-A79A-4C5C-BDBE-9750BA8CDB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90695" y="5796167"/>
            <a:ext cx="214773" cy="222179"/>
          </a:xfrm>
          <a:prstGeom prst="rect">
            <a:avLst/>
          </a:prstGeom>
        </p:spPr>
      </p:pic>
      <p:sp>
        <p:nvSpPr>
          <p:cNvPr id="27" name="Oval 26">
            <a:extLst>
              <a:ext uri="{FF2B5EF4-FFF2-40B4-BE49-F238E27FC236}">
                <a16:creationId xmlns:a16="http://schemas.microsoft.com/office/drawing/2014/main" id="{BC5235F6-FC38-4F0E-973D-A22DB0EE0898}"/>
              </a:ext>
            </a:extLst>
          </p:cNvPr>
          <p:cNvSpPr/>
          <p:nvPr/>
        </p:nvSpPr>
        <p:spPr>
          <a:xfrm>
            <a:off x="4752314" y="4697753"/>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8" name="Graphic 27">
            <a:extLst>
              <a:ext uri="{FF2B5EF4-FFF2-40B4-BE49-F238E27FC236}">
                <a16:creationId xmlns:a16="http://schemas.microsoft.com/office/drawing/2014/main" id="{EDB885EB-0BB0-4CE2-8F4D-A4F263D8639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85591" y="4816128"/>
            <a:ext cx="224981" cy="224981"/>
          </a:xfrm>
          <a:prstGeom prst="rect">
            <a:avLst/>
          </a:prstGeom>
        </p:spPr>
      </p:pic>
      <p:sp>
        <p:nvSpPr>
          <p:cNvPr id="29" name="Rectangle 28">
            <a:extLst>
              <a:ext uri="{FF2B5EF4-FFF2-40B4-BE49-F238E27FC236}">
                <a16:creationId xmlns:a16="http://schemas.microsoft.com/office/drawing/2014/main" id="{2EEDCCDC-5EA5-42F1-B468-4D2ED6EFDB5E}"/>
              </a:ext>
            </a:extLst>
          </p:cNvPr>
          <p:cNvSpPr>
            <a:spLocks/>
          </p:cNvSpPr>
          <p:nvPr/>
        </p:nvSpPr>
        <p:spPr>
          <a:xfrm>
            <a:off x="5420328" y="3779588"/>
            <a:ext cx="1324778" cy="169277"/>
          </a:xfrm>
          <a:prstGeom prst="rect">
            <a:avLst/>
          </a:prstGeom>
          <a:noFill/>
        </p:spPr>
        <p:txBody>
          <a:bodyPr wrap="square" lIns="0" tIns="0" rIns="0" bIns="0" rtlCol="0">
            <a:spAutoFit/>
          </a:bodyPr>
          <a:lstStyle/>
          <a:p>
            <a:r>
              <a:rPr lang="fr-FR" sz="1100" dirty="0">
                <a:solidFill>
                  <a:schemeClr val="tx1">
                    <a:lumMod val="75000"/>
                    <a:lumOff val="25000"/>
                  </a:schemeClr>
                </a:solidFill>
                <a:latin typeface="+mj-lt"/>
              </a:rPr>
              <a:t>Assistance de messagerie instantanée*</a:t>
            </a:r>
          </a:p>
        </p:txBody>
      </p:sp>
      <p:sp>
        <p:nvSpPr>
          <p:cNvPr id="30" name="Rectangle 29">
            <a:extLst>
              <a:ext uri="{FF2B5EF4-FFF2-40B4-BE49-F238E27FC236}">
                <a16:creationId xmlns:a16="http://schemas.microsoft.com/office/drawing/2014/main" id="{B033F6E7-E9FE-4095-8C65-E4E3E6646604}"/>
              </a:ext>
            </a:extLst>
          </p:cNvPr>
          <p:cNvSpPr>
            <a:spLocks/>
          </p:cNvSpPr>
          <p:nvPr/>
        </p:nvSpPr>
        <p:spPr>
          <a:xfrm>
            <a:off x="5420328" y="4842291"/>
            <a:ext cx="990344" cy="169277"/>
          </a:xfrm>
          <a:prstGeom prst="rect">
            <a:avLst/>
          </a:prstGeom>
          <a:noFill/>
        </p:spPr>
        <p:txBody>
          <a:bodyPr wrap="square" lIns="0" tIns="0" rIns="0" bIns="0" rtlCol="0">
            <a:spAutoFit/>
          </a:bodyPr>
          <a:lstStyle/>
          <a:p>
            <a:r>
              <a:rPr lang="fr-FR" sz="1100">
                <a:solidFill>
                  <a:schemeClr val="tx1">
                    <a:lumMod val="75000"/>
                    <a:lumOff val="25000"/>
                  </a:schemeClr>
                </a:solidFill>
                <a:latin typeface="+mj-lt"/>
              </a:rPr>
              <a:t>Activation</a:t>
            </a:r>
          </a:p>
        </p:txBody>
      </p:sp>
      <p:sp>
        <p:nvSpPr>
          <p:cNvPr id="31" name="Rectangle 30">
            <a:extLst>
              <a:ext uri="{FF2B5EF4-FFF2-40B4-BE49-F238E27FC236}">
                <a16:creationId xmlns:a16="http://schemas.microsoft.com/office/drawing/2014/main" id="{20459EB1-6D11-4DD4-95D1-16FB3B8678E4}"/>
              </a:ext>
            </a:extLst>
          </p:cNvPr>
          <p:cNvSpPr>
            <a:spLocks/>
          </p:cNvSpPr>
          <p:nvPr/>
        </p:nvSpPr>
        <p:spPr>
          <a:xfrm>
            <a:off x="5420328" y="5680248"/>
            <a:ext cx="1089009" cy="338554"/>
          </a:xfrm>
          <a:prstGeom prst="rect">
            <a:avLst/>
          </a:prstGeom>
          <a:noFill/>
        </p:spPr>
        <p:txBody>
          <a:bodyPr wrap="square" lIns="0" tIns="0" rIns="0" bIns="0" rtlCol="0">
            <a:spAutoFit/>
          </a:bodyPr>
          <a:lstStyle/>
          <a:p>
            <a:r>
              <a:rPr lang="fr-FR" sz="1100" dirty="0">
                <a:solidFill>
                  <a:schemeClr val="tx1">
                    <a:lumMod val="75000"/>
                    <a:lumOff val="25000"/>
                  </a:schemeClr>
                </a:solidFill>
                <a:latin typeface="+mj-lt"/>
              </a:rPr>
              <a:t>Assistance téléphonique 24x7 en cas de P1</a:t>
            </a:r>
          </a:p>
        </p:txBody>
      </p:sp>
      <p:cxnSp>
        <p:nvCxnSpPr>
          <p:cNvPr id="32" name="Straight Connector 31">
            <a:extLst>
              <a:ext uri="{FF2B5EF4-FFF2-40B4-BE49-F238E27FC236}">
                <a16:creationId xmlns:a16="http://schemas.microsoft.com/office/drawing/2014/main" id="{0751B0A3-E7EF-4032-B33B-AFC6811D7C19}"/>
              </a:ext>
            </a:extLst>
          </p:cNvPr>
          <p:cNvCxnSpPr>
            <a:cxnSpLocks/>
          </p:cNvCxnSpPr>
          <p:nvPr/>
        </p:nvCxnSpPr>
        <p:spPr>
          <a:xfrm>
            <a:off x="4784431" y="4460748"/>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2007765-6D3C-4AA8-80DE-F2902D82FF95}"/>
              </a:ext>
            </a:extLst>
          </p:cNvPr>
          <p:cNvCxnSpPr>
            <a:cxnSpLocks/>
          </p:cNvCxnSpPr>
          <p:nvPr/>
        </p:nvCxnSpPr>
        <p:spPr>
          <a:xfrm>
            <a:off x="4784431" y="5506799"/>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F327D6B-6E34-42BC-BFF7-DB5F3D5D60CB}"/>
              </a:ext>
            </a:extLst>
          </p:cNvPr>
          <p:cNvSpPr txBox="1">
            <a:spLocks/>
          </p:cNvSpPr>
          <p:nvPr/>
        </p:nvSpPr>
        <p:spPr>
          <a:xfrm>
            <a:off x="8518713" y="2946650"/>
            <a:ext cx="1497982" cy="338554"/>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fr-FR" sz="1100">
                <a:solidFill>
                  <a:srgbClr val="000000"/>
                </a:solidFill>
              </a:rPr>
              <a:t>Engagement avec d’autres clients</a:t>
            </a:r>
          </a:p>
        </p:txBody>
      </p:sp>
      <p:sp>
        <p:nvSpPr>
          <p:cNvPr id="35" name="TextBox 34">
            <a:extLst>
              <a:ext uri="{FF2B5EF4-FFF2-40B4-BE49-F238E27FC236}">
                <a16:creationId xmlns:a16="http://schemas.microsoft.com/office/drawing/2014/main" id="{866801D4-4A8E-4A78-B888-86402DB5243E}"/>
              </a:ext>
            </a:extLst>
          </p:cNvPr>
          <p:cNvSpPr txBox="1">
            <a:spLocks/>
          </p:cNvSpPr>
          <p:nvPr/>
        </p:nvSpPr>
        <p:spPr>
          <a:xfrm>
            <a:off x="10196836" y="2927864"/>
            <a:ext cx="1684268" cy="169277"/>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fr-FR" sz="1100" dirty="0">
                <a:solidFill>
                  <a:srgbClr val="000000"/>
                </a:solidFill>
              </a:rPr>
              <a:t>Envoi de cas en ligne</a:t>
            </a:r>
          </a:p>
        </p:txBody>
      </p:sp>
      <p:sp>
        <p:nvSpPr>
          <p:cNvPr id="36" name="TextBox 35">
            <a:extLst>
              <a:ext uri="{FF2B5EF4-FFF2-40B4-BE49-F238E27FC236}">
                <a16:creationId xmlns:a16="http://schemas.microsoft.com/office/drawing/2014/main" id="{F55EA8DE-964F-4941-91CB-1BAEA920A796}"/>
              </a:ext>
            </a:extLst>
          </p:cNvPr>
          <p:cNvSpPr txBox="1">
            <a:spLocks/>
          </p:cNvSpPr>
          <p:nvPr/>
        </p:nvSpPr>
        <p:spPr>
          <a:xfrm>
            <a:off x="6902977" y="3836802"/>
            <a:ext cx="3845984" cy="338554"/>
          </a:xfrm>
          <a:prstGeom prst="rect">
            <a:avLst/>
          </a:prstGeom>
          <a:noFill/>
        </p:spPr>
        <p:txBody>
          <a:bodyPr wrap="square" lIns="0" tIns="0" rIns="0" bIns="0" rtlCol="0">
            <a:spAutoFit/>
          </a:bodyPr>
          <a:lstStyle/>
          <a:p>
            <a:pPr lvl="0">
              <a:spcBef>
                <a:spcPts val="600"/>
              </a:spcBef>
              <a:defRPr/>
            </a:pPr>
            <a:r>
              <a:rPr lang="fr-FR" sz="1100" dirty="0">
                <a:solidFill>
                  <a:srgbClr val="000000"/>
                </a:solidFill>
              </a:rPr>
              <a:t>Commencez une session de conversation pour obtenir des réponses et de l’aide lors de l’envoi du cas.</a:t>
            </a:r>
          </a:p>
        </p:txBody>
      </p:sp>
      <p:sp>
        <p:nvSpPr>
          <p:cNvPr id="37" name="TextBox 36">
            <a:extLst>
              <a:ext uri="{FF2B5EF4-FFF2-40B4-BE49-F238E27FC236}">
                <a16:creationId xmlns:a16="http://schemas.microsoft.com/office/drawing/2014/main" id="{A304A4F5-AFC4-4C0C-9C0B-D5CCF9738587}"/>
              </a:ext>
            </a:extLst>
          </p:cNvPr>
          <p:cNvSpPr txBox="1">
            <a:spLocks/>
          </p:cNvSpPr>
          <p:nvPr/>
        </p:nvSpPr>
        <p:spPr>
          <a:xfrm>
            <a:off x="6902977" y="4718572"/>
            <a:ext cx="1374624" cy="169277"/>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fr-FR" sz="1100">
                <a:solidFill>
                  <a:srgbClr val="000000"/>
                </a:solidFill>
              </a:rPr>
              <a:t>Parcours autoguidés</a:t>
            </a:r>
          </a:p>
        </p:txBody>
      </p:sp>
      <p:sp>
        <p:nvSpPr>
          <p:cNvPr id="38" name="TextBox 37">
            <a:extLst>
              <a:ext uri="{FF2B5EF4-FFF2-40B4-BE49-F238E27FC236}">
                <a16:creationId xmlns:a16="http://schemas.microsoft.com/office/drawing/2014/main" id="{56AE8F88-582C-4081-9E72-2DADDEC81809}"/>
              </a:ext>
            </a:extLst>
          </p:cNvPr>
          <p:cNvSpPr txBox="1">
            <a:spLocks/>
          </p:cNvSpPr>
          <p:nvPr/>
        </p:nvSpPr>
        <p:spPr>
          <a:xfrm>
            <a:off x="8500205" y="4737357"/>
            <a:ext cx="1228727" cy="338554"/>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fr-FR" sz="1100" dirty="0">
                <a:solidFill>
                  <a:srgbClr val="000000"/>
                </a:solidFill>
              </a:rPr>
              <a:t>Heures d’ouverture mensuelles</a:t>
            </a:r>
          </a:p>
        </p:txBody>
      </p:sp>
      <p:sp>
        <p:nvSpPr>
          <p:cNvPr id="39" name="TextBox 38">
            <a:extLst>
              <a:ext uri="{FF2B5EF4-FFF2-40B4-BE49-F238E27FC236}">
                <a16:creationId xmlns:a16="http://schemas.microsoft.com/office/drawing/2014/main" id="{FC90391A-2FF3-4926-98E8-9DFB2244A937}"/>
              </a:ext>
            </a:extLst>
          </p:cNvPr>
          <p:cNvSpPr txBox="1">
            <a:spLocks/>
          </p:cNvSpPr>
          <p:nvPr/>
        </p:nvSpPr>
        <p:spPr>
          <a:xfrm>
            <a:off x="10178328" y="4718571"/>
            <a:ext cx="1370435" cy="338554"/>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fr-FR" sz="1100" dirty="0">
                <a:solidFill>
                  <a:srgbClr val="000000"/>
                </a:solidFill>
              </a:rPr>
              <a:t>Documentation de produit et de version</a:t>
            </a:r>
          </a:p>
        </p:txBody>
      </p:sp>
      <p:sp>
        <p:nvSpPr>
          <p:cNvPr id="40" name="TextBox 39">
            <a:extLst>
              <a:ext uri="{FF2B5EF4-FFF2-40B4-BE49-F238E27FC236}">
                <a16:creationId xmlns:a16="http://schemas.microsoft.com/office/drawing/2014/main" id="{EA3AC582-C9FB-4A5F-847B-625767A9D5BA}"/>
              </a:ext>
            </a:extLst>
          </p:cNvPr>
          <p:cNvSpPr txBox="1">
            <a:spLocks/>
          </p:cNvSpPr>
          <p:nvPr/>
        </p:nvSpPr>
        <p:spPr>
          <a:xfrm>
            <a:off x="6902977" y="5801318"/>
            <a:ext cx="4818160" cy="169277"/>
          </a:xfrm>
          <a:prstGeom prst="rect">
            <a:avLst/>
          </a:prstGeom>
          <a:noFill/>
        </p:spPr>
        <p:txBody>
          <a:bodyPr wrap="square" lIns="0" tIns="0" rIns="0" bIns="0" rtlCol="0">
            <a:spAutoFit/>
          </a:bodyPr>
          <a:lstStyle/>
          <a:p>
            <a:pPr lvl="0">
              <a:spcBef>
                <a:spcPts val="600"/>
              </a:spcBef>
              <a:defRPr/>
            </a:pPr>
            <a:r>
              <a:rPr lang="fr-FR" sz="1100">
                <a:solidFill>
                  <a:srgbClr val="000000"/>
                </a:solidFill>
              </a:rPr>
              <a:t>Adressez-vous à un expert Adobe ou à votre ingénieur d’assistance nommé.</a:t>
            </a:r>
          </a:p>
        </p:txBody>
      </p:sp>
      <p:sp>
        <p:nvSpPr>
          <p:cNvPr id="41" name="Rectangle 40">
            <a:extLst>
              <a:ext uri="{FF2B5EF4-FFF2-40B4-BE49-F238E27FC236}">
                <a16:creationId xmlns:a16="http://schemas.microsoft.com/office/drawing/2014/main" id="{3C2DA9BA-3077-46EF-93D9-A4C14A1E8B22}"/>
              </a:ext>
            </a:extLst>
          </p:cNvPr>
          <p:cNvSpPr/>
          <p:nvPr/>
        </p:nvSpPr>
        <p:spPr>
          <a:xfrm>
            <a:off x="6902977" y="3353912"/>
            <a:ext cx="4327960" cy="230832"/>
          </a:xfrm>
          <a:prstGeom prst="rect">
            <a:avLst/>
          </a:prstGeom>
        </p:spPr>
        <p:txBody>
          <a:bodyPr wrap="square">
            <a:spAutoFit/>
          </a:bodyPr>
          <a:lstStyle/>
          <a:p>
            <a:r>
              <a:rPr lang="fr-FR" sz="900">
                <a:solidFill>
                  <a:schemeClr val="accent2"/>
                </a:solidFill>
              </a:rPr>
              <a:t>https://experienceleaguecommunities.adobe.com/?profile.language=fr</a:t>
            </a:r>
          </a:p>
        </p:txBody>
      </p:sp>
      <p:sp>
        <p:nvSpPr>
          <p:cNvPr id="42" name="Rectangle 41">
            <a:extLst>
              <a:ext uri="{FF2B5EF4-FFF2-40B4-BE49-F238E27FC236}">
                <a16:creationId xmlns:a16="http://schemas.microsoft.com/office/drawing/2014/main" id="{7D92F04C-7C44-4BC2-AC00-DF8A7F8860F6}"/>
              </a:ext>
            </a:extLst>
          </p:cNvPr>
          <p:cNvSpPr/>
          <p:nvPr/>
        </p:nvSpPr>
        <p:spPr>
          <a:xfrm>
            <a:off x="6902977" y="5217303"/>
            <a:ext cx="3167441" cy="230832"/>
          </a:xfrm>
          <a:prstGeom prst="rect">
            <a:avLst/>
          </a:prstGeom>
        </p:spPr>
        <p:txBody>
          <a:bodyPr wrap="square">
            <a:spAutoFit/>
          </a:bodyPr>
          <a:lstStyle/>
          <a:p>
            <a:r>
              <a:rPr lang="fr-FR" sz="900">
                <a:solidFill>
                  <a:schemeClr val="accent2"/>
                </a:solidFill>
              </a:rPr>
              <a:t>https://experienceleague.adobe.com/?lang=fr</a:t>
            </a:r>
          </a:p>
        </p:txBody>
      </p:sp>
      <p:sp>
        <p:nvSpPr>
          <p:cNvPr id="46" name="Rectangle 45">
            <a:extLst>
              <a:ext uri="{FF2B5EF4-FFF2-40B4-BE49-F238E27FC236}">
                <a16:creationId xmlns:a16="http://schemas.microsoft.com/office/drawing/2014/main" id="{C23DD36F-5A9B-4622-9E6B-7A14A28C560D}"/>
              </a:ext>
            </a:extLst>
          </p:cNvPr>
          <p:cNvSpPr/>
          <p:nvPr/>
        </p:nvSpPr>
        <p:spPr>
          <a:xfrm>
            <a:off x="6828862" y="4167864"/>
            <a:ext cx="4062975" cy="230832"/>
          </a:xfrm>
          <a:prstGeom prst="rect">
            <a:avLst/>
          </a:prstGeom>
        </p:spPr>
        <p:txBody>
          <a:bodyPr wrap="square">
            <a:spAutoFit/>
          </a:bodyPr>
          <a:lstStyle/>
          <a:p>
            <a:r>
              <a:rPr lang="fr-FR" sz="900" i="1" dirty="0">
                <a:solidFill>
                  <a:schemeClr val="tx1">
                    <a:lumMod val="50000"/>
                    <a:lumOff val="50000"/>
                  </a:schemeClr>
                </a:solidFill>
              </a:rPr>
              <a:t>* Tous les produits ne bénéficient pas de l’assistance de messagerie instantanée. </a:t>
            </a:r>
          </a:p>
        </p:txBody>
      </p:sp>
      <p:graphicFrame>
        <p:nvGraphicFramePr>
          <p:cNvPr id="45" name="Table 44">
            <a:extLst>
              <a:ext uri="{FF2B5EF4-FFF2-40B4-BE49-F238E27FC236}">
                <a16:creationId xmlns:a16="http://schemas.microsoft.com/office/drawing/2014/main" id="{1015B738-E1E9-4729-A0E1-F3FB5808CDCF}"/>
              </a:ext>
            </a:extLst>
          </p:cNvPr>
          <p:cNvGraphicFramePr>
            <a:graphicFrameLocks noGrp="1"/>
          </p:cNvGraphicFramePr>
          <p:nvPr>
            <p:extLst>
              <p:ext uri="{D42A27DB-BD31-4B8C-83A1-F6EECF244321}">
                <p14:modId xmlns:p14="http://schemas.microsoft.com/office/powerpoint/2010/main" val="504372498"/>
              </p:ext>
            </p:extLst>
          </p:nvPr>
        </p:nvGraphicFramePr>
        <p:xfrm>
          <a:off x="375367" y="930652"/>
          <a:ext cx="3962786" cy="5797438"/>
        </p:xfrm>
        <a:graphic>
          <a:graphicData uri="http://schemas.openxmlformats.org/drawingml/2006/table">
            <a:tbl>
              <a:tblPr firstRow="1" bandRow="1"/>
              <a:tblGrid>
                <a:gridCol w="1034333">
                  <a:extLst>
                    <a:ext uri="{9D8B030D-6E8A-4147-A177-3AD203B41FA5}">
                      <a16:colId xmlns:a16="http://schemas.microsoft.com/office/drawing/2014/main" val="875969478"/>
                    </a:ext>
                  </a:extLst>
                </a:gridCol>
                <a:gridCol w="2364400">
                  <a:extLst>
                    <a:ext uri="{9D8B030D-6E8A-4147-A177-3AD203B41FA5}">
                      <a16:colId xmlns:a16="http://schemas.microsoft.com/office/drawing/2014/main" val="4177223563"/>
                    </a:ext>
                  </a:extLst>
                </a:gridCol>
                <a:gridCol w="564053">
                  <a:extLst>
                    <a:ext uri="{9D8B030D-6E8A-4147-A177-3AD203B41FA5}">
                      <a16:colId xmlns:a16="http://schemas.microsoft.com/office/drawing/2014/main" val="1629768658"/>
                    </a:ext>
                  </a:extLst>
                </a:gridCol>
              </a:tblGrid>
              <a:tr h="512814">
                <a:tc gridSpan="3">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ctr"/>
                      <a:r>
                        <a:rPr lang="fr-FR" sz="1600">
                          <a:solidFill>
                            <a:schemeClr val="bg1"/>
                          </a:solidFill>
                          <a:latin typeface="+mj-lt"/>
                          <a:ea typeface="+mn-ea"/>
                          <a:cs typeface="+mn-cs"/>
                        </a:rPr>
                        <a:t>Équipe dédiée et fonctionnalités</a:t>
                      </a:r>
                    </a:p>
                  </a:txBody>
                  <a:tcPr marL="17497" marR="17497" marT="13226" marB="1322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2C2C2C"/>
                    </a:solidFill>
                  </a:tcPr>
                </a:tc>
                <a:tc hMerge="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endParaRPr lang="en-US" sz="1600" b="1" i="0">
                        <a:latin typeface="Adobe Clean Light" panose="020B0303020404020204" pitchFamily="34" charset="0"/>
                      </a:endParaRPr>
                    </a:p>
                  </a:txBody>
                  <a:tcPr marR="17497" marT="13226" marB="13226"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l" rtl="0"/>
                      <a:endParaRPr lang="en-US" sz="1300" b="1" i="0">
                        <a:solidFill>
                          <a:schemeClr val="tx1">
                            <a:lumMod val="75000"/>
                            <a:lumOff val="25000"/>
                          </a:schemeClr>
                        </a:solidFill>
                        <a:latin typeface="Adobe Clean Light" panose="020B0303020404020204" pitchFamily="34" charset="0"/>
                      </a:endParaRPr>
                    </a:p>
                  </a:txBody>
                  <a:tcPr marL="17497" marR="17497" marT="49597" marB="4959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786453165"/>
                  </a:ext>
                </a:extLst>
              </a:tr>
              <a:tr h="258021">
                <a:tc rowSpan="2">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a:solidFill>
                            <a:schemeClr val="bg1"/>
                          </a:solidFill>
                          <a:latin typeface="+mj-lt"/>
                          <a:ea typeface="+mn-ea"/>
                          <a:cs typeface="+mn-cs"/>
                        </a:rPr>
                        <a:t>Expert </a:t>
                      </a:r>
                      <a:br>
                        <a:rPr lang="fr-FR" sz="1400" b="0" i="0">
                          <a:solidFill>
                            <a:schemeClr val="bg1"/>
                          </a:solidFill>
                          <a:latin typeface="+mj-lt"/>
                          <a:ea typeface="+mn-ea"/>
                          <a:cs typeface="+mn-cs"/>
                        </a:rPr>
                      </a:br>
                      <a:r>
                        <a:rPr lang="fr-FR" sz="1400" b="0" i="0">
                          <a:solidFill>
                            <a:schemeClr val="bg1"/>
                          </a:solidFill>
                          <a:latin typeface="+mj-lt"/>
                          <a:ea typeface="+mn-ea"/>
                          <a:cs typeface="+mn-cs"/>
                        </a:rPr>
                        <a:t>assigné</a:t>
                      </a:r>
                    </a:p>
                  </a:txBody>
                  <a:tcPr marL="41992" marR="41992"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9EA6AE"/>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fr-FR" sz="1100" b="0" i="0">
                          <a:solidFill>
                            <a:schemeClr val="tx1">
                              <a:lumMod val="75000"/>
                              <a:lumOff val="25000"/>
                            </a:schemeClr>
                          </a:solidFill>
                          <a:latin typeface="+mn-lt"/>
                          <a:ea typeface="+mn-ea"/>
                          <a:cs typeface="+mn-cs"/>
                        </a:rPr>
                        <a:t>Ingénieur d’assistance nommé</a:t>
                      </a:r>
                    </a:p>
                  </a:txBody>
                  <a:tcPr marL="17497" marR="17497"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161264719"/>
                  </a:ext>
                </a:extLst>
              </a:tr>
              <a:tr h="309358">
                <a:tc vMerge="1">
                  <a:txBody>
                    <a:bodyPr/>
                    <a:lstStyle/>
                    <a:p>
                      <a:pPr marL="182880" algn="l" defTabSz="914400" rtl="0" eaLnBrk="1" latinLnBrk="0" hangingPunct="1"/>
                      <a:endParaRPr lang="en-US" sz="1200" b="0" i="0" kern="1200">
                        <a:solidFill>
                          <a:schemeClr val="tx1"/>
                        </a:solidFill>
                        <a:latin typeface="Adobe Clean Light" panose="020B0303020404020204" pitchFamily="34" charset="0"/>
                        <a:ea typeface="+mn-ea"/>
                        <a:cs typeface="+mn-cs"/>
                      </a:endParaRPr>
                    </a:p>
                  </a:txBody>
                  <a:tcPr marL="45720" marR="4572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fr-FR" sz="1100" b="0" i="0">
                          <a:solidFill>
                            <a:schemeClr val="tx1">
                              <a:lumMod val="75000"/>
                              <a:lumOff val="25000"/>
                            </a:schemeClr>
                          </a:solidFill>
                          <a:latin typeface="+mn-lt"/>
                          <a:ea typeface="+mn-ea"/>
                          <a:cs typeface="+mn-cs"/>
                        </a:rPr>
                        <a:t>Gestionnaire de compte technique</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5056486"/>
                  </a:ext>
                </a:extLst>
              </a:tr>
              <a:tr h="258021">
                <a:tc rowSpan="1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a:solidFill>
                            <a:schemeClr val="bg1"/>
                          </a:solidFill>
                          <a:latin typeface="+mj-lt"/>
                          <a:ea typeface="+mn-ea"/>
                          <a:cs typeface="+mn-cs"/>
                        </a:rPr>
                        <a:t>Services d’assistance</a:t>
                      </a:r>
                    </a:p>
                  </a:txBody>
                  <a:tcPr marL="0" marR="0"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fr-FR" sz="1100" b="0" i="0">
                          <a:solidFill>
                            <a:schemeClr val="tx1">
                              <a:lumMod val="75000"/>
                              <a:lumOff val="25000"/>
                            </a:schemeClr>
                          </a:solidFill>
                          <a:latin typeface="+mn-lt"/>
                          <a:ea typeface="+mn-ea"/>
                          <a:cs typeface="+mn-cs"/>
                        </a:rPr>
                        <a:t>Assistance en ligne</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a:ln>
                            <a:noFill/>
                          </a:ln>
                          <a:solidFill>
                            <a:srgbClr val="000000"/>
                          </a:solidFill>
                          <a:uLnTx/>
                          <a:uFillTx/>
                          <a:latin typeface="+mj-lt"/>
                          <a:ea typeface="+mn-ea"/>
                          <a:cs typeface="+mn-cs"/>
                        </a:rPr>
                        <a:t>24x5</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620111599"/>
                  </a:ext>
                </a:extLst>
              </a:tr>
              <a:tr h="258021">
                <a:tc vMerge="1">
                  <a:txBody>
                    <a:bodyPr/>
                    <a:lstStyle/>
                    <a:p>
                      <a:endParaRPr lang="en-US"/>
                    </a:p>
                  </a:txBody>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fr-FR" sz="1100" b="0" i="0">
                          <a:solidFill>
                            <a:schemeClr val="tx1">
                              <a:lumMod val="75000"/>
                              <a:lumOff val="25000"/>
                            </a:schemeClr>
                          </a:solidFill>
                          <a:latin typeface="+mn-lt"/>
                          <a:ea typeface="+mn-ea"/>
                          <a:cs typeface="+mn-cs"/>
                        </a:rPr>
                        <a:t>Assistance 24x7 en cas de problème P1 </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77982916"/>
                  </a:ext>
                </a:extLst>
              </a:tr>
              <a:tr h="258021">
                <a:tc vMerge="1">
                  <a:txBody>
                    <a:bodyPr/>
                    <a:lstStyle/>
                    <a:p>
                      <a:pPr marL="182880" algn="l" rtl="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fr-FR" sz="1100" b="0" i="0">
                          <a:solidFill>
                            <a:schemeClr val="tx1">
                              <a:lumMod val="75000"/>
                              <a:lumOff val="25000"/>
                            </a:schemeClr>
                          </a:solidFill>
                          <a:latin typeface="+mn-lt"/>
                          <a:ea typeface="+mn-ea"/>
                          <a:cs typeface="+mn-cs"/>
                        </a:rPr>
                        <a:t>Contacts d’assistance nommés</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a:ln>
                            <a:noFill/>
                          </a:ln>
                          <a:solidFill>
                            <a:srgbClr val="000000"/>
                          </a:solidFill>
                          <a:uLnTx/>
                          <a:uFillTx/>
                          <a:latin typeface="+mj-lt"/>
                          <a:ea typeface="+mn-ea"/>
                          <a:cs typeface="+mn-cs"/>
                        </a:rPr>
                        <a:t>15</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3979488053"/>
                  </a:ext>
                </a:extLst>
              </a:tr>
              <a:tr h="258021">
                <a:tc vMerge="1">
                  <a:txBody>
                    <a:bodyPr/>
                    <a:lstStyle/>
                    <a:p>
                      <a:pPr marL="182880" algn="l" rtl="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fr-FR" sz="1100" b="0" i="0">
                          <a:solidFill>
                            <a:schemeClr val="tx1">
                              <a:lumMod val="75000"/>
                              <a:lumOff val="25000"/>
                            </a:schemeClr>
                          </a:solidFill>
                          <a:latin typeface="+mn-lt"/>
                          <a:ea typeface="+mn-ea"/>
                          <a:cs typeface="+mn-cs"/>
                        </a:rPr>
                        <a:t>Assistance téléphonique en direct</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67961505"/>
                  </a:ext>
                </a:extLst>
              </a:tr>
              <a:tr h="424875">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fr-FR" sz="1100" b="0" i="0">
                          <a:solidFill>
                            <a:schemeClr val="tx1">
                              <a:lumMod val="75000"/>
                              <a:lumOff val="25000"/>
                            </a:schemeClr>
                          </a:solidFill>
                          <a:latin typeface="+mn-lt"/>
                          <a:ea typeface="+mn-ea"/>
                          <a:cs typeface="+mn-cs"/>
                        </a:rPr>
                        <a:t>Gestion des remontées d’informations</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10887327"/>
                  </a:ext>
                </a:extLst>
              </a:tr>
              <a:tr h="429565">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fr-FR" sz="1100" b="0" i="0">
                          <a:solidFill>
                            <a:schemeClr val="tx1">
                              <a:lumMod val="75000"/>
                              <a:lumOff val="25000"/>
                            </a:schemeClr>
                          </a:solidFill>
                          <a:latin typeface="+mn-lt"/>
                          <a:ea typeface="+mn-ea"/>
                          <a:cs typeface="+mn-cs"/>
                        </a:rPr>
                        <a:t>Examens de service par an</a:t>
                      </a:r>
                    </a:p>
                  </a:txBody>
                  <a:tcPr marL="17497" marR="17497" marT="13226" marB="0" anchor="ctr">
                    <a:lnL w="6350"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a:ln>
                            <a:noFill/>
                          </a:ln>
                          <a:solidFill>
                            <a:srgbClr val="000000"/>
                          </a:solidFill>
                          <a:uLnTx/>
                          <a:uFillTx/>
                          <a:latin typeface="+mj-lt"/>
                          <a:ea typeface="+mn-ea"/>
                          <a:cs typeface="+mn-cs"/>
                        </a:rPr>
                        <a:t>4</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5501666"/>
                  </a:ext>
                </a:extLst>
              </a:tr>
              <a:tr h="429565">
                <a:tc vMerge="1">
                  <a:txBody>
                    <a:bodyPr/>
                    <a:lstStyle/>
                    <a:p>
                      <a:endParaRPr lang="en-US"/>
                    </a:p>
                  </a:txBody>
                  <a:tcPr/>
                </a:tc>
                <a:tc>
                  <a:txBody>
                    <a:body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fr-FR" sz="1100" b="0" i="0">
                          <a:solidFill>
                            <a:schemeClr val="tx1">
                              <a:lumMod val="75000"/>
                              <a:lumOff val="25000"/>
                            </a:schemeClr>
                          </a:solidFill>
                          <a:latin typeface="+mn-lt"/>
                          <a:ea typeface="+mn-ea"/>
                          <a:cs typeface="+mn-cs"/>
                        </a:rPr>
                        <a:t>Sessions d’experts par an</a:t>
                      </a:r>
                    </a:p>
                  </a:txBody>
                  <a:tcPr marL="17497" marR="17497" marT="13226" marB="0" anchor="ctr">
                    <a:lnL w="6350"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a:ln>
                            <a:noFill/>
                          </a:ln>
                          <a:solidFill>
                            <a:srgbClr val="000000"/>
                          </a:solidFill>
                          <a:uLnTx/>
                          <a:uFillTx/>
                          <a:latin typeface="+mj-lt"/>
                          <a:ea typeface="+mn-ea"/>
                          <a:cs typeface="+mn-cs"/>
                        </a:rPr>
                        <a:t>4</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2327813536"/>
                  </a:ext>
                </a:extLst>
              </a:tr>
              <a:tr h="424875">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fr-FR" sz="1100" b="0" i="0">
                          <a:solidFill>
                            <a:schemeClr val="tx1">
                              <a:lumMod val="75000"/>
                              <a:lumOff val="25000"/>
                            </a:schemeClr>
                          </a:solidFill>
                          <a:latin typeface="+mn-lt"/>
                          <a:ea typeface="+mn-ea"/>
                          <a:cs typeface="+mn-cs"/>
                        </a:rPr>
                        <a:t>Gestion des événements</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51144576"/>
                  </a:ext>
                </a:extLst>
              </a:tr>
              <a:tr h="429565">
                <a:tc vMerge="1">
                  <a:txBody>
                    <a:bodyPr/>
                    <a:lstStyle/>
                    <a:p>
                      <a:pPr marL="182880" algn="l" rtl="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fr-FR" sz="1100" b="0" i="0" dirty="0">
                          <a:solidFill>
                            <a:schemeClr val="tx1">
                              <a:lumMod val="75000"/>
                              <a:lumOff val="25000"/>
                            </a:schemeClr>
                          </a:solidFill>
                          <a:latin typeface="+mn-lt"/>
                          <a:ea typeface="+mn-ea"/>
                          <a:cs typeface="+mn-cs"/>
                        </a:rPr>
                        <a:t>Examen, maintenance et surveillance </a:t>
                      </a:r>
                      <a:br>
                        <a:rPr lang="fr-FR" sz="1100" b="0" i="0" dirty="0">
                          <a:solidFill>
                            <a:schemeClr val="tx1">
                              <a:lumMod val="75000"/>
                              <a:lumOff val="25000"/>
                            </a:schemeClr>
                          </a:solidFill>
                          <a:latin typeface="+mn-lt"/>
                          <a:ea typeface="+mn-ea"/>
                          <a:cs typeface="+mn-cs"/>
                        </a:rPr>
                      </a:br>
                      <a:r>
                        <a:rPr lang="fr-FR" sz="1100" b="0" i="0" dirty="0">
                          <a:solidFill>
                            <a:schemeClr val="tx1">
                              <a:lumMod val="75000"/>
                              <a:lumOff val="25000"/>
                            </a:schemeClr>
                          </a:solidFill>
                          <a:latin typeface="+mn-lt"/>
                          <a:ea typeface="+mn-ea"/>
                          <a:cs typeface="+mn-cs"/>
                        </a:rPr>
                        <a:t>de l’environnement</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964641712"/>
                  </a:ext>
                </a:extLst>
              </a:tr>
              <a:tr h="429565">
                <a:tc vMerge="1">
                  <a:txBody>
                    <a:bodyPr/>
                    <a:lstStyle/>
                    <a:p>
                      <a:pPr marL="182880" algn="l" rtl="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fr-FR" sz="1100" b="0" i="0">
                          <a:solidFill>
                            <a:schemeClr val="tx1">
                              <a:lumMod val="75000"/>
                              <a:lumOff val="25000"/>
                            </a:schemeClr>
                          </a:solidFill>
                          <a:latin typeface="+mn-lt"/>
                          <a:ea typeface="+mn-ea"/>
                          <a:cs typeface="+mn-cs"/>
                        </a:rPr>
                        <a:t>Version, migration, mise à niveau et examen de la feuille de route du produit</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21792154"/>
                  </a:ext>
                </a:extLst>
              </a:tr>
              <a:tr h="429565">
                <a:tc vMerge="1">
                  <a:txBody>
                    <a:bodyPr/>
                    <a:lstStyle/>
                    <a:p>
                      <a:pPr marL="182880" algn="l" rtl="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fr-FR" sz="1100" b="0" i="0">
                          <a:solidFill>
                            <a:schemeClr val="tx1">
                              <a:lumMod val="75000"/>
                              <a:lumOff val="25000"/>
                            </a:schemeClr>
                          </a:solidFill>
                          <a:latin typeface="+mn-lt"/>
                          <a:ea typeface="+mn-ea"/>
                          <a:cs typeface="+mn-cs"/>
                        </a:rPr>
                        <a:t>Activités d’assistance dans le Cloud - Experience Manager as Cloud</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3986353945"/>
                  </a:ext>
                </a:extLst>
              </a:tr>
              <a:tr h="429565">
                <a:tc rowSpan="2">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a:solidFill>
                            <a:schemeClr val="bg1"/>
                          </a:solidFill>
                          <a:latin typeface="+mj-lt"/>
                          <a:ea typeface="+mn-ea"/>
                          <a:cs typeface="+mn-cs"/>
                        </a:rPr>
                        <a:t>Services </a:t>
                      </a:r>
                      <a:br>
                        <a:rPr lang="fr-FR" sz="1400" b="0" i="0">
                          <a:solidFill>
                            <a:schemeClr val="bg1"/>
                          </a:solidFill>
                          <a:latin typeface="+mj-lt"/>
                          <a:ea typeface="+mn-ea"/>
                          <a:cs typeface="+mn-cs"/>
                        </a:rPr>
                      </a:br>
                      <a:r>
                        <a:rPr lang="fr-FR" sz="1400" b="0" i="0">
                          <a:solidFill>
                            <a:schemeClr val="bg1"/>
                          </a:solidFill>
                          <a:latin typeface="+mj-lt"/>
                          <a:ea typeface="+mn-ea"/>
                          <a:cs typeface="+mn-cs"/>
                        </a:rPr>
                        <a:t>de terrain</a:t>
                      </a:r>
                    </a:p>
                  </a:txBody>
                  <a:tcPr marL="0" marR="0"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2C2C2C"/>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fr-FR" sz="1100" b="0" i="0">
                          <a:solidFill>
                            <a:schemeClr val="tx1">
                              <a:lumMod val="75000"/>
                              <a:lumOff val="25000"/>
                            </a:schemeClr>
                          </a:solidFill>
                          <a:latin typeface="+mn-lt"/>
                          <a:ea typeface="+mn-ea"/>
                          <a:cs typeface="+mn-cs"/>
                        </a:rPr>
                        <a:t>Services Launch Advisory - Première année de la nouvelle solution</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2198372"/>
                  </a:ext>
                </a:extLst>
              </a:tr>
              <a:tr h="258021">
                <a:tc vMerge="1">
                  <a:txBody>
                    <a:bodyPr/>
                    <a:lstStyle/>
                    <a:p>
                      <a:pPr marL="182880" marR="0" lvl="0" indent="0" algn="l" defTabSz="1088291" rtl="0" eaLnBrk="1" fontAlgn="auto" latinLnBrk="0" hangingPunct="1">
                        <a:lnSpc>
                          <a:spcPct val="100000"/>
                        </a:lnSpc>
                        <a:spcBef>
                          <a:spcPts val="0"/>
                        </a:spcBef>
                        <a:spcAft>
                          <a:spcPts val="0"/>
                        </a:spcAft>
                        <a:buClrTx/>
                        <a:buSzTx/>
                        <a:buFontTx/>
                        <a:buNone/>
                        <a:tabLst/>
                        <a:defRPr/>
                      </a:pPr>
                      <a:endParaRPr lang="en-US" sz="1200" b="0" i="0">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fr-FR" sz="1100" b="0" i="0">
                          <a:solidFill>
                            <a:schemeClr val="tx1">
                              <a:lumMod val="75000"/>
                              <a:lumOff val="25000"/>
                            </a:schemeClr>
                          </a:solidFill>
                          <a:latin typeface="+mn-lt"/>
                          <a:ea typeface="+mn-ea"/>
                          <a:cs typeface="+mn-cs"/>
                        </a:rPr>
                        <a:t>Activités des services de terrain </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dirty="0">
                          <a:ln>
                            <a:noFill/>
                          </a:ln>
                          <a:solidFill>
                            <a:srgbClr val="000000"/>
                          </a:solidFill>
                          <a:uLnTx/>
                          <a:uFillTx/>
                          <a:latin typeface="+mj-lt"/>
                          <a:ea typeface="+mn-ea"/>
                          <a:cs typeface="+mn-cs"/>
                        </a:rPr>
                        <a:t>4</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705431232"/>
                  </a:ext>
                </a:extLst>
              </a:tr>
            </a:tbl>
          </a:graphicData>
        </a:graphic>
      </p:graphicFrame>
      <p:grpSp>
        <p:nvGrpSpPr>
          <p:cNvPr id="43" name="Group 42">
            <a:extLst>
              <a:ext uri="{FF2B5EF4-FFF2-40B4-BE49-F238E27FC236}">
                <a16:creationId xmlns:a16="http://schemas.microsoft.com/office/drawing/2014/main" id="{C829D3E5-E657-4CF2-8D46-EFF63C8778A2}"/>
              </a:ext>
            </a:extLst>
          </p:cNvPr>
          <p:cNvGrpSpPr/>
          <p:nvPr/>
        </p:nvGrpSpPr>
        <p:grpSpPr>
          <a:xfrm>
            <a:off x="4605743" y="6298526"/>
            <a:ext cx="7275362" cy="294761"/>
            <a:chOff x="4000500" y="1895754"/>
            <a:chExt cx="1000125" cy="2664807"/>
          </a:xfrm>
        </p:grpSpPr>
        <p:sp>
          <p:nvSpPr>
            <p:cNvPr id="44" name="Rectangle: Rounded Corners 43">
              <a:extLst>
                <a:ext uri="{FF2B5EF4-FFF2-40B4-BE49-F238E27FC236}">
                  <a16:creationId xmlns:a16="http://schemas.microsoft.com/office/drawing/2014/main" id="{8057B8E1-1986-4A38-9582-EB9C676CBFEF}"/>
                </a:ext>
              </a:extLst>
            </p:cNvPr>
            <p:cNvSpPr/>
            <p:nvPr/>
          </p:nvSpPr>
          <p:spPr>
            <a:xfrm>
              <a:off x="4000500" y="1895754"/>
              <a:ext cx="1000125" cy="2664807"/>
            </a:xfrm>
            <a:prstGeom prst="roundRect">
              <a:avLst>
                <a:gd name="adj" fmla="val 50000"/>
              </a:avLst>
            </a:prstGeom>
            <a:solidFill>
              <a:srgbClr val="6B737B"/>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l" defTabSz="914400" rtl="0" eaLnBrk="1" fontAlgn="auto" latinLnBrk="0" hangingPunct="1">
                <a:lnSpc>
                  <a:spcPct val="85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50" name="Rectangle: Rounded Corners 49">
              <a:extLst>
                <a:ext uri="{FF2B5EF4-FFF2-40B4-BE49-F238E27FC236}">
                  <a16:creationId xmlns:a16="http://schemas.microsoft.com/office/drawing/2014/main" id="{D5CD6983-9A7E-4E3E-B2D3-CE842E83FCA4}"/>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sz="1200" b="0" i="0" u="none" strike="noStrike" cap="none" normalizeH="0" baseline="0" noProof="0">
                  <a:ln>
                    <a:noFill/>
                  </a:ln>
                  <a:solidFill>
                    <a:srgbClr val="FFFFFF"/>
                  </a:solidFill>
                  <a:uLnTx/>
                  <a:uFillTx/>
                  <a:latin typeface="Adobe Clean ExtraBold"/>
                  <a:ea typeface="+mn-ea"/>
                  <a:cs typeface="+mn-cs"/>
                </a:rPr>
                <a:t>Contacts d’assistance nommés – Liste de 15 utilisateurs autorisés à interagir avec le service clientèle</a:t>
              </a:r>
            </a:p>
          </p:txBody>
        </p:sp>
      </p:grpSp>
    </p:spTree>
    <p:extLst>
      <p:ext uri="{BB962C8B-B14F-4D97-AF65-F5344CB8AC3E}">
        <p14:creationId xmlns:p14="http://schemas.microsoft.com/office/powerpoint/2010/main" val="220347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75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1B4F9-D34A-487E-A277-D95C430F400A}"/>
              </a:ext>
            </a:extLst>
          </p:cNvPr>
          <p:cNvSpPr>
            <a:spLocks noGrp="1"/>
          </p:cNvSpPr>
          <p:nvPr>
            <p:ph type="title"/>
          </p:nvPr>
        </p:nvSpPr>
        <p:spPr/>
        <p:txBody>
          <a:bodyPr/>
          <a:lstStyle/>
          <a:p>
            <a:r>
              <a:rPr lang="fr-FR"/>
              <a:t>Instructions d’assistance à la clientèle</a:t>
            </a:r>
          </a:p>
        </p:txBody>
      </p:sp>
      <p:sp>
        <p:nvSpPr>
          <p:cNvPr id="4" name="Rectangle 3">
            <a:extLst>
              <a:ext uri="{FF2B5EF4-FFF2-40B4-BE49-F238E27FC236}">
                <a16:creationId xmlns:a16="http://schemas.microsoft.com/office/drawing/2014/main" id="{34510472-CFDE-4069-A3AE-0844B7B8A89C}"/>
              </a:ext>
            </a:extLst>
          </p:cNvPr>
          <p:cNvSpPr/>
          <p:nvPr/>
        </p:nvSpPr>
        <p:spPr>
          <a:xfrm>
            <a:off x="0" y="946379"/>
            <a:ext cx="12192000" cy="7395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Les portails et les alias permettent d’accéder à une mine d’informations et de ressources d’assistance. </a:t>
            </a:r>
            <a:br>
              <a:rPr lang="fr-FR" dirty="0"/>
            </a:br>
            <a:r>
              <a:rPr lang="fr-FR" dirty="0"/>
              <a:t>Consultez les tickets en cours de traitement, envoyez de nouveaux tickets et contactez le service clientèle.</a:t>
            </a:r>
          </a:p>
        </p:txBody>
      </p:sp>
      <p:sp>
        <p:nvSpPr>
          <p:cNvPr id="5" name="Rectangle 4">
            <a:extLst>
              <a:ext uri="{FF2B5EF4-FFF2-40B4-BE49-F238E27FC236}">
                <a16:creationId xmlns:a16="http://schemas.microsoft.com/office/drawing/2014/main" id="{7CC9B939-6C03-4BEA-823E-6216C72B8474}"/>
              </a:ext>
            </a:extLst>
          </p:cNvPr>
          <p:cNvSpPr/>
          <p:nvPr/>
        </p:nvSpPr>
        <p:spPr>
          <a:xfrm>
            <a:off x="350360" y="2062615"/>
            <a:ext cx="5655533" cy="4551849"/>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6" name="Group 5">
            <a:extLst>
              <a:ext uri="{FF2B5EF4-FFF2-40B4-BE49-F238E27FC236}">
                <a16:creationId xmlns:a16="http://schemas.microsoft.com/office/drawing/2014/main" id="{CED7BDB6-351A-4BD0-B89A-EB2413570319}"/>
              </a:ext>
            </a:extLst>
          </p:cNvPr>
          <p:cNvGrpSpPr/>
          <p:nvPr/>
        </p:nvGrpSpPr>
        <p:grpSpPr>
          <a:xfrm>
            <a:off x="444131" y="2172785"/>
            <a:ext cx="5467991" cy="360000"/>
            <a:chOff x="4000500" y="1895754"/>
            <a:chExt cx="1000125" cy="2664807"/>
          </a:xfrm>
        </p:grpSpPr>
        <p:sp>
          <p:nvSpPr>
            <p:cNvPr id="7" name="Rectangle: Rounded Corners 6">
              <a:extLst>
                <a:ext uri="{FF2B5EF4-FFF2-40B4-BE49-F238E27FC236}">
                  <a16:creationId xmlns:a16="http://schemas.microsoft.com/office/drawing/2014/main" id="{F25EBF74-7021-410D-90A0-16EC337764D8}"/>
                </a:ext>
              </a:extLst>
            </p:cNvPr>
            <p:cNvSpPr/>
            <p:nvPr/>
          </p:nvSpPr>
          <p:spPr>
            <a:xfrm>
              <a:off x="4000500" y="1895754"/>
              <a:ext cx="1000125" cy="2664807"/>
            </a:xfrm>
            <a:prstGeom prst="roundRect">
              <a:avLst>
                <a:gd name="adj" fmla="val 50000"/>
              </a:avLst>
            </a:prstGeom>
            <a:solidFill>
              <a:srgbClr val="2C2C2C"/>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8" name="Rectangle: Rounded Corners 7">
              <a:extLst>
                <a:ext uri="{FF2B5EF4-FFF2-40B4-BE49-F238E27FC236}">
                  <a16:creationId xmlns:a16="http://schemas.microsoft.com/office/drawing/2014/main" id="{522F6EB7-E06B-43A9-8CF9-795748EF9DB5}"/>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fr-FR" sz="1600">
                  <a:solidFill>
                    <a:srgbClr val="FFFFFF"/>
                  </a:solidFill>
                  <a:latin typeface="Adobe Clean ExtraBold"/>
                </a:rPr>
                <a:t>Domaines de compétence du service clientèle</a:t>
              </a:r>
            </a:p>
          </p:txBody>
        </p:sp>
      </p:grpSp>
      <p:sp>
        <p:nvSpPr>
          <p:cNvPr id="9" name="TextBox 8">
            <a:extLst>
              <a:ext uri="{FF2B5EF4-FFF2-40B4-BE49-F238E27FC236}">
                <a16:creationId xmlns:a16="http://schemas.microsoft.com/office/drawing/2014/main" id="{8062D30E-8CEE-4342-95A0-AAB730AF476B}"/>
              </a:ext>
            </a:extLst>
          </p:cNvPr>
          <p:cNvSpPr txBox="1"/>
          <p:nvPr/>
        </p:nvSpPr>
        <p:spPr>
          <a:xfrm>
            <a:off x="497256" y="2565928"/>
            <a:ext cx="5361740" cy="2838085"/>
          </a:xfrm>
          <a:prstGeom prst="rect">
            <a:avLst/>
          </a:prstGeom>
          <a:noFill/>
        </p:spPr>
        <p:txBody>
          <a:bodyPr wrap="square" lIns="91440" tIns="45720" rIns="91440" bIns="45720" anchor="t">
            <a:spAutoFit/>
          </a:bodyPr>
          <a:lstStyle/>
          <a:p>
            <a:pPr>
              <a:lnSpc>
                <a:spcPct val="110000"/>
              </a:lnSpc>
              <a:spcBef>
                <a:spcPts val="300"/>
              </a:spcBef>
            </a:pPr>
            <a:r>
              <a:rPr lang="fr-FR" sz="1800" dirty="0">
                <a:ln>
                  <a:noFill/>
                </a:ln>
                <a:solidFill>
                  <a:srgbClr val="000000"/>
                </a:solidFill>
                <a:latin typeface="Wingdings"/>
                <a:sym typeface="Wingdings"/>
              </a:rPr>
              <a:t>ü</a:t>
            </a:r>
            <a:r>
              <a:rPr lang="fr-FR" sz="1800" dirty="0">
                <a:ln>
                  <a:noFill/>
                </a:ln>
                <a:solidFill>
                  <a:srgbClr val="000000"/>
                </a:solidFill>
                <a:latin typeface="Calibri"/>
                <a:cs typeface="Calibri"/>
              </a:rPr>
              <a:t> </a:t>
            </a:r>
            <a:r>
              <a:rPr lang="fr-FR" sz="1800" dirty="0">
                <a:ln>
                  <a:noFill/>
                </a:ln>
                <a:solidFill>
                  <a:srgbClr val="000000"/>
                </a:solidFill>
                <a:latin typeface="Adobe Clean"/>
              </a:rPr>
              <a:t>Assistance en matière de dépannage et de résolution des problèmes liés aux produits sur les configurations prises en charge</a:t>
            </a:r>
            <a:r>
              <a:rPr lang="fr-FR" dirty="0">
                <a:solidFill>
                  <a:srgbClr val="000000"/>
                </a:solidFill>
                <a:latin typeface="Adobe Clean"/>
              </a:rPr>
              <a:t> </a:t>
            </a:r>
          </a:p>
          <a:p>
            <a:pPr>
              <a:lnSpc>
                <a:spcPct val="110000"/>
              </a:lnSpc>
            </a:pPr>
            <a:r>
              <a:rPr lang="fr-FR" sz="1800" dirty="0">
                <a:ln>
                  <a:noFill/>
                </a:ln>
                <a:solidFill>
                  <a:srgbClr val="000000"/>
                </a:solidFill>
                <a:latin typeface="Wingdings"/>
                <a:sym typeface="Wingdings"/>
              </a:rPr>
              <a:t>ü</a:t>
            </a:r>
            <a:r>
              <a:rPr lang="fr-FR" sz="1800" dirty="0">
                <a:ln>
                  <a:noFill/>
                </a:ln>
                <a:solidFill>
                  <a:srgbClr val="000000"/>
                </a:solidFill>
                <a:latin typeface="Calibri"/>
                <a:cs typeface="Calibri"/>
              </a:rPr>
              <a:t> </a:t>
            </a:r>
            <a:r>
              <a:rPr lang="fr-FR" sz="1800" dirty="0">
                <a:ln>
                  <a:noFill/>
                </a:ln>
                <a:solidFill>
                  <a:srgbClr val="000000"/>
                </a:solidFill>
                <a:latin typeface="Adobe Clean"/>
              </a:rPr>
              <a:t>Diagnostics à distance</a:t>
            </a:r>
            <a:r>
              <a:rPr lang="fr-FR" dirty="0">
                <a:solidFill>
                  <a:srgbClr val="000000"/>
                </a:solidFill>
                <a:latin typeface="Adobe Clean"/>
              </a:rPr>
              <a:t> </a:t>
            </a:r>
          </a:p>
          <a:p>
            <a:pPr marL="0" marR="0" indent="0" algn="l">
              <a:lnSpc>
                <a:spcPct val="110000"/>
              </a:lnSpc>
              <a:spcBef>
                <a:spcPts val="0"/>
              </a:spcBef>
              <a:spcAft>
                <a:spcPts val="0"/>
              </a:spcAft>
            </a:pPr>
            <a:r>
              <a:rPr lang="fr-FR" sz="1800" dirty="0">
                <a:ln>
                  <a:noFill/>
                </a:ln>
                <a:solidFill>
                  <a:srgbClr val="000000"/>
                </a:solidFill>
                <a:latin typeface="Wingdings"/>
                <a:sym typeface="Wingdings"/>
              </a:rPr>
              <a:t>ü</a:t>
            </a:r>
            <a:r>
              <a:rPr lang="fr-FR" sz="1800" dirty="0">
                <a:ln>
                  <a:noFill/>
                </a:ln>
                <a:solidFill>
                  <a:srgbClr val="000000"/>
                </a:solidFill>
                <a:latin typeface="Calibri"/>
                <a:cs typeface="Calibri"/>
              </a:rPr>
              <a:t> </a:t>
            </a:r>
            <a:r>
              <a:rPr lang="fr-FR" sz="1800" dirty="0">
                <a:ln>
                  <a:noFill/>
                </a:ln>
                <a:solidFill>
                  <a:srgbClr val="000000"/>
                </a:solidFill>
                <a:latin typeface="Adobe Clean"/>
              </a:rPr>
              <a:t>Améliorations de service supplémentaires disponibles pour personnaliser le pack d’assistance</a:t>
            </a:r>
          </a:p>
          <a:p>
            <a:pPr marL="0" marR="0" indent="0" algn="l">
              <a:lnSpc>
                <a:spcPct val="110000"/>
              </a:lnSpc>
              <a:spcBef>
                <a:spcPts val="0"/>
              </a:spcBef>
              <a:spcAft>
                <a:spcPts val="0"/>
              </a:spcAft>
            </a:pPr>
            <a:r>
              <a:rPr lang="fr-FR" sz="1800" dirty="0">
                <a:ln>
                  <a:noFill/>
                </a:ln>
                <a:solidFill>
                  <a:srgbClr val="000000"/>
                </a:solidFill>
                <a:latin typeface="Wingdings"/>
                <a:sym typeface="Wingdings"/>
              </a:rPr>
              <a:t>ü</a:t>
            </a:r>
            <a:r>
              <a:rPr lang="fr-FR" sz="1800" dirty="0">
                <a:ln>
                  <a:noFill/>
                </a:ln>
                <a:solidFill>
                  <a:srgbClr val="000000"/>
                </a:solidFill>
                <a:latin typeface="Calibri"/>
                <a:cs typeface="Calibri"/>
              </a:rPr>
              <a:t> </a:t>
            </a:r>
            <a:r>
              <a:rPr lang="fr-FR" dirty="0">
                <a:solidFill>
                  <a:srgbClr val="000000"/>
                </a:solidFill>
              </a:rPr>
              <a:t>Versions de mises à jour des produits</a:t>
            </a:r>
            <a:r>
              <a:rPr lang="fr-FR" sz="1800" dirty="0">
                <a:ln>
                  <a:noFill/>
                </a:ln>
                <a:solidFill>
                  <a:srgbClr val="000000"/>
                </a:solidFill>
                <a:latin typeface="Adobe Clean"/>
              </a:rPr>
              <a:t> </a:t>
            </a:r>
            <a:r>
              <a:rPr lang="fr-FR" dirty="0">
                <a:solidFill>
                  <a:srgbClr val="000000"/>
                </a:solidFill>
                <a:latin typeface="Adobe Clean"/>
              </a:rPr>
              <a:t>(</a:t>
            </a:r>
            <a:r>
              <a:rPr lang="fr-FR" sz="1800" dirty="0">
                <a:ln>
                  <a:noFill/>
                </a:ln>
                <a:solidFill>
                  <a:srgbClr val="000000"/>
                </a:solidFill>
                <a:latin typeface="Adobe Clean"/>
              </a:rPr>
              <a:t>sur site)</a:t>
            </a:r>
          </a:p>
          <a:p>
            <a:pPr>
              <a:lnSpc>
                <a:spcPct val="110000"/>
              </a:lnSpc>
            </a:pPr>
            <a:r>
              <a:rPr lang="fr-FR" sz="1800" dirty="0">
                <a:ln>
                  <a:noFill/>
                </a:ln>
                <a:solidFill>
                  <a:srgbClr val="000000"/>
                </a:solidFill>
                <a:latin typeface="Wingdings"/>
                <a:sym typeface="Wingdings"/>
              </a:rPr>
              <a:t>ü</a:t>
            </a:r>
            <a:r>
              <a:rPr lang="fr-FR" sz="1800" dirty="0">
                <a:ln>
                  <a:noFill/>
                </a:ln>
                <a:solidFill>
                  <a:srgbClr val="000000"/>
                </a:solidFill>
                <a:latin typeface="Calibri"/>
                <a:cs typeface="Calibri"/>
              </a:rPr>
              <a:t> </a:t>
            </a:r>
            <a:r>
              <a:rPr lang="fr-FR" sz="1800" dirty="0">
                <a:ln>
                  <a:noFill/>
                </a:ln>
                <a:solidFill>
                  <a:srgbClr val="000000"/>
                </a:solidFill>
                <a:latin typeface="Adobe Clean"/>
              </a:rPr>
              <a:t>Versions de maintenance </a:t>
            </a:r>
            <a:r>
              <a:rPr lang="fr-FR" dirty="0">
                <a:solidFill>
                  <a:srgbClr val="000000"/>
                </a:solidFill>
                <a:latin typeface="Adobe Clean"/>
              </a:rPr>
              <a:t>(</a:t>
            </a:r>
            <a:r>
              <a:rPr lang="fr-FR" sz="1800" dirty="0">
                <a:ln>
                  <a:noFill/>
                </a:ln>
                <a:solidFill>
                  <a:srgbClr val="000000"/>
                </a:solidFill>
                <a:latin typeface="Adobe Clean"/>
              </a:rPr>
              <a:t>sur site)</a:t>
            </a:r>
            <a:r>
              <a:rPr lang="fr-FR" dirty="0">
                <a:solidFill>
                  <a:srgbClr val="000000"/>
                </a:solidFill>
                <a:latin typeface="Adobe Clean"/>
              </a:rPr>
              <a:t> </a:t>
            </a:r>
          </a:p>
          <a:p>
            <a:pPr>
              <a:lnSpc>
                <a:spcPct val="110000"/>
              </a:lnSpc>
            </a:pPr>
            <a:r>
              <a:rPr lang="fr-FR" dirty="0">
                <a:latin typeface="Wingdings"/>
                <a:ea typeface="+mn-lt"/>
                <a:cs typeface="+mn-lt"/>
                <a:sym typeface="Wingdings"/>
              </a:rPr>
              <a:t>ü</a:t>
            </a:r>
            <a:r>
              <a:rPr lang="fr-FR" dirty="0">
                <a:latin typeface="Calibri"/>
                <a:ea typeface="+mn-lt"/>
                <a:cs typeface="Calibri"/>
              </a:rPr>
              <a:t> </a:t>
            </a:r>
            <a:r>
              <a:rPr lang="fr-FR" dirty="0"/>
              <a:t>Problème d’intégration des applications*</a:t>
            </a:r>
          </a:p>
          <a:p>
            <a:pPr marL="0" marR="0" indent="0" algn="l">
              <a:lnSpc>
                <a:spcPct val="119000"/>
              </a:lnSpc>
              <a:spcBef>
                <a:spcPts val="0"/>
              </a:spcBef>
              <a:spcAft>
                <a:spcPts val="600"/>
              </a:spcAft>
            </a:pPr>
            <a:endParaRPr lang="en-US" sz="1800" kern="1400" dirty="0">
              <a:ln>
                <a:noFill/>
              </a:ln>
              <a:solidFill>
                <a:srgbClr val="000000"/>
              </a:solidFill>
              <a:effectLst/>
              <a:latin typeface="Calibri" panose="020F0502020204030204" pitchFamily="34" charset="0"/>
            </a:endParaRPr>
          </a:p>
        </p:txBody>
      </p:sp>
      <p:sp>
        <p:nvSpPr>
          <p:cNvPr id="12" name="Rectangle 11">
            <a:extLst>
              <a:ext uri="{FF2B5EF4-FFF2-40B4-BE49-F238E27FC236}">
                <a16:creationId xmlns:a16="http://schemas.microsoft.com/office/drawing/2014/main" id="{93CF4E0C-506B-4FE7-BAAA-208B5254F44F}"/>
              </a:ext>
            </a:extLst>
          </p:cNvPr>
          <p:cNvSpPr/>
          <p:nvPr/>
        </p:nvSpPr>
        <p:spPr>
          <a:xfrm>
            <a:off x="6149125" y="2062615"/>
            <a:ext cx="5655533" cy="4551849"/>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3" name="Group 12">
            <a:extLst>
              <a:ext uri="{FF2B5EF4-FFF2-40B4-BE49-F238E27FC236}">
                <a16:creationId xmlns:a16="http://schemas.microsoft.com/office/drawing/2014/main" id="{C06E0D72-DA0C-475C-9A7B-3D1CFFCD12F7}"/>
              </a:ext>
            </a:extLst>
          </p:cNvPr>
          <p:cNvGrpSpPr/>
          <p:nvPr/>
        </p:nvGrpSpPr>
        <p:grpSpPr>
          <a:xfrm>
            <a:off x="6242896" y="2172785"/>
            <a:ext cx="5467991" cy="360000"/>
            <a:chOff x="4000500" y="1895754"/>
            <a:chExt cx="1000125" cy="2664807"/>
          </a:xfrm>
        </p:grpSpPr>
        <p:sp>
          <p:nvSpPr>
            <p:cNvPr id="14" name="Rectangle: Rounded Corners 13">
              <a:extLst>
                <a:ext uri="{FF2B5EF4-FFF2-40B4-BE49-F238E27FC236}">
                  <a16:creationId xmlns:a16="http://schemas.microsoft.com/office/drawing/2014/main" id="{50A75D72-7D93-4CB4-B3F7-358A520F283A}"/>
                </a:ext>
              </a:extLst>
            </p:cNvPr>
            <p:cNvSpPr/>
            <p:nvPr/>
          </p:nvSpPr>
          <p:spPr>
            <a:xfrm>
              <a:off x="4000500" y="1895754"/>
              <a:ext cx="1000125" cy="2664807"/>
            </a:xfrm>
            <a:prstGeom prst="roundRect">
              <a:avLst>
                <a:gd name="adj" fmla="val 50000"/>
              </a:avLst>
            </a:prstGeom>
            <a:solidFill>
              <a:srgbClr val="FA0F00"/>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5" name="Rectangle: Rounded Corners 14">
              <a:extLst>
                <a:ext uri="{FF2B5EF4-FFF2-40B4-BE49-F238E27FC236}">
                  <a16:creationId xmlns:a16="http://schemas.microsoft.com/office/drawing/2014/main" id="{2B2874C0-205C-43EB-8B2C-A83C844B08A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fr-FR" sz="1600">
                  <a:solidFill>
                    <a:srgbClr val="FFFFFF"/>
                  </a:solidFill>
                  <a:latin typeface="Adobe Clean ExtraBold"/>
                </a:rPr>
                <a:t>Domaines de compétence EXCLUS du service clientèle</a:t>
              </a:r>
            </a:p>
          </p:txBody>
        </p:sp>
      </p:grpSp>
      <p:sp>
        <p:nvSpPr>
          <p:cNvPr id="16" name="TextBox 15">
            <a:extLst>
              <a:ext uri="{FF2B5EF4-FFF2-40B4-BE49-F238E27FC236}">
                <a16:creationId xmlns:a16="http://schemas.microsoft.com/office/drawing/2014/main" id="{291D50FA-8EFB-4B93-9C2C-15C1B3B9CA13}"/>
              </a:ext>
            </a:extLst>
          </p:cNvPr>
          <p:cNvSpPr txBox="1"/>
          <p:nvPr/>
        </p:nvSpPr>
        <p:spPr>
          <a:xfrm>
            <a:off x="6296020" y="2565928"/>
            <a:ext cx="5545619" cy="4008661"/>
          </a:xfrm>
          <a:prstGeom prst="rect">
            <a:avLst/>
          </a:prstGeom>
          <a:noFill/>
        </p:spPr>
        <p:txBody>
          <a:bodyPr wrap="square" lIns="91440" tIns="45720" rIns="91440" bIns="45720" anchor="t">
            <a:spAutoFit/>
          </a:bodyPr>
          <a:lstStyle/>
          <a:p>
            <a:pPr>
              <a:lnSpc>
                <a:spcPct val="110000"/>
              </a:lnSpc>
              <a:spcBef>
                <a:spcPts val="300"/>
              </a:spcBef>
            </a:pPr>
            <a:r>
              <a:rPr lang="fr-FR" dirty="0">
                <a:solidFill>
                  <a:srgbClr val="000000"/>
                </a:solidFill>
                <a:latin typeface="Wingdings"/>
                <a:sym typeface="Wingdings"/>
              </a:rPr>
              <a:t>x</a:t>
            </a:r>
            <a:r>
              <a:rPr lang="fr-FR" dirty="0">
                <a:solidFill>
                  <a:srgbClr val="000000"/>
                </a:solidFill>
                <a:latin typeface="Calibri"/>
                <a:cs typeface="Calibri"/>
              </a:rPr>
              <a:t> </a:t>
            </a:r>
            <a:r>
              <a:rPr lang="fr-FR" sz="1800" dirty="0">
                <a:ln>
                  <a:noFill/>
                </a:ln>
                <a:solidFill>
                  <a:srgbClr val="000000"/>
                </a:solidFill>
                <a:latin typeface="Adobe Clean"/>
              </a:rPr>
              <a:t>Examens d’architecture</a:t>
            </a:r>
            <a:r>
              <a:rPr lang="fr-FR" dirty="0">
                <a:solidFill>
                  <a:srgbClr val="000000"/>
                </a:solidFill>
                <a:latin typeface="Adobe Clean"/>
              </a:rPr>
              <a:t> </a:t>
            </a:r>
          </a:p>
          <a:p>
            <a:pPr>
              <a:lnSpc>
                <a:spcPct val="110000"/>
              </a:lnSpc>
            </a:pPr>
            <a:r>
              <a:rPr lang="fr-FR" dirty="0">
                <a:solidFill>
                  <a:srgbClr val="000000"/>
                </a:solidFill>
                <a:latin typeface="Wingdings"/>
                <a:sym typeface="Wingdings"/>
              </a:rPr>
              <a:t>x</a:t>
            </a:r>
            <a:r>
              <a:rPr lang="fr-FR" dirty="0">
                <a:solidFill>
                  <a:srgbClr val="000000"/>
                </a:solidFill>
                <a:latin typeface="Calibri"/>
                <a:cs typeface="Calibri"/>
              </a:rPr>
              <a:t> </a:t>
            </a:r>
            <a:r>
              <a:rPr lang="fr-FR" sz="1800" dirty="0">
                <a:ln>
                  <a:noFill/>
                </a:ln>
                <a:solidFill>
                  <a:srgbClr val="000000"/>
                </a:solidFill>
                <a:latin typeface="Adobe Clean"/>
              </a:rPr>
              <a:t>Dépannage ou examen de code personnalisé</a:t>
            </a:r>
            <a:r>
              <a:rPr lang="fr-FR" dirty="0">
                <a:solidFill>
                  <a:srgbClr val="000000"/>
                </a:solidFill>
                <a:latin typeface="Adobe Clean"/>
              </a:rPr>
              <a:t> </a:t>
            </a:r>
          </a:p>
          <a:p>
            <a:pPr marL="0" marR="0" indent="0" algn="l">
              <a:lnSpc>
                <a:spcPct val="110000"/>
              </a:lnSpc>
              <a:spcBef>
                <a:spcPts val="0"/>
              </a:spcBef>
              <a:spcAft>
                <a:spcPts val="0"/>
              </a:spcAft>
            </a:pPr>
            <a:r>
              <a:rPr lang="fr-FR" dirty="0">
                <a:solidFill>
                  <a:srgbClr val="000000"/>
                </a:solidFill>
                <a:latin typeface="Wingdings"/>
                <a:sym typeface="Wingdings"/>
              </a:rPr>
              <a:t>x</a:t>
            </a:r>
            <a:r>
              <a:rPr lang="fr-FR" sz="1800" dirty="0">
                <a:ln>
                  <a:noFill/>
                </a:ln>
                <a:solidFill>
                  <a:srgbClr val="000000"/>
                </a:solidFill>
                <a:latin typeface="Calibri"/>
                <a:cs typeface="Calibri"/>
              </a:rPr>
              <a:t> </a:t>
            </a:r>
            <a:r>
              <a:rPr lang="fr-FR" sz="1800" dirty="0">
                <a:ln>
                  <a:noFill/>
                </a:ln>
                <a:solidFill>
                  <a:srgbClr val="000000"/>
                </a:solidFill>
                <a:latin typeface="Adobe Clean"/>
                <a:cs typeface="Calibri"/>
              </a:rPr>
              <a:t>Améliorations personnalisées (soumettre comme </a:t>
            </a:r>
            <a:br>
              <a:rPr lang="fr-FR" sz="1800" dirty="0">
                <a:ln>
                  <a:noFill/>
                </a:ln>
                <a:solidFill>
                  <a:srgbClr val="000000"/>
                </a:solidFill>
                <a:latin typeface="Adobe Clean"/>
                <a:cs typeface="Calibri"/>
              </a:rPr>
            </a:br>
            <a:r>
              <a:rPr lang="fr-FR" sz="1800" dirty="0">
                <a:ln>
                  <a:noFill/>
                </a:ln>
                <a:solidFill>
                  <a:srgbClr val="000000"/>
                </a:solidFill>
                <a:latin typeface="Adobe Clean"/>
                <a:cs typeface="Calibri"/>
              </a:rPr>
              <a:t>idée à la communauté)</a:t>
            </a:r>
          </a:p>
          <a:p>
            <a:pPr>
              <a:lnSpc>
                <a:spcPct val="110000"/>
              </a:lnSpc>
            </a:pPr>
            <a:r>
              <a:rPr lang="fr-FR" dirty="0">
                <a:solidFill>
                  <a:srgbClr val="000000"/>
                </a:solidFill>
                <a:latin typeface="Wingdings"/>
                <a:sym typeface="Wingdings"/>
              </a:rPr>
              <a:t>x</a:t>
            </a:r>
            <a:r>
              <a:rPr lang="fr-FR" dirty="0">
                <a:solidFill>
                  <a:srgbClr val="000000"/>
                </a:solidFill>
                <a:latin typeface="Calibri"/>
                <a:cs typeface="Calibri"/>
              </a:rPr>
              <a:t> </a:t>
            </a:r>
            <a:r>
              <a:rPr lang="fr-FR" sz="1800" dirty="0">
                <a:ln>
                  <a:noFill/>
                </a:ln>
                <a:solidFill>
                  <a:srgbClr val="000000"/>
                </a:solidFill>
                <a:latin typeface="Adobe Clean"/>
              </a:rPr>
              <a:t>Transfert des connaissances et services de formation</a:t>
            </a:r>
            <a:r>
              <a:rPr lang="fr-FR" dirty="0">
                <a:solidFill>
                  <a:srgbClr val="000000"/>
                </a:solidFill>
                <a:latin typeface="Adobe Clean"/>
              </a:rPr>
              <a:t> </a:t>
            </a:r>
          </a:p>
          <a:p>
            <a:pPr>
              <a:lnSpc>
                <a:spcPct val="110000"/>
              </a:lnSpc>
            </a:pPr>
            <a:r>
              <a:rPr lang="fr-FR" dirty="0">
                <a:solidFill>
                  <a:srgbClr val="000000"/>
                </a:solidFill>
                <a:latin typeface="Wingdings"/>
                <a:sym typeface="Wingdings"/>
              </a:rPr>
              <a:t>x</a:t>
            </a:r>
            <a:r>
              <a:rPr lang="fr-FR" dirty="0">
                <a:solidFill>
                  <a:srgbClr val="000000"/>
                </a:solidFill>
                <a:latin typeface="Calibri"/>
                <a:cs typeface="Calibri"/>
              </a:rPr>
              <a:t> </a:t>
            </a:r>
            <a:r>
              <a:rPr lang="fr-FR" sz="1800" dirty="0">
                <a:ln>
                  <a:noFill/>
                </a:ln>
                <a:solidFill>
                  <a:srgbClr val="000000"/>
                </a:solidFill>
                <a:latin typeface="Adobe Clean"/>
              </a:rPr>
              <a:t>Services de développement</a:t>
            </a:r>
            <a:r>
              <a:rPr lang="fr-FR" dirty="0">
                <a:solidFill>
                  <a:srgbClr val="000000"/>
                </a:solidFill>
                <a:latin typeface="Adobe Clean"/>
              </a:rPr>
              <a:t> </a:t>
            </a:r>
          </a:p>
          <a:p>
            <a:pPr marL="0" marR="0" indent="0" algn="l">
              <a:lnSpc>
                <a:spcPct val="110000"/>
              </a:lnSpc>
              <a:spcBef>
                <a:spcPts val="0"/>
              </a:spcBef>
              <a:spcAft>
                <a:spcPts val="0"/>
              </a:spcAft>
            </a:pPr>
            <a:r>
              <a:rPr lang="fr-FR" dirty="0">
                <a:solidFill>
                  <a:srgbClr val="000000"/>
                </a:solidFill>
                <a:latin typeface="Wingdings"/>
                <a:sym typeface="Wingdings"/>
              </a:rPr>
              <a:t>x</a:t>
            </a:r>
            <a:r>
              <a:rPr lang="fr-FR" sz="1800" dirty="0">
                <a:ln>
                  <a:noFill/>
                </a:ln>
                <a:solidFill>
                  <a:srgbClr val="000000"/>
                </a:solidFill>
                <a:latin typeface="Calibri"/>
                <a:cs typeface="Calibri"/>
              </a:rPr>
              <a:t> </a:t>
            </a:r>
            <a:r>
              <a:rPr lang="fr-FR" sz="1800" dirty="0">
                <a:ln>
                  <a:noFill/>
                </a:ln>
                <a:solidFill>
                  <a:srgbClr val="000000"/>
                </a:solidFill>
                <a:latin typeface="Adobe Clean"/>
                <a:cs typeface="Calibri"/>
              </a:rPr>
              <a:t>Implémentation</a:t>
            </a:r>
          </a:p>
          <a:p>
            <a:pPr marL="0" marR="0" indent="0" algn="l">
              <a:lnSpc>
                <a:spcPct val="110000"/>
              </a:lnSpc>
              <a:spcBef>
                <a:spcPts val="0"/>
              </a:spcBef>
              <a:spcAft>
                <a:spcPts val="0"/>
              </a:spcAft>
            </a:pPr>
            <a:r>
              <a:rPr lang="fr-FR" dirty="0">
                <a:solidFill>
                  <a:srgbClr val="000000"/>
                </a:solidFill>
                <a:latin typeface="Wingdings"/>
                <a:sym typeface="Wingdings"/>
              </a:rPr>
              <a:t>x</a:t>
            </a:r>
            <a:r>
              <a:rPr lang="fr-FR" sz="1800" dirty="0">
                <a:ln>
                  <a:noFill/>
                </a:ln>
                <a:solidFill>
                  <a:srgbClr val="000000"/>
                </a:solidFill>
                <a:latin typeface="Calibri"/>
                <a:cs typeface="Calibri"/>
              </a:rPr>
              <a:t> </a:t>
            </a:r>
            <a:r>
              <a:rPr lang="fr-FR" sz="1800" dirty="0">
                <a:ln>
                  <a:noFill/>
                </a:ln>
                <a:solidFill>
                  <a:srgbClr val="000000"/>
                </a:solidFill>
                <a:latin typeface="Adobe Clean"/>
                <a:cs typeface="Calibri"/>
              </a:rPr>
              <a:t>Recommandations matérielles ou de produits de tiers</a:t>
            </a:r>
          </a:p>
          <a:p>
            <a:pPr>
              <a:lnSpc>
                <a:spcPct val="110000"/>
              </a:lnSpc>
            </a:pPr>
            <a:r>
              <a:rPr lang="fr-FR" dirty="0">
                <a:solidFill>
                  <a:srgbClr val="000000"/>
                </a:solidFill>
                <a:latin typeface="Wingdings"/>
                <a:sym typeface="Wingdings"/>
              </a:rPr>
              <a:t>x</a:t>
            </a:r>
            <a:r>
              <a:rPr lang="fr-FR" dirty="0">
                <a:solidFill>
                  <a:srgbClr val="000000"/>
                </a:solidFill>
                <a:latin typeface="Calibri"/>
                <a:cs typeface="Calibri"/>
              </a:rPr>
              <a:t> </a:t>
            </a:r>
            <a:r>
              <a:rPr lang="fr-FR" sz="1800" dirty="0">
                <a:ln>
                  <a:noFill/>
                </a:ln>
                <a:solidFill>
                  <a:srgbClr val="000000"/>
                </a:solidFill>
                <a:latin typeface="Adobe Clean"/>
              </a:rPr>
              <a:t>Dépannage de produits autres qu’Adobe</a:t>
            </a:r>
            <a:r>
              <a:rPr lang="fr-FR" dirty="0">
                <a:solidFill>
                  <a:srgbClr val="000000"/>
                </a:solidFill>
                <a:latin typeface="Adobe Clean"/>
              </a:rPr>
              <a:t> </a:t>
            </a:r>
          </a:p>
          <a:p>
            <a:pPr marL="0" marR="0" indent="0" algn="l">
              <a:lnSpc>
                <a:spcPct val="110000"/>
              </a:lnSpc>
              <a:spcBef>
                <a:spcPts val="0"/>
              </a:spcBef>
              <a:spcAft>
                <a:spcPts val="0"/>
              </a:spcAft>
            </a:pPr>
            <a:r>
              <a:rPr lang="fr-FR" dirty="0">
                <a:solidFill>
                  <a:srgbClr val="000000"/>
                </a:solidFill>
                <a:latin typeface="Wingdings"/>
                <a:sym typeface="Wingdings"/>
              </a:rPr>
              <a:t>x</a:t>
            </a:r>
            <a:r>
              <a:rPr lang="fr-FR" sz="1800" dirty="0">
                <a:ln>
                  <a:noFill/>
                </a:ln>
                <a:solidFill>
                  <a:srgbClr val="000000"/>
                </a:solidFill>
                <a:latin typeface="Calibri"/>
                <a:cs typeface="Calibri"/>
              </a:rPr>
              <a:t> </a:t>
            </a:r>
            <a:r>
              <a:rPr lang="fr-FR" sz="1800" dirty="0">
                <a:ln>
                  <a:noFill/>
                </a:ln>
                <a:solidFill>
                  <a:srgbClr val="000000"/>
                </a:solidFill>
                <a:latin typeface="Adobe Clean"/>
                <a:cs typeface="Calibri"/>
              </a:rPr>
              <a:t>Problèmes liés à des configurations non prises en charge (Remarque : ces requêtes doivent être transférées)</a:t>
            </a:r>
          </a:p>
          <a:p>
            <a:r>
              <a:rPr lang="fr-FR" dirty="0">
                <a:latin typeface="Wingdings"/>
                <a:ea typeface="+mn-lt"/>
                <a:cs typeface="+mn-lt"/>
                <a:sym typeface="Wingdings"/>
              </a:rPr>
              <a:t>x</a:t>
            </a:r>
            <a:r>
              <a:rPr lang="fr-FR" dirty="0">
                <a:latin typeface="Calibri"/>
                <a:ea typeface="+mn-lt"/>
                <a:cs typeface="Calibri"/>
              </a:rPr>
              <a:t> </a:t>
            </a:r>
            <a:r>
              <a:rPr lang="fr-FR" dirty="0"/>
              <a:t>Optimisation des performances</a:t>
            </a:r>
          </a:p>
          <a:p>
            <a:pPr>
              <a:lnSpc>
                <a:spcPct val="110000"/>
              </a:lnSpc>
            </a:pPr>
            <a:r>
              <a:rPr lang="fr-FR" dirty="0">
                <a:latin typeface="Wingdings"/>
                <a:ea typeface="+mn-lt"/>
                <a:cs typeface="+mn-lt"/>
                <a:sym typeface="Wingdings"/>
              </a:rPr>
              <a:t>x</a:t>
            </a:r>
            <a:r>
              <a:rPr lang="fr-FR" dirty="0">
                <a:latin typeface="Calibri"/>
                <a:ea typeface="+mn-lt"/>
                <a:cs typeface="Calibri"/>
              </a:rPr>
              <a:t> </a:t>
            </a:r>
            <a:r>
              <a:rPr lang="fr-FR" dirty="0"/>
              <a:t>Problèmes non reproductibles </a:t>
            </a:r>
          </a:p>
        </p:txBody>
      </p:sp>
      <p:grpSp>
        <p:nvGrpSpPr>
          <p:cNvPr id="27" name="Group 26">
            <a:extLst>
              <a:ext uri="{FF2B5EF4-FFF2-40B4-BE49-F238E27FC236}">
                <a16:creationId xmlns:a16="http://schemas.microsoft.com/office/drawing/2014/main" id="{6880486C-289F-4C0E-8637-7E31EB8D3D1E}"/>
              </a:ext>
            </a:extLst>
          </p:cNvPr>
          <p:cNvGrpSpPr/>
          <p:nvPr/>
        </p:nvGrpSpPr>
        <p:grpSpPr>
          <a:xfrm>
            <a:off x="6059375" y="1967608"/>
            <a:ext cx="640080" cy="640080"/>
            <a:chOff x="-1372654" y="1685924"/>
            <a:chExt cx="1178993" cy="1095376"/>
          </a:xfrm>
        </p:grpSpPr>
        <p:sp>
          <p:nvSpPr>
            <p:cNvPr id="23" name="Oval 22">
              <a:extLst>
                <a:ext uri="{FF2B5EF4-FFF2-40B4-BE49-F238E27FC236}">
                  <a16:creationId xmlns:a16="http://schemas.microsoft.com/office/drawing/2014/main" id="{C9C288B6-9009-4196-861C-D976B6A26476}"/>
                </a:ext>
              </a:extLst>
            </p:cNvPr>
            <p:cNvSpPr/>
            <p:nvPr/>
          </p:nvSpPr>
          <p:spPr>
            <a:xfrm>
              <a:off x="-1372654" y="1685924"/>
              <a:ext cx="1178993" cy="109537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descr="Close with solid fill">
              <a:extLst>
                <a:ext uri="{FF2B5EF4-FFF2-40B4-BE49-F238E27FC236}">
                  <a16:creationId xmlns:a16="http://schemas.microsoft.com/office/drawing/2014/main" id="{F3405D52-9814-4005-9DF7-ECB2F16442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40357" y="1752600"/>
              <a:ext cx="914400" cy="914400"/>
            </a:xfrm>
            <a:prstGeom prst="rect">
              <a:avLst/>
            </a:prstGeom>
          </p:spPr>
        </p:pic>
      </p:grpSp>
      <p:grpSp>
        <p:nvGrpSpPr>
          <p:cNvPr id="26" name="Group 25">
            <a:extLst>
              <a:ext uri="{FF2B5EF4-FFF2-40B4-BE49-F238E27FC236}">
                <a16:creationId xmlns:a16="http://schemas.microsoft.com/office/drawing/2014/main" id="{D396EF94-A851-41E0-BB44-8BBF01F05F46}"/>
              </a:ext>
            </a:extLst>
          </p:cNvPr>
          <p:cNvGrpSpPr/>
          <p:nvPr/>
        </p:nvGrpSpPr>
        <p:grpSpPr>
          <a:xfrm>
            <a:off x="203463" y="1967608"/>
            <a:ext cx="640080" cy="640080"/>
            <a:chOff x="-2067980" y="4003938"/>
            <a:chExt cx="1178993" cy="1095376"/>
          </a:xfrm>
        </p:grpSpPr>
        <p:sp>
          <p:nvSpPr>
            <p:cNvPr id="25" name="Oval 24">
              <a:extLst>
                <a:ext uri="{FF2B5EF4-FFF2-40B4-BE49-F238E27FC236}">
                  <a16:creationId xmlns:a16="http://schemas.microsoft.com/office/drawing/2014/main" id="{6CA4900C-7445-4BC7-9007-57EBDCDC07C7}"/>
                </a:ext>
              </a:extLst>
            </p:cNvPr>
            <p:cNvSpPr/>
            <p:nvPr/>
          </p:nvSpPr>
          <p:spPr>
            <a:xfrm>
              <a:off x="-2067980" y="4003938"/>
              <a:ext cx="1178993" cy="109537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descr="Checkmark with solid fill">
              <a:extLst>
                <a:ext uri="{FF2B5EF4-FFF2-40B4-BE49-F238E27FC236}">
                  <a16:creationId xmlns:a16="http://schemas.microsoft.com/office/drawing/2014/main" id="{BB0172E6-EA37-4B88-BFEE-09B14A63EC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35682" y="4093233"/>
              <a:ext cx="914400" cy="914400"/>
            </a:xfrm>
            <a:prstGeom prst="rect">
              <a:avLst/>
            </a:prstGeom>
          </p:spPr>
        </p:pic>
      </p:grpSp>
      <p:sp>
        <p:nvSpPr>
          <p:cNvPr id="3" name="TextBox 2">
            <a:extLst>
              <a:ext uri="{FF2B5EF4-FFF2-40B4-BE49-F238E27FC236}">
                <a16:creationId xmlns:a16="http://schemas.microsoft.com/office/drawing/2014/main" id="{708A56C8-3EF7-40FA-9EE8-541ABB9EF701}"/>
              </a:ext>
            </a:extLst>
          </p:cNvPr>
          <p:cNvSpPr txBox="1"/>
          <p:nvPr/>
        </p:nvSpPr>
        <p:spPr>
          <a:xfrm>
            <a:off x="-1815" y="6611256"/>
            <a:ext cx="3985985" cy="200055"/>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700" i="1"/>
              <a:t>* Limité à la partie Adobe uniquement</a:t>
            </a:r>
          </a:p>
        </p:txBody>
      </p:sp>
    </p:spTree>
    <p:extLst>
      <p:ext uri="{BB962C8B-B14F-4D97-AF65-F5344CB8AC3E}">
        <p14:creationId xmlns:p14="http://schemas.microsoft.com/office/powerpoint/2010/main" val="4174059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B7971-F3D3-4555-87A2-73ED49A90476}"/>
              </a:ext>
            </a:extLst>
          </p:cNvPr>
          <p:cNvSpPr>
            <a:spLocks noGrp="1"/>
          </p:cNvSpPr>
          <p:nvPr>
            <p:ph type="title"/>
          </p:nvPr>
        </p:nvSpPr>
        <p:spPr/>
        <p:txBody>
          <a:bodyPr/>
          <a:lstStyle/>
          <a:p>
            <a:r>
              <a:rPr lang="fr-FR"/>
              <a:t>Méthodes pour contacter le service clientèle</a:t>
            </a:r>
          </a:p>
        </p:txBody>
      </p:sp>
      <p:sp>
        <p:nvSpPr>
          <p:cNvPr id="9" name="TextBox 8">
            <a:extLst>
              <a:ext uri="{FF2B5EF4-FFF2-40B4-BE49-F238E27FC236}">
                <a16:creationId xmlns:a16="http://schemas.microsoft.com/office/drawing/2014/main" id="{B6668E61-3A0E-4EA9-9B2B-094805BDB7E9}"/>
              </a:ext>
            </a:extLst>
          </p:cNvPr>
          <p:cNvSpPr txBox="1"/>
          <p:nvPr/>
        </p:nvSpPr>
        <p:spPr>
          <a:xfrm>
            <a:off x="238124" y="958850"/>
            <a:ext cx="11566779" cy="2024016"/>
          </a:xfrm>
          <a:prstGeom prst="rect">
            <a:avLst/>
          </a:prstGeom>
          <a:noFill/>
        </p:spPr>
        <p:txBody>
          <a:bodyPr wrap="square" lIns="91440" tIns="45720" rIns="91440" bIns="45720" anchor="t">
            <a:spAutoFit/>
          </a:bodyPr>
          <a:lstStyle/>
          <a:p>
            <a:pPr marL="76200" marR="0" indent="0" algn="l">
              <a:lnSpc>
                <a:spcPct val="119000"/>
              </a:lnSpc>
              <a:spcBef>
                <a:spcPts val="0"/>
              </a:spcBef>
              <a:spcAft>
                <a:spcPts val="600"/>
              </a:spcAft>
            </a:pPr>
            <a:r>
              <a:rPr lang="fr-FR" sz="1400" dirty="0">
                <a:ln>
                  <a:noFill/>
                </a:ln>
                <a:solidFill>
                  <a:srgbClr val="000000"/>
                </a:solidFill>
              </a:rPr>
              <a:t>Le service clientèle Adobe propose une assistance par messagerie instantanée, e-mail, téléphone et Internet. Pour les problèmes P1, nous vous recommandons de nous contacter par téléphone pour obtenir une assistance immédiate.</a:t>
            </a:r>
          </a:p>
          <a:p>
            <a:pPr marL="76200" marR="0" indent="0" algn="l">
              <a:lnSpc>
                <a:spcPct val="119000"/>
              </a:lnSpc>
              <a:spcBef>
                <a:spcPts val="0"/>
              </a:spcBef>
              <a:spcAft>
                <a:spcPts val="600"/>
              </a:spcAft>
            </a:pPr>
            <a:r>
              <a:rPr lang="fr-FR" sz="1400" dirty="0">
                <a:ln>
                  <a:noFill/>
                </a:ln>
                <a:solidFill>
                  <a:srgbClr val="000000"/>
                </a:solidFill>
              </a:rPr>
              <a:t>Veuillez nous indiquer toutes les étapes permettant de recréer le problème de notre côté, afin que nous puissions traiter efficacement votre requête. En d’autres termes, plus les informations sont précises, plus nous serons en mesure de traiter votre requête. </a:t>
            </a:r>
            <a:r>
              <a:rPr lang="fr-FR" sz="1400" dirty="0">
                <a:solidFill>
                  <a:srgbClr val="000000"/>
                </a:solidFill>
              </a:rPr>
              <a:t>Lors de l’envoi d’un ticket, nous vous recommandons d’indiquer et/ou de préparer, en fonction de la méthode utilisée pour contacter le service clientèle, les informations applicables suivantes</a:t>
            </a:r>
            <a:r>
              <a:rPr lang="fr-FR" sz="1400" dirty="0">
                <a:ln>
                  <a:noFill/>
                </a:ln>
                <a:solidFill>
                  <a:srgbClr val="000000"/>
                </a:solidFill>
              </a:rPr>
              <a:t> (voir page 22 pour un exemple) :</a:t>
            </a:r>
          </a:p>
          <a:p>
            <a:pPr marL="76200" marR="0" indent="0" algn="l">
              <a:lnSpc>
                <a:spcPct val="119000"/>
              </a:lnSpc>
              <a:spcBef>
                <a:spcPts val="0"/>
              </a:spcBef>
              <a:spcAft>
                <a:spcPts val="0"/>
              </a:spcAft>
            </a:pPr>
            <a:r>
              <a:rPr lang="fr-FR" sz="1400" dirty="0">
                <a:ln>
                  <a:noFill/>
                </a:ln>
                <a:solidFill>
                  <a:srgbClr val="000000"/>
                </a:solidFill>
              </a:rPr>
              <a:t>Les portails et les alias permettent d’accéder à une mine d’informations et de ressources d’assistance. Consultez les tickets en cours de traitement, envoyez de nouveaux tickets et contactez le service clientèle.</a:t>
            </a:r>
          </a:p>
          <a:p>
            <a:pPr marL="0" marR="0" indent="0" algn="l">
              <a:lnSpc>
                <a:spcPct val="119000"/>
              </a:lnSpc>
              <a:spcBef>
                <a:spcPts val="0"/>
              </a:spcBef>
              <a:spcAft>
                <a:spcPts val="600"/>
              </a:spcAft>
            </a:pPr>
            <a:endParaRPr lang="en-US" sz="1400" kern="1400" dirty="0">
              <a:ln>
                <a:noFill/>
              </a:ln>
              <a:solidFill>
                <a:srgbClr val="000000"/>
              </a:solidFill>
              <a:effectLst/>
            </a:endParaRPr>
          </a:p>
        </p:txBody>
      </p:sp>
      <p:graphicFrame>
        <p:nvGraphicFramePr>
          <p:cNvPr id="10" name="Table 9">
            <a:extLst>
              <a:ext uri="{FF2B5EF4-FFF2-40B4-BE49-F238E27FC236}">
                <a16:creationId xmlns:a16="http://schemas.microsoft.com/office/drawing/2014/main" id="{570620E0-93FB-44B9-A423-C7A35082F3BF}"/>
              </a:ext>
            </a:extLst>
          </p:cNvPr>
          <p:cNvGraphicFramePr>
            <a:graphicFrameLocks noGrp="1"/>
          </p:cNvGraphicFramePr>
          <p:nvPr>
            <p:extLst>
              <p:ext uri="{D42A27DB-BD31-4B8C-83A1-F6EECF244321}">
                <p14:modId xmlns:p14="http://schemas.microsoft.com/office/powerpoint/2010/main" val="1002185404"/>
              </p:ext>
            </p:extLst>
          </p:nvPr>
        </p:nvGraphicFramePr>
        <p:xfrm>
          <a:off x="2466976" y="3448050"/>
          <a:ext cx="7343774" cy="2514219"/>
        </p:xfrm>
        <a:graphic>
          <a:graphicData uri="http://schemas.openxmlformats.org/drawingml/2006/table">
            <a:tbl>
              <a:tblPr/>
              <a:tblGrid>
                <a:gridCol w="2447672">
                  <a:extLst>
                    <a:ext uri="{9D8B030D-6E8A-4147-A177-3AD203B41FA5}">
                      <a16:colId xmlns:a16="http://schemas.microsoft.com/office/drawing/2014/main" val="3750909881"/>
                    </a:ext>
                  </a:extLst>
                </a:gridCol>
                <a:gridCol w="2448430">
                  <a:extLst>
                    <a:ext uri="{9D8B030D-6E8A-4147-A177-3AD203B41FA5}">
                      <a16:colId xmlns:a16="http://schemas.microsoft.com/office/drawing/2014/main" val="4069678499"/>
                    </a:ext>
                  </a:extLst>
                </a:gridCol>
                <a:gridCol w="2447672">
                  <a:extLst>
                    <a:ext uri="{9D8B030D-6E8A-4147-A177-3AD203B41FA5}">
                      <a16:colId xmlns:a16="http://schemas.microsoft.com/office/drawing/2014/main" val="2016335339"/>
                    </a:ext>
                  </a:extLst>
                </a:gridCol>
              </a:tblGrid>
              <a:tr h="400050">
                <a:tc>
                  <a:txBody>
                    <a:bodyPr/>
                    <a:lstStyle/>
                    <a:p>
                      <a:pPr marR="0" indent="0" algn="ctr" rtl="0">
                        <a:lnSpc>
                          <a:spcPct val="82000"/>
                        </a:lnSpc>
                        <a:spcBef>
                          <a:spcPts val="600"/>
                        </a:spcBef>
                        <a:spcAft>
                          <a:spcPts val="600"/>
                        </a:spcAft>
                      </a:pPr>
                      <a:r>
                        <a:rPr lang="fr-FR" sz="1800" b="1" dirty="0">
                          <a:ln>
                            <a:noFill/>
                          </a:ln>
                          <a:solidFill>
                            <a:srgbClr val="000000"/>
                          </a:solidFill>
                          <a:latin typeface="Adobe Clean" panose="020B0503020404020204" pitchFamily="34" charset="0"/>
                        </a:rPr>
                        <a:t>Portail </a:t>
                      </a:r>
                      <a:br>
                        <a:rPr lang="fr-FR" sz="1800" b="1" dirty="0">
                          <a:ln>
                            <a:noFill/>
                          </a:ln>
                          <a:solidFill>
                            <a:srgbClr val="000000"/>
                          </a:solidFill>
                          <a:latin typeface="Adobe Clean" panose="020B0503020404020204" pitchFamily="34" charset="0"/>
                        </a:rPr>
                      </a:br>
                      <a:r>
                        <a:rPr lang="fr-FR" sz="1800" b="1" dirty="0">
                          <a:ln>
                            <a:noFill/>
                          </a:ln>
                          <a:solidFill>
                            <a:srgbClr val="000000"/>
                          </a:solidFill>
                          <a:latin typeface="Adobe Clean" panose="020B0503020404020204" pitchFamily="34" charset="0"/>
                        </a:rPr>
                        <a:t>d’assistance</a:t>
                      </a:r>
                    </a:p>
                  </a:txBody>
                  <a:tcPr marL="0" marR="0" marT="0" marB="0" anchor="ctr">
                    <a:lnL>
                      <a:noFill/>
                    </a:lnL>
                    <a:lnR>
                      <a:noFill/>
                    </a:lnR>
                    <a:lnT>
                      <a:noFill/>
                    </a:lnT>
                    <a:lnB w="12700" cap="flat" cmpd="sng" algn="ctr">
                      <a:solidFill>
                        <a:srgbClr val="F4F4F4"/>
                      </a:solidFill>
                      <a:prstDash val="solid"/>
                      <a:round/>
                      <a:headEnd type="none" w="med" len="med"/>
                      <a:tailEnd type="none" w="med" len="med"/>
                    </a:lnB>
                    <a:solidFill>
                      <a:srgbClr val="F4F4F4"/>
                    </a:solidFill>
                  </a:tcPr>
                </a:tc>
                <a:tc>
                  <a:txBody>
                    <a:bodyPr/>
                    <a:lstStyle/>
                    <a:p>
                      <a:pPr marR="0" indent="0" algn="ctr" rtl="0">
                        <a:lnSpc>
                          <a:spcPct val="82000"/>
                        </a:lnSpc>
                        <a:spcBef>
                          <a:spcPts val="600"/>
                        </a:spcBef>
                        <a:spcAft>
                          <a:spcPts val="600"/>
                        </a:spcAft>
                      </a:pPr>
                      <a:r>
                        <a:rPr lang="fr-FR" sz="1800" b="1" dirty="0">
                          <a:ln>
                            <a:noFill/>
                          </a:ln>
                          <a:solidFill>
                            <a:srgbClr val="000000"/>
                          </a:solidFill>
                          <a:latin typeface="Adobe Clean" panose="020B0503020404020204" pitchFamily="34" charset="0"/>
                        </a:rPr>
                        <a:t>Assistance </a:t>
                      </a:r>
                      <a:br>
                        <a:rPr lang="fr-FR" sz="1800" b="1" dirty="0">
                          <a:ln>
                            <a:noFill/>
                          </a:ln>
                          <a:solidFill>
                            <a:srgbClr val="000000"/>
                          </a:solidFill>
                          <a:latin typeface="Adobe Clean" panose="020B0503020404020204" pitchFamily="34" charset="0"/>
                        </a:rPr>
                      </a:br>
                      <a:r>
                        <a:rPr lang="fr-FR" sz="1800" b="1" dirty="0">
                          <a:ln>
                            <a:noFill/>
                          </a:ln>
                          <a:solidFill>
                            <a:srgbClr val="000000"/>
                          </a:solidFill>
                          <a:latin typeface="Adobe Clean" panose="020B0503020404020204" pitchFamily="34" charset="0"/>
                        </a:rPr>
                        <a:t>téléphonique</a:t>
                      </a:r>
                    </a:p>
                  </a:txBody>
                  <a:tcPr marL="0" marR="0" marT="0" marB="0" anchor="ctr">
                    <a:lnL>
                      <a:noFill/>
                    </a:lnL>
                    <a:lnR>
                      <a:noFill/>
                    </a:lnR>
                    <a:lnT w="12700" cap="flat" cmpd="sng" algn="ctr">
                      <a:solidFill>
                        <a:srgbClr val="F4F4F4"/>
                      </a:solidFill>
                      <a:prstDash val="solid"/>
                      <a:round/>
                      <a:headEnd type="none" w="med" len="med"/>
                      <a:tailEnd type="none" w="med" len="med"/>
                    </a:lnT>
                    <a:lnB>
                      <a:noFill/>
                    </a:lnB>
                    <a:solidFill>
                      <a:srgbClr val="F2F2F2"/>
                    </a:solidFill>
                  </a:tcPr>
                </a:tc>
                <a:tc>
                  <a:txBody>
                    <a:bodyPr/>
                    <a:lstStyle/>
                    <a:p>
                      <a:pPr marL="78740" marR="488315" indent="-5080" algn="ctr" rtl="0">
                        <a:lnSpc>
                          <a:spcPct val="82000"/>
                        </a:lnSpc>
                        <a:spcBef>
                          <a:spcPts val="600"/>
                        </a:spcBef>
                        <a:spcAft>
                          <a:spcPts val="600"/>
                        </a:spcAft>
                      </a:pPr>
                      <a:r>
                        <a:rPr lang="fr-FR" sz="1800" b="1" dirty="0">
                          <a:ln>
                            <a:noFill/>
                          </a:ln>
                          <a:solidFill>
                            <a:srgbClr val="000000"/>
                          </a:solidFill>
                          <a:latin typeface="Adobe Clean" panose="020B0503020404020204" pitchFamily="34" charset="0"/>
                        </a:rPr>
                        <a:t>     État d’Adobe</a:t>
                      </a:r>
                    </a:p>
                  </a:txBody>
                  <a:tcPr marL="0" marR="0" marT="0" marB="0" anchor="ctr">
                    <a:lnL>
                      <a:noFill/>
                    </a:lnL>
                    <a:lnR>
                      <a:noFill/>
                    </a:lnR>
                    <a:lnT w="12700" cap="flat" cmpd="sng" algn="ctr">
                      <a:solidFill>
                        <a:srgbClr val="F4F4F4"/>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2729569816"/>
                  </a:ext>
                </a:extLst>
              </a:tr>
              <a:tr h="1460500">
                <a:tc>
                  <a:txBody>
                    <a:bodyPr/>
                    <a:lstStyle/>
                    <a:p>
                      <a:pPr marR="0" indent="0" algn="ctr" rtl="0">
                        <a:lnSpc>
                          <a:spcPct val="119000"/>
                        </a:lnSpc>
                        <a:spcBef>
                          <a:spcPts val="0"/>
                        </a:spcBef>
                        <a:spcAft>
                          <a:spcPts val="1400"/>
                        </a:spcAft>
                      </a:pPr>
                      <a:r>
                        <a:rPr lang="fr-FR" sz="1200">
                          <a:ln>
                            <a:noFill/>
                          </a:ln>
                          <a:solidFill>
                            <a:srgbClr val="000000"/>
                          </a:solidFill>
                          <a:latin typeface="Adobe Clean" panose="020B0503020404020204" pitchFamily="34" charset="0"/>
                        </a:rPr>
                        <a:t> </a:t>
                      </a:r>
                    </a:p>
                    <a:p>
                      <a:pPr marR="0" indent="0" algn="ctr" rtl="0">
                        <a:lnSpc>
                          <a:spcPct val="119000"/>
                        </a:lnSpc>
                        <a:spcBef>
                          <a:spcPts val="0"/>
                        </a:spcBef>
                        <a:spcAft>
                          <a:spcPts val="1400"/>
                        </a:spcAft>
                      </a:pPr>
                      <a:r>
                        <a:rPr lang="fr-FR" sz="1200" u="sng">
                          <a:ln>
                            <a:noFill/>
                          </a:ln>
                          <a:solidFill>
                            <a:srgbClr val="085296"/>
                          </a:solidFill>
                          <a:latin typeface="Adobe Clean" panose="020B0503020404020204" pitchFamily="34" charset="0"/>
                          <a:hlinkClick r:id="rId2" action="ppaction://hlinkfile"/>
                        </a:rPr>
                        <a:t>Assistance Adobe Experience League</a:t>
                      </a:r>
                      <a:r>
                        <a:rPr lang="fr-FR" sz="1200">
                          <a:ln>
                            <a:noFill/>
                          </a:ln>
                          <a:solidFill>
                            <a:srgbClr val="000000"/>
                          </a:solidFill>
                          <a:latin typeface="Adobe Clean" panose="020B0503020404020204" pitchFamily="34" charset="0"/>
                        </a:rPr>
                        <a:t> </a:t>
                      </a:r>
                    </a:p>
                    <a:p>
                      <a:pPr marR="0" indent="0" algn="ctr" rtl="0">
                        <a:lnSpc>
                          <a:spcPct val="119000"/>
                        </a:lnSpc>
                        <a:spcBef>
                          <a:spcPts val="0"/>
                        </a:spcBef>
                        <a:spcAft>
                          <a:spcPts val="1400"/>
                        </a:spcAft>
                      </a:pPr>
                      <a:r>
                        <a:rPr lang="fr-FR" sz="1200" u="sng">
                          <a:ln>
                            <a:noFill/>
                          </a:ln>
                          <a:solidFill>
                            <a:srgbClr val="085296"/>
                          </a:solidFill>
                          <a:latin typeface="Adobe Clean" panose="020B0503020404020204" pitchFamily="34" charset="0"/>
                          <a:hlinkClick r:id="rId3"/>
                        </a:rPr>
                        <a:t>Assistance Adobe Experience Manager</a:t>
                      </a:r>
                    </a:p>
                    <a:p>
                      <a:pPr marR="0" indent="0" algn="ctr" rtl="0">
                        <a:lnSpc>
                          <a:spcPct val="119000"/>
                        </a:lnSpc>
                        <a:spcBef>
                          <a:spcPts val="0"/>
                        </a:spcBef>
                        <a:spcAft>
                          <a:spcPts val="1400"/>
                        </a:spcAft>
                      </a:pPr>
                      <a:r>
                        <a:rPr lang="fr-FR" sz="1200" u="sng">
                          <a:ln>
                            <a:noFill/>
                          </a:ln>
                          <a:solidFill>
                            <a:srgbClr val="085296"/>
                          </a:solidFill>
                          <a:latin typeface="Adobe Clean" panose="020B0503020404020204" pitchFamily="34" charset="0"/>
                          <a:hlinkClick r:id="rId4"/>
                        </a:rPr>
                        <a:t>Assistance Adobe Campaign</a:t>
                      </a:r>
                      <a:r>
                        <a:rPr lang="fr-FR" sz="1200" i="1">
                          <a:ln>
                            <a:noFill/>
                          </a:ln>
                          <a:solidFill>
                            <a:srgbClr val="000000"/>
                          </a:solidFill>
                          <a:latin typeface="Adobe Clean" panose="020B0503020404020204" pitchFamily="34" charset="0"/>
                        </a:rPr>
                        <a:t> </a:t>
                      </a:r>
                    </a:p>
                  </a:txBody>
                  <a:tcPr marL="0" marR="0" marT="0" marB="0">
                    <a:lnL w="12700" cap="flat" cmpd="sng" algn="ctr">
                      <a:solidFill>
                        <a:srgbClr val="F4F4F4"/>
                      </a:solidFill>
                      <a:prstDash val="solid"/>
                      <a:round/>
                      <a:headEnd type="none" w="med" len="med"/>
                      <a:tailEnd type="none" w="med" len="med"/>
                    </a:lnL>
                    <a:lnR w="28575" cap="flat" cmpd="sng" algn="ctr">
                      <a:solidFill>
                        <a:srgbClr val="F4F4F4"/>
                      </a:solidFill>
                      <a:prstDash val="solid"/>
                      <a:round/>
                      <a:headEnd type="none" w="med" len="med"/>
                      <a:tailEnd type="none" w="med" len="med"/>
                    </a:lnR>
                    <a:lnT w="12700" cap="flat" cmpd="sng" algn="ctr">
                      <a:solidFill>
                        <a:srgbClr val="F4F4F4"/>
                      </a:solidFill>
                      <a:prstDash val="solid"/>
                      <a:round/>
                      <a:headEnd type="none" w="med" len="med"/>
                      <a:tailEnd type="none" w="med" len="med"/>
                    </a:lnT>
                    <a:lnB w="12700" cap="flat" cmpd="sng" algn="ctr">
                      <a:solidFill>
                        <a:srgbClr val="F6F6F6"/>
                      </a:solidFill>
                      <a:prstDash val="solid"/>
                      <a:round/>
                      <a:headEnd type="none" w="med" len="med"/>
                      <a:tailEnd type="none" w="med" len="med"/>
                    </a:lnB>
                  </a:tcPr>
                </a:tc>
                <a:tc>
                  <a:txBody>
                    <a:bodyPr/>
                    <a:lstStyle/>
                    <a:p>
                      <a:pPr marL="102870" marR="109842" indent="-36830" algn="ctr" rtl="0">
                        <a:lnSpc>
                          <a:spcPct val="104000"/>
                        </a:lnSpc>
                        <a:spcBef>
                          <a:spcPts val="180"/>
                        </a:spcBef>
                        <a:spcAft>
                          <a:spcPts val="600"/>
                        </a:spcAft>
                      </a:pPr>
                      <a:r>
                        <a:rPr lang="fr-FR" sz="1200" dirty="0">
                          <a:ln>
                            <a:noFill/>
                          </a:ln>
                          <a:solidFill>
                            <a:srgbClr val="000000"/>
                          </a:solidFill>
                          <a:latin typeface="Adobe Clean" panose="020B0503020404020204" pitchFamily="34" charset="0"/>
                        </a:rPr>
                        <a:t> </a:t>
                      </a:r>
                    </a:p>
                    <a:p>
                      <a:pPr marL="102870" marR="109842" indent="-36830" algn="ctr" rtl="0">
                        <a:lnSpc>
                          <a:spcPct val="104000"/>
                        </a:lnSpc>
                        <a:spcBef>
                          <a:spcPts val="180"/>
                        </a:spcBef>
                        <a:spcAft>
                          <a:spcPts val="600"/>
                        </a:spcAft>
                      </a:pPr>
                      <a:r>
                        <a:rPr lang="fr-FR" sz="1200" dirty="0">
                          <a:ln>
                            <a:noFill/>
                          </a:ln>
                          <a:solidFill>
                            <a:srgbClr val="000000"/>
                          </a:solidFill>
                          <a:latin typeface="Adobe Clean" panose="020B0503020404020204" pitchFamily="34" charset="0"/>
                        </a:rPr>
                        <a:t>Numéro de téléphone</a:t>
                      </a:r>
                    </a:p>
                    <a:p>
                      <a:pPr marL="102870" marR="109842" indent="-36830" algn="ctr" rtl="0">
                        <a:lnSpc>
                          <a:spcPct val="104000"/>
                        </a:lnSpc>
                        <a:spcBef>
                          <a:spcPts val="180"/>
                        </a:spcBef>
                        <a:spcAft>
                          <a:spcPts val="600"/>
                        </a:spcAft>
                      </a:pPr>
                      <a:r>
                        <a:rPr lang="fr-FR" sz="1200" dirty="0">
                          <a:ln>
                            <a:noFill/>
                          </a:ln>
                          <a:solidFill>
                            <a:srgbClr val="000000"/>
                          </a:solidFill>
                          <a:latin typeface="Adobe Clean" panose="020B0503020404020204" pitchFamily="34" charset="0"/>
                        </a:rPr>
                        <a:t>1 800 497 0335 </a:t>
                      </a:r>
                      <a:br>
                        <a:rPr lang="fr-FR" sz="1200" dirty="0">
                          <a:ln>
                            <a:noFill/>
                          </a:ln>
                          <a:solidFill>
                            <a:srgbClr val="000000"/>
                          </a:solidFill>
                          <a:latin typeface="Adobe Clean" panose="020B0503020404020204" pitchFamily="34" charset="0"/>
                        </a:rPr>
                      </a:br>
                      <a:r>
                        <a:rPr lang="fr-FR" sz="1200" dirty="0">
                          <a:ln>
                            <a:noFill/>
                          </a:ln>
                          <a:solidFill>
                            <a:srgbClr val="000000"/>
                          </a:solidFill>
                          <a:latin typeface="Adobe Clean" panose="020B0503020404020204" pitchFamily="34" charset="0"/>
                        </a:rPr>
                        <a:t>(États-Unis et Canada)</a:t>
                      </a:r>
                    </a:p>
                    <a:p>
                      <a:pPr marR="0" indent="0" algn="ctr" rtl="0">
                        <a:lnSpc>
                          <a:spcPct val="119000"/>
                        </a:lnSpc>
                        <a:spcBef>
                          <a:spcPts val="0"/>
                        </a:spcBef>
                        <a:spcAft>
                          <a:spcPts val="1400"/>
                        </a:spcAft>
                      </a:pPr>
                      <a:r>
                        <a:rPr lang="fr-FR" sz="1200" u="sng" dirty="0">
                          <a:ln>
                            <a:noFill/>
                          </a:ln>
                          <a:solidFill>
                            <a:srgbClr val="085296"/>
                          </a:solidFill>
                          <a:latin typeface="Adobe Clean" panose="020B0503020404020204" pitchFamily="34" charset="0"/>
                          <a:hlinkClick r:id="rId5"/>
                        </a:rPr>
                        <a:t>Numéros de téléphone régionaux</a:t>
                      </a:r>
                    </a:p>
                    <a:p>
                      <a:pPr marR="109842" indent="0" algn="ctr" rtl="0">
                        <a:lnSpc>
                          <a:spcPct val="104000"/>
                        </a:lnSpc>
                        <a:spcBef>
                          <a:spcPts val="180"/>
                        </a:spcBef>
                        <a:spcAft>
                          <a:spcPts val="600"/>
                        </a:spcAft>
                      </a:pPr>
                      <a:r>
                        <a:rPr lang="fr-FR" sz="1200" dirty="0">
                          <a:ln>
                            <a:noFill/>
                          </a:ln>
                          <a:solidFill>
                            <a:srgbClr val="2C2C2C"/>
                          </a:solidFill>
                          <a:latin typeface="Adobe Clean" panose="020B0503020404020204" pitchFamily="34" charset="0"/>
                        </a:rPr>
                        <a:t> </a:t>
                      </a:r>
                    </a:p>
                    <a:p>
                      <a:pPr marL="102870" marR="109842" indent="-36830" algn="ctr" rtl="0">
                        <a:lnSpc>
                          <a:spcPct val="104000"/>
                        </a:lnSpc>
                        <a:spcBef>
                          <a:spcPts val="180"/>
                        </a:spcBef>
                        <a:spcAft>
                          <a:spcPts val="600"/>
                        </a:spcAft>
                      </a:pPr>
                      <a:r>
                        <a:rPr lang="fr-FR" sz="1200" dirty="0">
                          <a:ln>
                            <a:noFill/>
                          </a:ln>
                          <a:solidFill>
                            <a:srgbClr val="2C2C2C"/>
                          </a:solidFill>
                          <a:latin typeface="Adobe Clean" panose="020B0503020404020204" pitchFamily="34" charset="0"/>
                        </a:rPr>
                        <a:t> </a:t>
                      </a:r>
                    </a:p>
                  </a:txBody>
                  <a:tcPr marL="0" marR="0" marT="0" marB="0">
                    <a:lnL w="28575" cap="flat" cmpd="sng" algn="ctr">
                      <a:solidFill>
                        <a:srgbClr val="F4F4F4"/>
                      </a:solidFill>
                      <a:prstDash val="solid"/>
                      <a:round/>
                      <a:headEnd type="none" w="med" len="med"/>
                      <a:tailEnd type="none" w="med" len="med"/>
                    </a:lnL>
                    <a:lnR w="28575" cap="flat" cmpd="sng" algn="ctr">
                      <a:solidFill>
                        <a:srgbClr val="F4F4F4"/>
                      </a:solidFill>
                      <a:prstDash val="solid"/>
                      <a:round/>
                      <a:headEnd type="none" w="med" len="med"/>
                      <a:tailEnd type="none" w="med" len="med"/>
                    </a:lnR>
                    <a:lnT>
                      <a:noFill/>
                    </a:lnT>
                    <a:lnB w="12700" cap="flat" cmpd="sng" algn="ctr">
                      <a:solidFill>
                        <a:srgbClr val="F6F6F6"/>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fr-FR" sz="1200" dirty="0">
                          <a:ln>
                            <a:noFill/>
                          </a:ln>
                          <a:solidFill>
                            <a:srgbClr val="000000"/>
                          </a:solidFill>
                          <a:latin typeface="Adobe Clean" panose="020B0503020404020204" pitchFamily="34" charset="0"/>
                        </a:rPr>
                        <a:t> </a:t>
                      </a:r>
                    </a:p>
                    <a:p>
                      <a:pPr marR="0" indent="0" algn="ctr" rtl="0">
                        <a:lnSpc>
                          <a:spcPct val="119000"/>
                        </a:lnSpc>
                        <a:spcBef>
                          <a:spcPts val="0"/>
                        </a:spcBef>
                        <a:spcAft>
                          <a:spcPts val="600"/>
                        </a:spcAft>
                      </a:pPr>
                      <a:r>
                        <a:rPr lang="fr-FR" sz="1200" dirty="0">
                          <a:ln>
                            <a:noFill/>
                          </a:ln>
                          <a:solidFill>
                            <a:srgbClr val="000000"/>
                          </a:solidFill>
                          <a:latin typeface="Adobe Clean" panose="020B0503020404020204" pitchFamily="34" charset="0"/>
                        </a:rPr>
                        <a:t> </a:t>
                      </a:r>
                    </a:p>
                    <a:p>
                      <a:pPr marR="0" indent="0" algn="ctr" rtl="0">
                        <a:lnSpc>
                          <a:spcPct val="119000"/>
                        </a:lnSpc>
                        <a:spcBef>
                          <a:spcPts val="0"/>
                        </a:spcBef>
                        <a:spcAft>
                          <a:spcPts val="600"/>
                        </a:spcAft>
                      </a:pPr>
                      <a:r>
                        <a:rPr lang="fr-FR" sz="1200" dirty="0">
                          <a:ln>
                            <a:noFill/>
                          </a:ln>
                          <a:solidFill>
                            <a:srgbClr val="000000"/>
                          </a:solidFill>
                          <a:latin typeface="Adobe Clean" panose="020B0503020404020204" pitchFamily="34" charset="0"/>
                        </a:rPr>
                        <a:t>Vérifier l’état du système Adobe</a:t>
                      </a:r>
                    </a:p>
                    <a:p>
                      <a:pPr marR="0" indent="0" algn="ctr" rtl="0">
                        <a:lnSpc>
                          <a:spcPct val="119000"/>
                        </a:lnSpc>
                        <a:spcBef>
                          <a:spcPts val="0"/>
                        </a:spcBef>
                        <a:spcAft>
                          <a:spcPts val="1400"/>
                        </a:spcAft>
                      </a:pPr>
                      <a:r>
                        <a:rPr lang="fr-FR" sz="1200" u="sng" dirty="0">
                          <a:ln>
                            <a:noFill/>
                          </a:ln>
                          <a:solidFill>
                            <a:srgbClr val="085296"/>
                          </a:solidFill>
                          <a:latin typeface="Adobe Clean" panose="020B0503020404020204" pitchFamily="34" charset="0"/>
                          <a:hlinkClick r:id="rId6"/>
                        </a:rPr>
                        <a:t>État du système général</a:t>
                      </a:r>
                    </a:p>
                    <a:p>
                      <a:pPr marR="0" indent="0" algn="ctr" rtl="0">
                        <a:lnSpc>
                          <a:spcPct val="119000"/>
                        </a:lnSpc>
                        <a:spcBef>
                          <a:spcPts val="0"/>
                        </a:spcBef>
                        <a:spcAft>
                          <a:spcPts val="600"/>
                        </a:spcAft>
                      </a:pPr>
                      <a:r>
                        <a:rPr lang="fr-FR" sz="1200" dirty="0">
                          <a:ln>
                            <a:noFill/>
                          </a:ln>
                          <a:solidFill>
                            <a:srgbClr val="000000"/>
                          </a:solidFill>
                          <a:latin typeface="Adobe Clean" panose="020B0503020404020204" pitchFamily="34" charset="0"/>
                        </a:rPr>
                        <a:t> </a:t>
                      </a:r>
                    </a:p>
                    <a:p>
                      <a:pPr marR="0" indent="0" algn="ctr" rtl="0">
                        <a:lnSpc>
                          <a:spcPct val="119000"/>
                        </a:lnSpc>
                        <a:spcBef>
                          <a:spcPts val="0"/>
                        </a:spcBef>
                        <a:spcAft>
                          <a:spcPts val="600"/>
                        </a:spcAft>
                      </a:pPr>
                      <a:r>
                        <a:rPr lang="fr-FR" sz="1200" dirty="0">
                          <a:ln>
                            <a:noFill/>
                          </a:ln>
                          <a:solidFill>
                            <a:srgbClr val="000000"/>
                          </a:solidFill>
                          <a:latin typeface="Adobe Clean" panose="020B0503020404020204" pitchFamily="34" charset="0"/>
                        </a:rPr>
                        <a:t> </a:t>
                      </a:r>
                    </a:p>
                    <a:p>
                      <a:pPr marR="0" indent="0" algn="ctr" rtl="0">
                        <a:lnSpc>
                          <a:spcPct val="119000"/>
                        </a:lnSpc>
                        <a:spcBef>
                          <a:spcPts val="0"/>
                        </a:spcBef>
                        <a:spcAft>
                          <a:spcPts val="0"/>
                        </a:spcAft>
                      </a:pPr>
                      <a:r>
                        <a:rPr lang="fr-FR" sz="1200" i="1" dirty="0">
                          <a:ln>
                            <a:noFill/>
                          </a:ln>
                          <a:solidFill>
                            <a:srgbClr val="000000"/>
                          </a:solidFill>
                          <a:latin typeface="Adobe Clean" panose="020B0503020404020204" pitchFamily="34" charset="0"/>
                        </a:rPr>
                        <a:t> </a:t>
                      </a:r>
                    </a:p>
                  </a:txBody>
                  <a:tcPr marL="0" marR="0" marT="0" marB="0">
                    <a:lnL w="28575" cap="flat" cmpd="sng" algn="ctr">
                      <a:solidFill>
                        <a:srgbClr val="F4F4F4"/>
                      </a:solidFill>
                      <a:prstDash val="solid"/>
                      <a:round/>
                      <a:headEnd type="none" w="med" len="med"/>
                      <a:tailEnd type="none" w="med" len="med"/>
                    </a:lnL>
                    <a:lnR w="28575" cap="flat" cmpd="sng" algn="ctr">
                      <a:solidFill>
                        <a:srgbClr val="F4F4F4"/>
                      </a:solidFill>
                      <a:prstDash val="solid"/>
                      <a:round/>
                      <a:headEnd type="none" w="med" len="med"/>
                      <a:tailEnd type="none" w="med" len="med"/>
                    </a:lnR>
                    <a:lnT>
                      <a:noFill/>
                    </a:lnT>
                    <a:lnB w="12700" cap="flat" cmpd="sng" algn="ctr">
                      <a:solidFill>
                        <a:srgbClr val="F4F4F4"/>
                      </a:solidFill>
                      <a:prstDash val="solid"/>
                      <a:round/>
                      <a:headEnd type="none" w="med" len="med"/>
                      <a:tailEnd type="none" w="med" len="med"/>
                    </a:lnB>
                  </a:tcPr>
                </a:tc>
                <a:extLst>
                  <a:ext uri="{0D108BD9-81ED-4DB2-BD59-A6C34878D82A}">
                    <a16:rowId xmlns:a16="http://schemas.microsoft.com/office/drawing/2014/main" val="1091717936"/>
                  </a:ext>
                </a:extLst>
              </a:tr>
            </a:tbl>
          </a:graphicData>
        </a:graphic>
      </p:graphicFrame>
      <p:sp>
        <p:nvSpPr>
          <p:cNvPr id="13" name="Text Box 3">
            <a:extLst>
              <a:ext uri="{FF2B5EF4-FFF2-40B4-BE49-F238E27FC236}">
                <a16:creationId xmlns:a16="http://schemas.microsoft.com/office/drawing/2014/main" id="{93DA5AC3-B445-4018-81A4-85FDCE8DD97F}"/>
              </a:ext>
            </a:extLst>
          </p:cNvPr>
          <p:cNvSpPr txBox="1">
            <a:spLocks noChangeArrowheads="1"/>
          </p:cNvSpPr>
          <p:nvPr/>
        </p:nvSpPr>
        <p:spPr bwMode="auto">
          <a:xfrm>
            <a:off x="4174456" y="2789144"/>
            <a:ext cx="4551363"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828675" lvl="0" indent="0" algn="ctr" defTabSz="914400" rtl="0" eaLnBrk="0" fontAlgn="base" latinLnBrk="0" hangingPunct="0">
              <a:lnSpc>
                <a:spcPct val="100000"/>
              </a:lnSpc>
              <a:spcBef>
                <a:spcPct val="0"/>
              </a:spcBef>
              <a:spcAft>
                <a:spcPts val="600"/>
              </a:spcAft>
              <a:buClrTx/>
              <a:buSzTx/>
              <a:buFontTx/>
              <a:buNone/>
              <a:tabLst/>
            </a:pPr>
            <a:r>
              <a:rPr kumimoji="0" lang="fr-FR" sz="2000" b="1" i="0" u="sng" strike="noStrike" cap="none" normalizeH="0" baseline="0">
                <a:ln>
                  <a:noFill/>
                </a:ln>
                <a:solidFill>
                  <a:srgbClr val="FE0C01"/>
                </a:solidFill>
                <a:latin typeface="Calibri" panose="020F0502020204030204" pitchFamily="34" charset="0"/>
              </a:rPr>
              <a:t>ASSISTANCE ENTERPRISE CLOUD</a:t>
            </a:r>
          </a:p>
        </p:txBody>
      </p:sp>
      <p:sp>
        <p:nvSpPr>
          <p:cNvPr id="15" name="TextBox 14">
            <a:extLst>
              <a:ext uri="{FF2B5EF4-FFF2-40B4-BE49-F238E27FC236}">
                <a16:creationId xmlns:a16="http://schemas.microsoft.com/office/drawing/2014/main" id="{60D51028-77B0-4639-9CFF-2DBB68281A6E}"/>
              </a:ext>
            </a:extLst>
          </p:cNvPr>
          <p:cNvSpPr txBox="1"/>
          <p:nvPr/>
        </p:nvSpPr>
        <p:spPr>
          <a:xfrm>
            <a:off x="-66676" y="6273405"/>
            <a:ext cx="11075870" cy="543867"/>
          </a:xfrm>
          <a:prstGeom prst="rect">
            <a:avLst/>
          </a:prstGeom>
          <a:noFill/>
        </p:spPr>
        <p:txBody>
          <a:bodyPr wrap="square">
            <a:spAutoFit/>
          </a:bodyPr>
          <a:lstStyle/>
          <a:p>
            <a:pPr marL="76200" marR="0" indent="0">
              <a:lnSpc>
                <a:spcPct val="110000"/>
              </a:lnSpc>
              <a:spcBef>
                <a:spcPts val="0"/>
              </a:spcBef>
              <a:spcAft>
                <a:spcPts val="600"/>
              </a:spcAft>
            </a:pPr>
            <a:r>
              <a:rPr lang="fr-FR" sz="1100" i="1" dirty="0">
                <a:ln>
                  <a:noFill/>
                </a:ln>
                <a:solidFill>
                  <a:srgbClr val="000000"/>
                </a:solidFill>
              </a:rPr>
              <a:t>* Tous les produits ne disposent pas d’un portail d’assistance ou d’une messagerie instantanée. Consultez chaque page produit pour découvrir les méthodes permettant de contacter l’assistance.</a:t>
            </a:r>
          </a:p>
          <a:p>
            <a:pPr marL="0" marR="0" indent="0">
              <a:lnSpc>
                <a:spcPct val="119000"/>
              </a:lnSpc>
              <a:spcBef>
                <a:spcPts val="0"/>
              </a:spcBef>
              <a:spcAft>
                <a:spcPts val="600"/>
              </a:spcAft>
            </a:pPr>
            <a:r>
              <a:rPr lang="fr-FR" sz="1100" dirty="0">
                <a:ln>
                  <a:noFill/>
                </a:ln>
                <a:solidFill>
                  <a:srgbClr val="000000"/>
                </a:solidFill>
              </a:rPr>
              <a:t> </a:t>
            </a:r>
          </a:p>
        </p:txBody>
      </p:sp>
    </p:spTree>
    <p:extLst>
      <p:ext uri="{BB962C8B-B14F-4D97-AF65-F5344CB8AC3E}">
        <p14:creationId xmlns:p14="http://schemas.microsoft.com/office/powerpoint/2010/main" val="2578884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39805-0517-4905-82E7-8646324B0F90}"/>
              </a:ext>
            </a:extLst>
          </p:cNvPr>
          <p:cNvSpPr>
            <a:spLocks noGrp="1"/>
          </p:cNvSpPr>
          <p:nvPr>
            <p:ph type="title"/>
          </p:nvPr>
        </p:nvSpPr>
        <p:spPr/>
        <p:txBody>
          <a:bodyPr/>
          <a:lstStyle/>
          <a:p>
            <a:r>
              <a:rPr lang="fr-FR"/>
              <a:t>Qui peut contacter le service clientèle ?</a:t>
            </a:r>
          </a:p>
        </p:txBody>
      </p:sp>
      <p:sp>
        <p:nvSpPr>
          <p:cNvPr id="3" name="Content Placeholder 2">
            <a:extLst>
              <a:ext uri="{FF2B5EF4-FFF2-40B4-BE49-F238E27FC236}">
                <a16:creationId xmlns:a16="http://schemas.microsoft.com/office/drawing/2014/main" id="{621CAE75-9FE8-4850-9378-9D94584CBBDB}"/>
              </a:ext>
            </a:extLst>
          </p:cNvPr>
          <p:cNvSpPr>
            <a:spLocks noGrp="1"/>
          </p:cNvSpPr>
          <p:nvPr>
            <p:ph sz="quarter" idx="13"/>
          </p:nvPr>
        </p:nvSpPr>
        <p:spPr>
          <a:xfrm>
            <a:off x="291060" y="1000386"/>
            <a:ext cx="11521440" cy="4636008"/>
          </a:xfrm>
        </p:spPr>
        <p:txBody>
          <a:bodyPr/>
          <a:lstStyle/>
          <a:p>
            <a:pPr marL="0" marR="0" indent="0" algn="l">
              <a:lnSpc>
                <a:spcPct val="119000"/>
              </a:lnSpc>
              <a:spcBef>
                <a:spcPts val="0"/>
              </a:spcBef>
              <a:spcAft>
                <a:spcPts val="0"/>
              </a:spcAft>
              <a:buNone/>
            </a:pPr>
            <a:r>
              <a:rPr lang="fr-FR" sz="1800" dirty="0">
                <a:ln>
                  <a:noFill/>
                </a:ln>
                <a:solidFill>
                  <a:srgbClr val="000000"/>
                </a:solidFill>
                <a:latin typeface="+mn-lt"/>
              </a:rPr>
              <a:t>La sécurité et la protection de vos données sont une priorité absolue pour Adobe. Nous vous encourageons donc à désigner certaines personnes de votre organisation comme </a:t>
            </a:r>
            <a:r>
              <a:rPr lang="fr-FR" sz="1800" u="sng" dirty="0">
                <a:ln>
                  <a:noFill/>
                </a:ln>
                <a:solidFill>
                  <a:srgbClr val="085296"/>
                </a:solidFill>
                <a:latin typeface="+mn-lt"/>
                <a:hlinkClick r:id="rId2"/>
              </a:rPr>
              <a:t>contacts d’assistance nommés</a:t>
            </a:r>
            <a:r>
              <a:rPr lang="fr-FR" sz="1800" dirty="0">
                <a:ln>
                  <a:noFill/>
                </a:ln>
                <a:solidFill>
                  <a:srgbClr val="000000"/>
                </a:solidFill>
                <a:latin typeface="+mn-lt"/>
              </a:rPr>
              <a:t>. Ils bénéficieront d’un accès complet et d’une formation au produit et pourront répondre aux questions de base relatives à la mise en œuvre. </a:t>
            </a:r>
          </a:p>
          <a:p>
            <a:pPr marL="0" marR="0" indent="0" algn="l">
              <a:lnSpc>
                <a:spcPct val="119000"/>
              </a:lnSpc>
              <a:spcBef>
                <a:spcPts val="0"/>
              </a:spcBef>
              <a:spcAft>
                <a:spcPts val="0"/>
              </a:spcAft>
              <a:buNone/>
            </a:pPr>
            <a:r>
              <a:rPr lang="fr-FR" sz="1800" dirty="0">
                <a:ln>
                  <a:noFill/>
                </a:ln>
                <a:solidFill>
                  <a:srgbClr val="000000"/>
                </a:solidFill>
                <a:latin typeface="+mn-lt"/>
              </a:rPr>
              <a:t>· Seuls les contacts d’assistance nommés seront autorisés à discuter des données et à appliquer les modifications nécessaires aux paramètres du compte.</a:t>
            </a:r>
          </a:p>
          <a:p>
            <a:pPr marL="0" marR="0" indent="0" algn="l">
              <a:lnSpc>
                <a:spcPct val="119000"/>
              </a:lnSpc>
              <a:spcBef>
                <a:spcPts val="0"/>
              </a:spcBef>
              <a:spcAft>
                <a:spcPts val="0"/>
              </a:spcAft>
              <a:buNone/>
            </a:pPr>
            <a:r>
              <a:rPr lang="fr-FR" sz="1800" dirty="0">
                <a:ln>
                  <a:noFill/>
                </a:ln>
                <a:solidFill>
                  <a:srgbClr val="000000"/>
                </a:solidFill>
                <a:latin typeface="+mn-lt"/>
              </a:rPr>
              <a:t>· Les personnes ne disposant pas des autorisations des contacts d’assistance nommés peuvent contacter l’équipe d’assistance. Toutefois, elles seront dirigées vers l’aide ou les forums en ligne.</a:t>
            </a:r>
          </a:p>
          <a:p>
            <a:pPr marL="0" marR="0" indent="0" algn="l">
              <a:lnSpc>
                <a:spcPct val="110000"/>
              </a:lnSpc>
              <a:spcBef>
                <a:spcPts val="0"/>
              </a:spcBef>
              <a:spcAft>
                <a:spcPts val="0"/>
              </a:spcAft>
              <a:buNone/>
            </a:pPr>
            <a:r>
              <a:rPr lang="fr-FR" sz="1800" dirty="0">
                <a:ln>
                  <a:noFill/>
                </a:ln>
                <a:solidFill>
                  <a:srgbClr val="000000"/>
                </a:solidFill>
                <a:latin typeface="+mn-lt"/>
              </a:rPr>
              <a:t> </a:t>
            </a:r>
          </a:p>
          <a:p>
            <a:pPr marL="304800" marR="0" indent="0" algn="l">
              <a:lnSpc>
                <a:spcPct val="119000"/>
              </a:lnSpc>
              <a:spcBef>
                <a:spcPts val="0"/>
              </a:spcBef>
              <a:spcAft>
                <a:spcPts val="0"/>
              </a:spcAft>
              <a:buNone/>
            </a:pPr>
            <a:r>
              <a:rPr lang="fr-FR" sz="1800" b="1" dirty="0">
                <a:ln>
                  <a:noFill/>
                </a:ln>
                <a:solidFill>
                  <a:srgbClr val="000000"/>
                </a:solidFill>
                <a:latin typeface="+mn-lt"/>
              </a:rPr>
              <a:t>Modification ou ajout de contacts d’assistance nommés</a:t>
            </a:r>
          </a:p>
          <a:p>
            <a:pPr marL="457200" marR="0" indent="0" algn="l">
              <a:lnSpc>
                <a:spcPct val="119000"/>
              </a:lnSpc>
              <a:spcBef>
                <a:spcPts val="0"/>
              </a:spcBef>
              <a:spcAft>
                <a:spcPts val="0"/>
              </a:spcAft>
              <a:buNone/>
            </a:pPr>
            <a:r>
              <a:rPr lang="fr-FR" sz="1800" dirty="0">
                <a:ln>
                  <a:noFill/>
                </a:ln>
                <a:solidFill>
                  <a:srgbClr val="000000"/>
                </a:solidFill>
                <a:latin typeface="+mn-lt"/>
              </a:rPr>
              <a:t>· Seuls les contacts d’assistance nommés existants peuvent modifier la liste des contacts d’assistance nommés existants au sein de la même organisation. </a:t>
            </a:r>
          </a:p>
          <a:p>
            <a:pPr marL="457200" marR="0" indent="0" algn="l">
              <a:lnSpc>
                <a:spcPct val="119000"/>
              </a:lnSpc>
              <a:spcBef>
                <a:spcPts val="0"/>
              </a:spcBef>
              <a:spcAft>
                <a:spcPts val="0"/>
              </a:spcAft>
              <a:buNone/>
            </a:pPr>
            <a:r>
              <a:rPr lang="fr-FR" sz="1800" dirty="0">
                <a:ln>
                  <a:noFill/>
                </a:ln>
                <a:solidFill>
                  <a:srgbClr val="000000"/>
                </a:solidFill>
                <a:latin typeface="+mn-lt"/>
              </a:rPr>
              <a:t>· Contactez l’assistance clientèle par téléphone ou e-mail pour ajouter/supprimer des utilisateurs.</a:t>
            </a:r>
          </a:p>
          <a:p>
            <a:pPr marL="0" marR="0" indent="0" algn="l">
              <a:lnSpc>
                <a:spcPct val="119000"/>
              </a:lnSpc>
              <a:spcBef>
                <a:spcPts val="0"/>
              </a:spcBef>
              <a:spcAft>
                <a:spcPts val="600"/>
              </a:spcAft>
              <a:buNone/>
            </a:pPr>
            <a:r>
              <a:rPr lang="fr-FR" sz="1800" dirty="0">
                <a:ln>
                  <a:noFill/>
                </a:ln>
                <a:solidFill>
                  <a:srgbClr val="000000"/>
                </a:solidFill>
                <a:latin typeface="+mn-lt"/>
              </a:rPr>
              <a:t> </a:t>
            </a:r>
          </a:p>
          <a:p>
            <a:endParaRPr lang="en-US" dirty="0">
              <a:latin typeface="+mn-lt"/>
            </a:endParaRPr>
          </a:p>
        </p:txBody>
      </p:sp>
      <p:graphicFrame>
        <p:nvGraphicFramePr>
          <p:cNvPr id="4" name="Table 3">
            <a:extLst>
              <a:ext uri="{FF2B5EF4-FFF2-40B4-BE49-F238E27FC236}">
                <a16:creationId xmlns:a16="http://schemas.microsoft.com/office/drawing/2014/main" id="{1C7B0646-4552-43CB-BCAA-CD7DD69181E3}"/>
              </a:ext>
            </a:extLst>
          </p:cNvPr>
          <p:cNvGraphicFramePr>
            <a:graphicFrameLocks noGrp="1"/>
          </p:cNvGraphicFramePr>
          <p:nvPr>
            <p:extLst>
              <p:ext uri="{D42A27DB-BD31-4B8C-83A1-F6EECF244321}">
                <p14:modId xmlns:p14="http://schemas.microsoft.com/office/powerpoint/2010/main" val="645183921"/>
              </p:ext>
            </p:extLst>
          </p:nvPr>
        </p:nvGraphicFramePr>
        <p:xfrm>
          <a:off x="2862264" y="4973993"/>
          <a:ext cx="6379033" cy="1727962"/>
        </p:xfrm>
        <a:graphic>
          <a:graphicData uri="http://schemas.openxmlformats.org/drawingml/2006/table">
            <a:tbl>
              <a:tblPr/>
              <a:tblGrid>
                <a:gridCol w="855765">
                  <a:extLst>
                    <a:ext uri="{9D8B030D-6E8A-4147-A177-3AD203B41FA5}">
                      <a16:colId xmlns:a16="http://schemas.microsoft.com/office/drawing/2014/main" val="1633265098"/>
                    </a:ext>
                  </a:extLst>
                </a:gridCol>
                <a:gridCol w="1380817">
                  <a:extLst>
                    <a:ext uri="{9D8B030D-6E8A-4147-A177-3AD203B41FA5}">
                      <a16:colId xmlns:a16="http://schemas.microsoft.com/office/drawing/2014/main" val="2403856680"/>
                    </a:ext>
                  </a:extLst>
                </a:gridCol>
                <a:gridCol w="1380817">
                  <a:extLst>
                    <a:ext uri="{9D8B030D-6E8A-4147-A177-3AD203B41FA5}">
                      <a16:colId xmlns:a16="http://schemas.microsoft.com/office/drawing/2014/main" val="1293264714"/>
                    </a:ext>
                  </a:extLst>
                </a:gridCol>
                <a:gridCol w="1380817">
                  <a:extLst>
                    <a:ext uri="{9D8B030D-6E8A-4147-A177-3AD203B41FA5}">
                      <a16:colId xmlns:a16="http://schemas.microsoft.com/office/drawing/2014/main" val="1936531348"/>
                    </a:ext>
                  </a:extLst>
                </a:gridCol>
                <a:gridCol w="1380817">
                  <a:extLst>
                    <a:ext uri="{9D8B030D-6E8A-4147-A177-3AD203B41FA5}">
                      <a16:colId xmlns:a16="http://schemas.microsoft.com/office/drawing/2014/main" val="4077835534"/>
                    </a:ext>
                  </a:extLst>
                </a:gridCol>
              </a:tblGrid>
              <a:tr h="280670">
                <a:tc gridSpan="5">
                  <a:txBody>
                    <a:bodyPr/>
                    <a:lstStyle/>
                    <a:p>
                      <a:pPr marR="0" indent="0" algn="ctr" rtl="0">
                        <a:lnSpc>
                          <a:spcPct val="119000"/>
                        </a:lnSpc>
                        <a:spcBef>
                          <a:spcPts val="0"/>
                        </a:spcBef>
                        <a:spcAft>
                          <a:spcPts val="600"/>
                        </a:spcAft>
                      </a:pPr>
                      <a:r>
                        <a:rPr lang="fr-FR" sz="1200" b="1">
                          <a:ln>
                            <a:noFill/>
                          </a:ln>
                          <a:solidFill>
                            <a:srgbClr val="000000"/>
                          </a:solidFill>
                          <a:latin typeface="Adobe Clean" panose="020B0503020404020204" pitchFamily="34" charset="0"/>
                        </a:rPr>
                        <a:t>SERVICE CLIENTÈLE ADOBE – UTILISATEURS PRIS EN CHARGE</a:t>
                      </a:r>
                    </a:p>
                  </a:txBody>
                  <a:tcPr marL="54610" marR="54610" marT="54610" marB="54610">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5F5F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23470168"/>
                  </a:ext>
                </a:extLst>
              </a:tr>
              <a:tr h="319405">
                <a:tc>
                  <a:txBody>
                    <a:bodyPr/>
                    <a:lstStyle/>
                    <a:p>
                      <a:pPr marR="0" indent="0" algn="ctr" rtl="0">
                        <a:lnSpc>
                          <a:spcPct val="119000"/>
                        </a:lnSpc>
                        <a:spcBef>
                          <a:spcPts val="0"/>
                        </a:spcBef>
                        <a:spcAft>
                          <a:spcPts val="600"/>
                        </a:spcAft>
                      </a:pPr>
                      <a:r>
                        <a:rPr lang="fr-FR" sz="1000">
                          <a:ln>
                            <a:noFill/>
                          </a:ln>
                          <a:solidFill>
                            <a:srgbClr val="000000"/>
                          </a:solidFill>
                          <a:latin typeface="Calibri" panose="020F0502020204030204" pitchFamily="34" charset="0"/>
                        </a:rPr>
                        <a:t> </a:t>
                      </a: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tc>
                  <a:txBody>
                    <a:bodyPr/>
                    <a:lstStyle/>
                    <a:p>
                      <a:pPr marR="0" indent="0" algn="ctr" rtl="0">
                        <a:lnSpc>
                          <a:spcPct val="119000"/>
                        </a:lnSpc>
                        <a:spcBef>
                          <a:spcPts val="0"/>
                        </a:spcBef>
                        <a:spcAft>
                          <a:spcPts val="600"/>
                        </a:spcAft>
                      </a:pPr>
                      <a:r>
                        <a:rPr lang="fr-FR" sz="1200">
                          <a:ln>
                            <a:noFill/>
                          </a:ln>
                          <a:solidFill>
                            <a:srgbClr val="000000"/>
                          </a:solidFill>
                          <a:latin typeface="Adobe Clean Light" panose="020B0303020404020204" pitchFamily="34" charset="0"/>
                        </a:rPr>
                        <a:t>Assistance en ligne</a:t>
                      </a: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tc>
                  <a:txBody>
                    <a:bodyPr/>
                    <a:lstStyle/>
                    <a:p>
                      <a:pPr marR="0" indent="0" algn="ctr" rtl="0">
                        <a:lnSpc>
                          <a:spcPct val="119000"/>
                        </a:lnSpc>
                        <a:spcBef>
                          <a:spcPts val="0"/>
                        </a:spcBef>
                        <a:spcAft>
                          <a:spcPts val="600"/>
                        </a:spcAft>
                      </a:pPr>
                      <a:r>
                        <a:rPr lang="fr-FR" sz="1200">
                          <a:ln>
                            <a:noFill/>
                          </a:ln>
                          <a:solidFill>
                            <a:srgbClr val="000000"/>
                          </a:solidFill>
                          <a:latin typeface="Adobe Clean Light" panose="020B0303020404020204" pitchFamily="34" charset="0"/>
                        </a:rPr>
                        <a:t>Assistance commerciale</a:t>
                      </a: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tc>
                  <a:txBody>
                    <a:bodyPr/>
                    <a:lstStyle/>
                    <a:p>
                      <a:pPr marR="0" indent="0" algn="ctr" rtl="0">
                        <a:lnSpc>
                          <a:spcPct val="119000"/>
                        </a:lnSpc>
                        <a:spcBef>
                          <a:spcPts val="0"/>
                        </a:spcBef>
                        <a:spcAft>
                          <a:spcPts val="600"/>
                        </a:spcAft>
                      </a:pPr>
                      <a:r>
                        <a:rPr lang="fr-FR" sz="1200">
                          <a:ln>
                            <a:noFill/>
                          </a:ln>
                          <a:solidFill>
                            <a:srgbClr val="000000"/>
                          </a:solidFill>
                          <a:latin typeface="Adobe Clean Light" panose="020B0303020404020204" pitchFamily="34" charset="0"/>
                        </a:rPr>
                        <a:t>Assistance aux entreprises</a:t>
                      </a: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tc>
                  <a:txBody>
                    <a:bodyPr/>
                    <a:lstStyle/>
                    <a:p>
                      <a:pPr marR="0" indent="0" algn="ctr" rtl="0">
                        <a:lnSpc>
                          <a:spcPct val="119000"/>
                        </a:lnSpc>
                        <a:spcBef>
                          <a:spcPts val="0"/>
                        </a:spcBef>
                        <a:spcAft>
                          <a:spcPts val="600"/>
                        </a:spcAft>
                      </a:pPr>
                      <a:r>
                        <a:rPr lang="fr-FR" sz="1200">
                          <a:ln>
                            <a:noFill/>
                          </a:ln>
                          <a:solidFill>
                            <a:srgbClr val="000000"/>
                          </a:solidFill>
                          <a:latin typeface="Adobe Clean Light" panose="020B0303020404020204" pitchFamily="34" charset="0"/>
                        </a:rPr>
                        <a:t>Assistance Elite</a:t>
                      </a: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extLst>
                  <a:ext uri="{0D108BD9-81ED-4DB2-BD59-A6C34878D82A}">
                    <a16:rowId xmlns:a16="http://schemas.microsoft.com/office/drawing/2014/main" val="145315942"/>
                  </a:ext>
                </a:extLst>
              </a:tr>
              <a:tr h="547370">
                <a:tc>
                  <a:txBody>
                    <a:bodyPr/>
                    <a:lstStyle/>
                    <a:p>
                      <a:pPr marR="0" indent="0" algn="l" rtl="0">
                        <a:lnSpc>
                          <a:spcPct val="119000"/>
                        </a:lnSpc>
                        <a:spcBef>
                          <a:spcPts val="0"/>
                        </a:spcBef>
                        <a:spcAft>
                          <a:spcPts val="600"/>
                        </a:spcAft>
                      </a:pPr>
                      <a:r>
                        <a:rPr lang="fr-FR" sz="1100">
                          <a:ln>
                            <a:noFill/>
                          </a:ln>
                          <a:solidFill>
                            <a:srgbClr val="000000"/>
                          </a:solidFill>
                          <a:latin typeface="Adobe Clean Light" panose="020B0303020404020204" pitchFamily="34" charset="0"/>
                        </a:rPr>
                        <a:t>Nombre de contacts pris en charge par produit</a:t>
                      </a: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tc>
                  <a:txBody>
                    <a:bodyPr/>
                    <a:lstStyle/>
                    <a:p>
                      <a:pPr marR="0" indent="0" algn="ctr" rtl="0">
                        <a:lnSpc>
                          <a:spcPct val="119000"/>
                        </a:lnSpc>
                        <a:spcBef>
                          <a:spcPts val="0"/>
                        </a:spcBef>
                        <a:spcAft>
                          <a:spcPts val="600"/>
                        </a:spcAft>
                      </a:pPr>
                      <a:r>
                        <a:rPr lang="fr-FR" sz="1800">
                          <a:ln>
                            <a:noFill/>
                          </a:ln>
                          <a:solidFill>
                            <a:srgbClr val="000000"/>
                          </a:solidFill>
                          <a:latin typeface="Adobe Clean Light" panose="020B0303020404020204" pitchFamily="34" charset="0"/>
                        </a:rPr>
                        <a:t>4</a:t>
                      </a: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fr-FR" sz="1800">
                          <a:ln>
                            <a:noFill/>
                          </a:ln>
                          <a:solidFill>
                            <a:srgbClr val="000000"/>
                          </a:solidFill>
                          <a:latin typeface="Adobe Clean Light" panose="020B0303020404020204" pitchFamily="34" charset="0"/>
                        </a:rPr>
                        <a:t>6</a:t>
                      </a: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fr-FR" sz="1800">
                          <a:ln>
                            <a:noFill/>
                          </a:ln>
                          <a:solidFill>
                            <a:srgbClr val="000000"/>
                          </a:solidFill>
                          <a:latin typeface="Adobe Clean Light" panose="020B0303020404020204" pitchFamily="34" charset="0"/>
                        </a:rPr>
                        <a:t>10</a:t>
                      </a: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tc>
                  <a:txBody>
                    <a:bodyPr/>
                    <a:lstStyle/>
                    <a:p>
                      <a:pPr marR="0" indent="0" algn="ctr" rtl="0">
                        <a:lnSpc>
                          <a:spcPct val="119000"/>
                        </a:lnSpc>
                        <a:spcBef>
                          <a:spcPts val="0"/>
                        </a:spcBef>
                        <a:spcAft>
                          <a:spcPts val="0"/>
                        </a:spcAft>
                      </a:pPr>
                      <a:r>
                        <a:rPr lang="fr-FR" sz="1800" dirty="0">
                          <a:ln>
                            <a:noFill/>
                          </a:ln>
                          <a:solidFill>
                            <a:srgbClr val="000000"/>
                          </a:solidFill>
                          <a:latin typeface="Adobe Clean Light" panose="020B0303020404020204" pitchFamily="34" charset="0"/>
                        </a:rPr>
                        <a:t>15</a:t>
                      </a: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2977267502"/>
                  </a:ext>
                </a:extLst>
              </a:tr>
            </a:tbl>
          </a:graphicData>
        </a:graphic>
      </p:graphicFrame>
    </p:spTree>
    <p:extLst>
      <p:ext uri="{BB962C8B-B14F-4D97-AF65-F5344CB8AC3E}">
        <p14:creationId xmlns:p14="http://schemas.microsoft.com/office/powerpoint/2010/main" val="4052548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53143-CCEC-4AFA-811B-29A057AE66AB}"/>
              </a:ext>
            </a:extLst>
          </p:cNvPr>
          <p:cNvSpPr>
            <a:spLocks noGrp="1"/>
          </p:cNvSpPr>
          <p:nvPr>
            <p:ph type="title"/>
          </p:nvPr>
        </p:nvSpPr>
        <p:spPr/>
        <p:txBody>
          <a:bodyPr/>
          <a:lstStyle/>
          <a:p>
            <a:r>
              <a:rPr lang="fr-FR" sz="2400" dirty="0"/>
              <a:t>Options téléphoniques, d’heures régionales et de langue du service clientèle Adobe</a:t>
            </a:r>
          </a:p>
        </p:txBody>
      </p:sp>
      <p:sp>
        <p:nvSpPr>
          <p:cNvPr id="5" name="Rectangle 4">
            <a:extLst>
              <a:ext uri="{FF2B5EF4-FFF2-40B4-BE49-F238E27FC236}">
                <a16:creationId xmlns:a16="http://schemas.microsoft.com/office/drawing/2014/main" id="{29DC130A-4D46-41F2-BAAA-F9ED5AE5B7B9}"/>
              </a:ext>
            </a:extLst>
          </p:cNvPr>
          <p:cNvSpPr/>
          <p:nvPr/>
        </p:nvSpPr>
        <p:spPr>
          <a:xfrm>
            <a:off x="0" y="946380"/>
            <a:ext cx="12192000" cy="44770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Les heures ouvrables locales d’Adobe s’alignent sur la région de facturation du client.</a:t>
            </a:r>
          </a:p>
        </p:txBody>
      </p:sp>
      <p:sp>
        <p:nvSpPr>
          <p:cNvPr id="7" name="TextBox 6">
            <a:extLst>
              <a:ext uri="{FF2B5EF4-FFF2-40B4-BE49-F238E27FC236}">
                <a16:creationId xmlns:a16="http://schemas.microsoft.com/office/drawing/2014/main" id="{BD7F4C23-C851-4490-83C5-962AD13ACCFD}"/>
              </a:ext>
            </a:extLst>
          </p:cNvPr>
          <p:cNvSpPr txBox="1"/>
          <p:nvPr/>
        </p:nvSpPr>
        <p:spPr>
          <a:xfrm>
            <a:off x="0" y="1406556"/>
            <a:ext cx="6096000" cy="687304"/>
          </a:xfrm>
          <a:prstGeom prst="rect">
            <a:avLst/>
          </a:prstGeom>
          <a:noFill/>
        </p:spPr>
        <p:txBody>
          <a:bodyPr wrap="square">
            <a:spAutoFit/>
          </a:bodyPr>
          <a:lstStyle/>
          <a:p>
            <a:pPr marL="0" marR="0" indent="0" algn="l">
              <a:lnSpc>
                <a:spcPct val="119000"/>
              </a:lnSpc>
              <a:spcBef>
                <a:spcPts val="0"/>
              </a:spcBef>
              <a:spcAft>
                <a:spcPts val="600"/>
              </a:spcAft>
            </a:pPr>
            <a:r>
              <a:rPr lang="fr-FR" sz="1800" b="1">
                <a:ln>
                  <a:noFill/>
                </a:ln>
                <a:solidFill>
                  <a:srgbClr val="000000"/>
                </a:solidFill>
                <a:latin typeface="Adobe Clean" panose="020B0503020404020204" pitchFamily="34" charset="0"/>
              </a:rPr>
              <a:t>Heures ouvrables régionales et assistance linguistique</a:t>
            </a:r>
          </a:p>
          <a:p>
            <a:pPr marL="0" marR="0" indent="0" algn="l">
              <a:lnSpc>
                <a:spcPct val="119000"/>
              </a:lnSpc>
              <a:spcBef>
                <a:spcPts val="0"/>
              </a:spcBef>
              <a:spcAft>
                <a:spcPts val="600"/>
              </a:spcAft>
            </a:pPr>
            <a:r>
              <a:rPr lang="fr-FR" sz="1100">
                <a:ln>
                  <a:noFill/>
                </a:ln>
                <a:solidFill>
                  <a:srgbClr val="000000"/>
                </a:solidFill>
                <a:latin typeface="Calibri" panose="020F0502020204030204" pitchFamily="34" charset="0"/>
              </a:rPr>
              <a:t> </a:t>
            </a:r>
          </a:p>
        </p:txBody>
      </p:sp>
      <p:graphicFrame>
        <p:nvGraphicFramePr>
          <p:cNvPr id="8" name="Table 7">
            <a:extLst>
              <a:ext uri="{FF2B5EF4-FFF2-40B4-BE49-F238E27FC236}">
                <a16:creationId xmlns:a16="http://schemas.microsoft.com/office/drawing/2014/main" id="{65770762-5DC4-4BEF-B6CB-6B35D4188917}"/>
              </a:ext>
            </a:extLst>
          </p:cNvPr>
          <p:cNvGraphicFramePr>
            <a:graphicFrameLocks noGrp="1"/>
          </p:cNvGraphicFramePr>
          <p:nvPr>
            <p:extLst>
              <p:ext uri="{D42A27DB-BD31-4B8C-83A1-F6EECF244321}">
                <p14:modId xmlns:p14="http://schemas.microsoft.com/office/powerpoint/2010/main" val="1674806064"/>
              </p:ext>
            </p:extLst>
          </p:nvPr>
        </p:nvGraphicFramePr>
        <p:xfrm>
          <a:off x="93503" y="2009305"/>
          <a:ext cx="4907122" cy="687304"/>
        </p:xfrm>
        <a:graphic>
          <a:graphicData uri="http://schemas.openxmlformats.org/drawingml/2006/table">
            <a:tbl>
              <a:tblPr/>
              <a:tblGrid>
                <a:gridCol w="2453561">
                  <a:extLst>
                    <a:ext uri="{9D8B030D-6E8A-4147-A177-3AD203B41FA5}">
                      <a16:colId xmlns:a16="http://schemas.microsoft.com/office/drawing/2014/main" val="3963386232"/>
                    </a:ext>
                  </a:extLst>
                </a:gridCol>
                <a:gridCol w="2453561">
                  <a:extLst>
                    <a:ext uri="{9D8B030D-6E8A-4147-A177-3AD203B41FA5}">
                      <a16:colId xmlns:a16="http://schemas.microsoft.com/office/drawing/2014/main" val="3901907417"/>
                    </a:ext>
                  </a:extLst>
                </a:gridCol>
              </a:tblGrid>
              <a:tr h="343652">
                <a:tc>
                  <a:txBody>
                    <a:bodyPr/>
                    <a:lstStyle/>
                    <a:p>
                      <a:pPr marL="133350" marR="0" indent="0" algn="ctr" rtl="0">
                        <a:lnSpc>
                          <a:spcPct val="119000"/>
                        </a:lnSpc>
                        <a:spcBef>
                          <a:spcPts val="530"/>
                        </a:spcBef>
                        <a:spcAft>
                          <a:spcPts val="0"/>
                        </a:spcAft>
                      </a:pPr>
                      <a:r>
                        <a:rPr lang="fr-FR" sz="1000">
                          <a:ln>
                            <a:noFill/>
                          </a:ln>
                          <a:solidFill>
                            <a:srgbClr val="FFFFFF"/>
                          </a:solidFill>
                          <a:latin typeface="Adobe Clean" panose="020B0503020404020204" pitchFamily="34" charset="0"/>
                        </a:rPr>
                        <a:t>Amériques</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404040"/>
                    </a:solidFill>
                  </a:tcPr>
                </a:tc>
                <a:tc>
                  <a:txBody>
                    <a:bodyPr/>
                    <a:lstStyle/>
                    <a:p>
                      <a:pPr marL="90805" marR="0" indent="0" algn="ctr" rtl="0">
                        <a:lnSpc>
                          <a:spcPct val="119000"/>
                        </a:lnSpc>
                        <a:spcBef>
                          <a:spcPts val="530"/>
                        </a:spcBef>
                        <a:spcAft>
                          <a:spcPts val="0"/>
                        </a:spcAft>
                      </a:pPr>
                      <a:r>
                        <a:rPr lang="fr-FR" sz="1000">
                          <a:ln>
                            <a:noFill/>
                          </a:ln>
                          <a:solidFill>
                            <a:srgbClr val="FFFFFF"/>
                          </a:solidFill>
                          <a:latin typeface="Adobe Clean" panose="020B0503020404020204" pitchFamily="34" charset="0"/>
                        </a:rPr>
                        <a:t>Europe, Moyen-Orient et Afrique</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ACD2FF"/>
                      </a:solidFill>
                      <a:prstDash val="solid"/>
                      <a:round/>
                      <a:headEnd type="none" w="med" len="med"/>
                      <a:tailEnd type="none" w="med" len="med"/>
                    </a:lnB>
                    <a:solidFill>
                      <a:srgbClr val="404040"/>
                    </a:solidFill>
                  </a:tcPr>
                </a:tc>
                <a:extLst>
                  <a:ext uri="{0D108BD9-81ED-4DB2-BD59-A6C34878D82A}">
                    <a16:rowId xmlns:a16="http://schemas.microsoft.com/office/drawing/2014/main" val="2956214165"/>
                  </a:ext>
                </a:extLst>
              </a:tr>
              <a:tr h="343652">
                <a:tc>
                  <a:txBody>
                    <a:bodyPr/>
                    <a:lstStyle/>
                    <a:p>
                      <a:pPr marL="380365" marR="328295" indent="-3175" algn="ctr" rtl="0">
                        <a:lnSpc>
                          <a:spcPct val="97000"/>
                        </a:lnSpc>
                        <a:spcBef>
                          <a:spcPts val="1800"/>
                        </a:spcBef>
                        <a:spcAft>
                          <a:spcPts val="0"/>
                        </a:spcAft>
                      </a:pPr>
                      <a:r>
                        <a:rPr lang="fr-FR" sz="1000">
                          <a:ln>
                            <a:noFill/>
                          </a:ln>
                          <a:solidFill>
                            <a:srgbClr val="020302"/>
                          </a:solidFill>
                          <a:latin typeface="Adobe Clean" panose="020B0503020404020204" pitchFamily="34" charset="0"/>
                        </a:rPr>
                        <a:t>6 h à 17 h 30</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379730" marR="328930" indent="-3175" algn="ctr" rtl="0">
                        <a:lnSpc>
                          <a:spcPct val="97000"/>
                        </a:lnSpc>
                        <a:spcBef>
                          <a:spcPts val="1800"/>
                        </a:spcBef>
                        <a:spcAft>
                          <a:spcPts val="0"/>
                        </a:spcAft>
                      </a:pPr>
                      <a:r>
                        <a:rPr lang="fr-FR" sz="1000">
                          <a:ln>
                            <a:noFill/>
                          </a:ln>
                          <a:solidFill>
                            <a:srgbClr val="020302"/>
                          </a:solidFill>
                          <a:latin typeface="Adobe Clean" panose="020B0503020404020204" pitchFamily="34" charset="0"/>
                        </a:rPr>
                        <a:t>9 h à 17 h</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ACD2FF"/>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4232553925"/>
                  </a:ext>
                </a:extLst>
              </a:tr>
            </a:tbl>
          </a:graphicData>
        </a:graphic>
      </p:graphicFrame>
      <p:graphicFrame>
        <p:nvGraphicFramePr>
          <p:cNvPr id="12" name="Table 11">
            <a:extLst>
              <a:ext uri="{FF2B5EF4-FFF2-40B4-BE49-F238E27FC236}">
                <a16:creationId xmlns:a16="http://schemas.microsoft.com/office/drawing/2014/main" id="{953673D0-87B8-4B38-A804-E28154CF5925}"/>
              </a:ext>
            </a:extLst>
          </p:cNvPr>
          <p:cNvGraphicFramePr>
            <a:graphicFrameLocks noGrp="1"/>
          </p:cNvGraphicFramePr>
          <p:nvPr>
            <p:extLst>
              <p:ext uri="{D42A27DB-BD31-4B8C-83A1-F6EECF244321}">
                <p14:modId xmlns:p14="http://schemas.microsoft.com/office/powerpoint/2010/main" val="3240843937"/>
              </p:ext>
            </p:extLst>
          </p:nvPr>
        </p:nvGraphicFramePr>
        <p:xfrm>
          <a:off x="5703032" y="1540616"/>
          <a:ext cx="6279420" cy="5348335"/>
        </p:xfrm>
        <a:graphic>
          <a:graphicData uri="http://schemas.openxmlformats.org/drawingml/2006/table">
            <a:tbl>
              <a:tblPr/>
              <a:tblGrid>
                <a:gridCol w="573943">
                  <a:extLst>
                    <a:ext uri="{9D8B030D-6E8A-4147-A177-3AD203B41FA5}">
                      <a16:colId xmlns:a16="http://schemas.microsoft.com/office/drawing/2014/main" val="2056419830"/>
                    </a:ext>
                  </a:extLst>
                </a:gridCol>
                <a:gridCol w="1028700">
                  <a:extLst>
                    <a:ext uri="{9D8B030D-6E8A-4147-A177-3AD203B41FA5}">
                      <a16:colId xmlns:a16="http://schemas.microsoft.com/office/drawing/2014/main" val="1161732706"/>
                    </a:ext>
                  </a:extLst>
                </a:gridCol>
                <a:gridCol w="923925">
                  <a:extLst>
                    <a:ext uri="{9D8B030D-6E8A-4147-A177-3AD203B41FA5}">
                      <a16:colId xmlns:a16="http://schemas.microsoft.com/office/drawing/2014/main" val="505471020"/>
                    </a:ext>
                  </a:extLst>
                </a:gridCol>
                <a:gridCol w="1295400">
                  <a:extLst>
                    <a:ext uri="{9D8B030D-6E8A-4147-A177-3AD203B41FA5}">
                      <a16:colId xmlns:a16="http://schemas.microsoft.com/office/drawing/2014/main" val="3890370350"/>
                    </a:ext>
                  </a:extLst>
                </a:gridCol>
                <a:gridCol w="1171575">
                  <a:extLst>
                    <a:ext uri="{9D8B030D-6E8A-4147-A177-3AD203B41FA5}">
                      <a16:colId xmlns:a16="http://schemas.microsoft.com/office/drawing/2014/main" val="1872061948"/>
                    </a:ext>
                  </a:extLst>
                </a:gridCol>
                <a:gridCol w="1285877">
                  <a:extLst>
                    <a:ext uri="{9D8B030D-6E8A-4147-A177-3AD203B41FA5}">
                      <a16:colId xmlns:a16="http://schemas.microsoft.com/office/drawing/2014/main" val="3172599883"/>
                    </a:ext>
                  </a:extLst>
                </a:gridCol>
              </a:tblGrid>
              <a:tr h="303939">
                <a:tc gridSpan="2">
                  <a:txBody>
                    <a:bodyPr/>
                    <a:lstStyle/>
                    <a:p>
                      <a:pPr marR="0" indent="0" algn="ctr" rtl="0">
                        <a:lnSpc>
                          <a:spcPct val="119000"/>
                        </a:lnSpc>
                        <a:spcBef>
                          <a:spcPts val="0"/>
                        </a:spcBef>
                        <a:spcAft>
                          <a:spcPts val="1400"/>
                        </a:spcAft>
                      </a:pPr>
                      <a:r>
                        <a:rPr lang="fr-FR" sz="1050" b="1">
                          <a:ln>
                            <a:noFill/>
                          </a:ln>
                          <a:solidFill>
                            <a:schemeClr val="bg1"/>
                          </a:solidFill>
                          <a:latin typeface="Calibri" panose="020F0502020204030204" pitchFamily="34" charset="0"/>
                        </a:rPr>
                        <a:t>Amériques</a:t>
                      </a:r>
                    </a:p>
                  </a:txBody>
                  <a:tcPr marL="79293" marR="79293" marT="71364" marB="71364" anchor="ctr">
                    <a:lnL>
                      <a:noFill/>
                    </a:lnL>
                    <a:lnR>
                      <a:noFill/>
                    </a:lnR>
                    <a:lnT>
                      <a:noFill/>
                    </a:lnT>
                    <a:lnB w="12700" cap="flat" cmpd="sng" algn="ctr">
                      <a:solidFill>
                        <a:srgbClr val="E1E1E1"/>
                      </a:solidFill>
                      <a:prstDash val="solid"/>
                      <a:round/>
                      <a:headEnd type="none" w="med" len="med"/>
                      <a:tailEnd type="none" w="med" len="med"/>
                    </a:lnB>
                    <a:solidFill>
                      <a:srgbClr val="404040"/>
                    </a:solidFill>
                  </a:tcPr>
                </a:tc>
                <a:tc hMerge="1">
                  <a:txBody>
                    <a:bodyPr/>
                    <a:lstStyle/>
                    <a:p>
                      <a:endParaRPr lang="en-US"/>
                    </a:p>
                  </a:txBody>
                  <a:tcPr/>
                </a:tc>
                <a:tc gridSpan="2">
                  <a:txBody>
                    <a:bodyPr/>
                    <a:lstStyle/>
                    <a:p>
                      <a:pPr marR="0" indent="0" algn="ctr" rtl="0">
                        <a:lnSpc>
                          <a:spcPct val="119000"/>
                        </a:lnSpc>
                        <a:spcBef>
                          <a:spcPts val="0"/>
                        </a:spcBef>
                        <a:spcAft>
                          <a:spcPts val="1400"/>
                        </a:spcAft>
                      </a:pPr>
                      <a:r>
                        <a:rPr lang="fr-FR" sz="1050" b="1">
                          <a:ln>
                            <a:noFill/>
                          </a:ln>
                          <a:solidFill>
                            <a:schemeClr val="bg1"/>
                          </a:solidFill>
                          <a:latin typeface="Calibri" panose="020F0502020204030204" pitchFamily="34" charset="0"/>
                        </a:rPr>
                        <a:t>EMEA</a:t>
                      </a:r>
                    </a:p>
                  </a:txBody>
                  <a:tcPr marL="79293" marR="79293" marT="71364" marB="71364" anchor="ctr">
                    <a:lnL>
                      <a:noFill/>
                    </a:lnL>
                    <a:lnR>
                      <a:noFill/>
                    </a:lnR>
                    <a:lnT>
                      <a:noFill/>
                    </a:lnT>
                    <a:lnB w="12700" cap="flat" cmpd="sng" algn="ctr">
                      <a:solidFill>
                        <a:srgbClr val="E1E1E1"/>
                      </a:solidFill>
                      <a:prstDash val="solid"/>
                      <a:round/>
                      <a:headEnd type="none" w="med" len="med"/>
                      <a:tailEnd type="none" w="med" len="med"/>
                    </a:lnB>
                    <a:solidFill>
                      <a:srgbClr val="404040"/>
                    </a:solidFill>
                  </a:tcPr>
                </a:tc>
                <a:tc hMerge="1">
                  <a:txBody>
                    <a:bodyPr/>
                    <a:lstStyle/>
                    <a:p>
                      <a:endParaRPr lang="en-US"/>
                    </a:p>
                  </a:txBody>
                  <a:tcPr/>
                </a:tc>
                <a:tc gridSpan="2">
                  <a:txBody>
                    <a:bodyPr/>
                    <a:lstStyle/>
                    <a:p>
                      <a:pPr marR="0" indent="0" algn="ctr" rtl="0">
                        <a:lnSpc>
                          <a:spcPct val="119000"/>
                        </a:lnSpc>
                        <a:spcBef>
                          <a:spcPts val="0"/>
                        </a:spcBef>
                        <a:spcAft>
                          <a:spcPts val="1400"/>
                        </a:spcAft>
                      </a:pPr>
                      <a:r>
                        <a:rPr lang="fr-FR" sz="1050" b="1">
                          <a:ln>
                            <a:noFill/>
                          </a:ln>
                          <a:solidFill>
                            <a:schemeClr val="bg1"/>
                          </a:solidFill>
                          <a:latin typeface="Calibri" panose="020F0502020204030204" pitchFamily="34" charset="0"/>
                        </a:rPr>
                        <a:t>APAC</a:t>
                      </a:r>
                    </a:p>
                  </a:txBody>
                  <a:tcPr marL="79293" marR="79293" marT="71364" marB="71364" anchor="ctr">
                    <a:lnL>
                      <a:noFill/>
                    </a:lnL>
                    <a:lnR>
                      <a:noFill/>
                    </a:lnR>
                    <a:lnT>
                      <a:noFill/>
                    </a:lnT>
                    <a:lnB w="12700" cap="flat" cmpd="sng" algn="ctr">
                      <a:solidFill>
                        <a:srgbClr val="E1E1E1"/>
                      </a:solidFill>
                      <a:prstDash val="solid"/>
                      <a:round/>
                      <a:headEnd type="none" w="med" len="med"/>
                      <a:tailEnd type="none" w="med" len="med"/>
                    </a:lnB>
                    <a:solidFill>
                      <a:srgbClr val="404040"/>
                    </a:solidFill>
                  </a:tcPr>
                </a:tc>
                <a:tc hMerge="1">
                  <a:txBody>
                    <a:bodyPr/>
                    <a:lstStyle/>
                    <a:p>
                      <a:endParaRPr lang="en-US"/>
                    </a:p>
                  </a:txBody>
                  <a:tcPr/>
                </a:tc>
                <a:extLst>
                  <a:ext uri="{0D108BD9-81ED-4DB2-BD59-A6C34878D82A}">
                    <a16:rowId xmlns:a16="http://schemas.microsoft.com/office/drawing/2014/main" val="3060193402"/>
                  </a:ext>
                </a:extLst>
              </a:tr>
              <a:tr h="484376">
                <a:tc>
                  <a:txBody>
                    <a:bodyPr/>
                    <a:lstStyle/>
                    <a:p>
                      <a:pPr marR="0" indent="0" algn="l" rtl="0">
                        <a:lnSpc>
                          <a:spcPct val="119000"/>
                        </a:lnSpc>
                        <a:spcBef>
                          <a:spcPts val="0"/>
                        </a:spcBef>
                        <a:spcAft>
                          <a:spcPts val="1400"/>
                        </a:spcAft>
                      </a:pPr>
                      <a:r>
                        <a:rPr lang="fr-FR" sz="1050">
                          <a:ln>
                            <a:noFill/>
                          </a:ln>
                          <a:solidFill>
                            <a:srgbClr val="333333"/>
                          </a:solidFill>
                          <a:latin typeface="Calibri" panose="020F0502020204030204" pitchFamily="34" charset="0"/>
                        </a:rPr>
                        <a:t>É-U</a:t>
                      </a: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fr-FR" sz="1050">
                          <a:ln>
                            <a:noFill/>
                          </a:ln>
                          <a:solidFill>
                            <a:srgbClr val="333333"/>
                          </a:solidFill>
                          <a:latin typeface="Calibri" panose="020F0502020204030204" pitchFamily="34" charset="0"/>
                        </a:rPr>
                        <a:t>1 800 497 0335</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fr-FR" sz="1050">
                          <a:ln>
                            <a:noFill/>
                          </a:ln>
                          <a:solidFill>
                            <a:srgbClr val="333333"/>
                          </a:solidFill>
                          <a:latin typeface="Calibri" panose="020F0502020204030204" pitchFamily="34" charset="0"/>
                        </a:rPr>
                        <a:t>Danemark</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fr-FR" sz="1050" dirty="0">
                          <a:ln>
                            <a:noFill/>
                          </a:ln>
                          <a:solidFill>
                            <a:srgbClr val="333333"/>
                          </a:solidFill>
                          <a:latin typeface="Calibri" panose="020F0502020204030204" pitchFamily="34" charset="0"/>
                        </a:rPr>
                        <a:t>(+45) 80 20 6017</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fr-FR" sz="1050">
                          <a:ln>
                            <a:noFill/>
                          </a:ln>
                          <a:solidFill>
                            <a:srgbClr val="333333"/>
                          </a:solidFill>
                          <a:latin typeface="Calibri" panose="020F0502020204030204" pitchFamily="34" charset="0"/>
                        </a:rPr>
                        <a:t>Australie</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fr-FR" sz="1050">
                          <a:ln>
                            <a:noFill/>
                          </a:ln>
                          <a:solidFill>
                            <a:srgbClr val="333333"/>
                          </a:solidFill>
                          <a:latin typeface="Calibri" panose="020F0502020204030204" pitchFamily="34" charset="0"/>
                        </a:rPr>
                        <a:t>(+61) 1800 358 683</a:t>
                      </a: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1784467813"/>
                  </a:ext>
                </a:extLst>
              </a:tr>
              <a:tr h="484376">
                <a:tc>
                  <a:txBody>
                    <a:bodyPr/>
                    <a:lstStyle/>
                    <a:p>
                      <a:pPr marR="0" indent="0" algn="l" rtl="0">
                        <a:lnSpc>
                          <a:spcPct val="119000"/>
                        </a:lnSpc>
                        <a:spcBef>
                          <a:spcPts val="0"/>
                        </a:spcBef>
                        <a:spcAft>
                          <a:spcPts val="1400"/>
                        </a:spcAft>
                      </a:pPr>
                      <a:r>
                        <a:rPr lang="fr-FR" sz="1050">
                          <a:ln>
                            <a:noFill/>
                          </a:ln>
                          <a:solidFill>
                            <a:srgbClr val="333333"/>
                          </a:solidFill>
                          <a:latin typeface="Calibri" panose="020F0502020204030204" pitchFamily="34" charset="0"/>
                        </a:rPr>
                        <a:t>Canada</a:t>
                      </a: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fr-FR" sz="1050">
                          <a:ln>
                            <a:noFill/>
                          </a:ln>
                          <a:solidFill>
                            <a:srgbClr val="333333"/>
                          </a:solidFill>
                          <a:latin typeface="Calibri" panose="020F0502020204030204" pitchFamily="34" charset="0"/>
                        </a:rPr>
                        <a:t>1 800 497 0335</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fr-FR" sz="1050">
                          <a:ln>
                            <a:noFill/>
                          </a:ln>
                          <a:solidFill>
                            <a:srgbClr val="333333"/>
                          </a:solidFill>
                          <a:latin typeface="Calibri" panose="020F0502020204030204" pitchFamily="34" charset="0"/>
                        </a:rPr>
                        <a:t>France</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fr-FR" sz="1050" dirty="0">
                          <a:ln>
                            <a:noFill/>
                          </a:ln>
                          <a:solidFill>
                            <a:srgbClr val="333333"/>
                          </a:solidFill>
                          <a:latin typeface="Calibri" panose="020F0502020204030204" pitchFamily="34" charset="0"/>
                        </a:rPr>
                        <a:t>(+33) 08 05 540 755</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fr-FR" sz="1050">
                          <a:ln>
                            <a:noFill/>
                          </a:ln>
                          <a:solidFill>
                            <a:srgbClr val="333333"/>
                          </a:solidFill>
                          <a:latin typeface="Calibri" panose="020F0502020204030204" pitchFamily="34" charset="0"/>
                        </a:rPr>
                        <a:t>Chine continentale</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fr-FR" sz="1050" dirty="0">
                          <a:ln>
                            <a:noFill/>
                          </a:ln>
                          <a:solidFill>
                            <a:srgbClr val="333333"/>
                          </a:solidFill>
                          <a:latin typeface="Calibri" panose="020F0502020204030204" pitchFamily="34" charset="0"/>
                        </a:rPr>
                        <a:t>(+86) 108 004 400 </a:t>
                      </a:r>
                      <a:br>
                        <a:rPr lang="fr-FR" sz="1050" dirty="0">
                          <a:ln>
                            <a:noFill/>
                          </a:ln>
                          <a:solidFill>
                            <a:srgbClr val="333333"/>
                          </a:solidFill>
                          <a:latin typeface="Calibri" panose="020F0502020204030204" pitchFamily="34" charset="0"/>
                        </a:rPr>
                      </a:br>
                      <a:r>
                        <a:rPr lang="fr-FR" sz="1050" dirty="0">
                          <a:ln>
                            <a:noFill/>
                          </a:ln>
                          <a:solidFill>
                            <a:srgbClr val="333333"/>
                          </a:solidFill>
                          <a:latin typeface="Calibri" panose="020F0502020204030204" pitchFamily="34" charset="0"/>
                        </a:rPr>
                        <a:t>548</a:t>
                      </a: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2460886555"/>
                  </a:ext>
                </a:extLst>
              </a:tr>
              <a:tr h="484376">
                <a:tc>
                  <a:txBody>
                    <a:bodyPr/>
                    <a:lstStyle/>
                    <a:p>
                      <a:pPr marR="0" indent="0" algn="l" rtl="0">
                        <a:lnSpc>
                          <a:spcPct val="119000"/>
                        </a:lnSpc>
                        <a:spcBef>
                          <a:spcPts val="0"/>
                        </a:spcBef>
                        <a:spcAft>
                          <a:spcPts val="1400"/>
                        </a:spcAft>
                      </a:pPr>
                      <a:r>
                        <a:rPr lang="fr-FR" sz="1050">
                          <a:ln>
                            <a:noFill/>
                          </a:ln>
                          <a:solidFill>
                            <a:srgbClr val="333333"/>
                          </a:solidFill>
                          <a:latin typeface="Calibri" panose="020F0502020204030204" pitchFamily="34" charset="0"/>
                        </a:rPr>
                        <a:t> </a:t>
                      </a: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fr-FR" sz="1050">
                          <a:ln>
                            <a:noFill/>
                          </a:ln>
                          <a:solidFill>
                            <a:srgbClr val="333333"/>
                          </a:solidFill>
                          <a:latin typeface="Calibri" panose="020F0502020204030204" pitchFamily="34" charset="0"/>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fr-FR" sz="1050">
                          <a:ln>
                            <a:noFill/>
                          </a:ln>
                          <a:solidFill>
                            <a:srgbClr val="333333"/>
                          </a:solidFill>
                          <a:latin typeface="Calibri" panose="020F0502020204030204" pitchFamily="34" charset="0"/>
                        </a:rPr>
                        <a:t>Allemagne</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fr-FR" sz="1050">
                          <a:ln>
                            <a:noFill/>
                          </a:ln>
                          <a:solidFill>
                            <a:srgbClr val="333333"/>
                          </a:solidFill>
                          <a:latin typeface="Calibri" panose="020F0502020204030204" pitchFamily="34" charset="0"/>
                        </a:rPr>
                        <a:t>(+49) 0800 752 2581</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fr-FR" sz="1050" dirty="0">
                          <a:ln>
                            <a:noFill/>
                          </a:ln>
                          <a:solidFill>
                            <a:srgbClr val="333333"/>
                          </a:solidFill>
                          <a:latin typeface="Calibri" panose="020F0502020204030204" pitchFamily="34" charset="0"/>
                        </a:rPr>
                        <a:t>Hong Kong </a:t>
                      </a:r>
                      <a:br>
                        <a:rPr lang="fr-FR" sz="1050" dirty="0">
                          <a:ln>
                            <a:noFill/>
                          </a:ln>
                          <a:solidFill>
                            <a:srgbClr val="333333"/>
                          </a:solidFill>
                          <a:latin typeface="Calibri" panose="020F0502020204030204" pitchFamily="34" charset="0"/>
                        </a:rPr>
                      </a:br>
                      <a:r>
                        <a:rPr lang="fr-FR" sz="1050" dirty="0">
                          <a:ln>
                            <a:noFill/>
                          </a:ln>
                          <a:solidFill>
                            <a:srgbClr val="333333"/>
                          </a:solidFill>
                          <a:latin typeface="Calibri" panose="020F0502020204030204" pitchFamily="34" charset="0"/>
                        </a:rPr>
                        <a:t>(RAS de la Chine)</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fr-FR" sz="1050">
                          <a:ln>
                            <a:noFill/>
                          </a:ln>
                          <a:solidFill>
                            <a:srgbClr val="333333"/>
                          </a:solidFill>
                          <a:latin typeface="Calibri" panose="020F0502020204030204" pitchFamily="34" charset="0"/>
                        </a:rPr>
                        <a:t>(+852) 30 713 107</a:t>
                      </a: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2396569312"/>
                  </a:ext>
                </a:extLst>
              </a:tr>
              <a:tr h="484376">
                <a:tc>
                  <a:txBody>
                    <a:bodyPr/>
                    <a:lstStyle/>
                    <a:p>
                      <a:pPr marR="0" indent="0" algn="l" rtl="0">
                        <a:lnSpc>
                          <a:spcPct val="119000"/>
                        </a:lnSpc>
                        <a:spcBef>
                          <a:spcPts val="0"/>
                        </a:spcBef>
                        <a:spcAft>
                          <a:spcPts val="1400"/>
                        </a:spcAft>
                      </a:pPr>
                      <a:r>
                        <a:rPr lang="fr-FR" sz="1050">
                          <a:ln>
                            <a:noFill/>
                          </a:ln>
                          <a:solidFill>
                            <a:srgbClr val="333333"/>
                          </a:solidFill>
                          <a:latin typeface="Calibri" panose="020F0502020204030204" pitchFamily="34" charset="0"/>
                        </a:rPr>
                        <a:t> </a:t>
                      </a: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fr-FR" sz="1050">
                          <a:ln>
                            <a:noFill/>
                          </a:ln>
                          <a:solidFill>
                            <a:srgbClr val="333333"/>
                          </a:solidFill>
                          <a:latin typeface="Calibri" panose="020F0502020204030204" pitchFamily="34" charset="0"/>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fr-FR" sz="1050">
                          <a:ln>
                            <a:noFill/>
                          </a:ln>
                          <a:solidFill>
                            <a:srgbClr val="333333"/>
                          </a:solidFill>
                          <a:latin typeface="Calibri" panose="020F0502020204030204" pitchFamily="34" charset="0"/>
                        </a:rPr>
                        <a:t>Italie</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fr-FR" sz="1050">
                          <a:ln>
                            <a:noFill/>
                          </a:ln>
                          <a:solidFill>
                            <a:srgbClr val="333333"/>
                          </a:solidFill>
                          <a:latin typeface="Calibri" panose="020F0502020204030204" pitchFamily="34" charset="0"/>
                        </a:rPr>
                        <a:t>(+39) 800 919 224</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fr-FR" sz="1050">
                          <a:ln>
                            <a:noFill/>
                          </a:ln>
                          <a:solidFill>
                            <a:srgbClr val="333333"/>
                          </a:solidFill>
                          <a:latin typeface="Calibri" panose="020F0502020204030204" pitchFamily="34" charset="0"/>
                        </a:rPr>
                        <a:t>Inde</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fr-FR" sz="1050" dirty="0">
                          <a:ln>
                            <a:noFill/>
                          </a:ln>
                          <a:solidFill>
                            <a:srgbClr val="333333"/>
                          </a:solidFill>
                          <a:latin typeface="Calibri" panose="020F0502020204030204" pitchFamily="34" charset="0"/>
                        </a:rPr>
                        <a:t>(+91) 0008 004 402 107</a:t>
                      </a: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2674330025"/>
                  </a:ext>
                </a:extLst>
              </a:tr>
              <a:tr h="484376">
                <a:tc>
                  <a:txBody>
                    <a:bodyPr/>
                    <a:lstStyle/>
                    <a:p>
                      <a:pPr marR="0" indent="0" algn="l" rtl="0">
                        <a:lnSpc>
                          <a:spcPct val="119000"/>
                        </a:lnSpc>
                        <a:spcBef>
                          <a:spcPts val="0"/>
                        </a:spcBef>
                        <a:spcAft>
                          <a:spcPts val="1400"/>
                        </a:spcAft>
                      </a:pPr>
                      <a:r>
                        <a:rPr lang="fr-FR" sz="1050">
                          <a:ln>
                            <a:noFill/>
                          </a:ln>
                          <a:solidFill>
                            <a:srgbClr val="333333"/>
                          </a:solidFill>
                          <a:latin typeface="Calibri" panose="020F0502020204030204" pitchFamily="34" charset="0"/>
                        </a:rPr>
                        <a:t> </a:t>
                      </a: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fr-FR" sz="1050">
                          <a:ln>
                            <a:noFill/>
                          </a:ln>
                          <a:solidFill>
                            <a:srgbClr val="333333"/>
                          </a:solidFill>
                          <a:latin typeface="Calibri" panose="020F0502020204030204" pitchFamily="34" charset="0"/>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fr-FR" sz="1050">
                          <a:ln>
                            <a:noFill/>
                          </a:ln>
                          <a:solidFill>
                            <a:srgbClr val="333333"/>
                          </a:solidFill>
                          <a:latin typeface="Calibri" panose="020F0502020204030204" pitchFamily="34" charset="0"/>
                        </a:rPr>
                        <a:t>Suède</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fr-FR" sz="1050">
                          <a:ln>
                            <a:noFill/>
                          </a:ln>
                          <a:solidFill>
                            <a:srgbClr val="333333"/>
                          </a:solidFill>
                          <a:latin typeface="Calibri" panose="020F0502020204030204" pitchFamily="34" charset="0"/>
                        </a:rPr>
                        <a:t>(+46) 0200 810 330</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fr-FR" sz="1050" dirty="0">
                          <a:ln>
                            <a:noFill/>
                          </a:ln>
                          <a:solidFill>
                            <a:srgbClr val="333333"/>
                          </a:solidFill>
                          <a:latin typeface="Calibri" panose="020F0502020204030204" pitchFamily="34" charset="0"/>
                        </a:rPr>
                        <a:t>Malaisie </a:t>
                      </a:r>
                      <a:br>
                        <a:rPr lang="fr-FR" sz="1050" dirty="0">
                          <a:ln>
                            <a:noFill/>
                          </a:ln>
                          <a:solidFill>
                            <a:srgbClr val="333333"/>
                          </a:solidFill>
                          <a:latin typeface="Calibri" panose="020F0502020204030204" pitchFamily="34" charset="0"/>
                        </a:rPr>
                      </a:br>
                      <a:r>
                        <a:rPr lang="fr-FR" sz="1050" dirty="0">
                          <a:ln>
                            <a:noFill/>
                          </a:ln>
                          <a:solidFill>
                            <a:srgbClr val="333333"/>
                          </a:solidFill>
                          <a:latin typeface="Calibri" panose="020F0502020204030204" pitchFamily="34" charset="0"/>
                        </a:rPr>
                        <a:t>(numéro payant)</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fr-FR" sz="1050">
                          <a:ln>
                            <a:noFill/>
                          </a:ln>
                          <a:solidFill>
                            <a:srgbClr val="333333"/>
                          </a:solidFill>
                          <a:latin typeface="Calibri" panose="020F0502020204030204" pitchFamily="34" charset="0"/>
                        </a:rPr>
                        <a:t>(+60) 1800 220 120</a:t>
                      </a: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2673240881"/>
                  </a:ext>
                </a:extLst>
              </a:tr>
              <a:tr h="484376">
                <a:tc>
                  <a:txBody>
                    <a:bodyPr/>
                    <a:lstStyle/>
                    <a:p>
                      <a:pPr marR="0" indent="0" algn="l" rtl="0">
                        <a:lnSpc>
                          <a:spcPct val="119000"/>
                        </a:lnSpc>
                        <a:spcBef>
                          <a:spcPts val="0"/>
                        </a:spcBef>
                        <a:spcAft>
                          <a:spcPts val="1400"/>
                        </a:spcAft>
                      </a:pPr>
                      <a:r>
                        <a:rPr lang="fr-FR" sz="1050">
                          <a:ln>
                            <a:noFill/>
                          </a:ln>
                          <a:solidFill>
                            <a:srgbClr val="333333"/>
                          </a:solidFill>
                          <a:latin typeface="Calibri" panose="020F0502020204030204" pitchFamily="34" charset="0"/>
                        </a:rPr>
                        <a:t> </a:t>
                      </a: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fr-FR" sz="1050">
                          <a:ln>
                            <a:noFill/>
                          </a:ln>
                          <a:solidFill>
                            <a:srgbClr val="333333"/>
                          </a:solidFill>
                          <a:latin typeface="Calibri" panose="020F0502020204030204" pitchFamily="34" charset="0"/>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fr-FR" sz="1050">
                          <a:ln>
                            <a:noFill/>
                          </a:ln>
                          <a:solidFill>
                            <a:srgbClr val="333333"/>
                          </a:solidFill>
                          <a:latin typeface="Calibri" panose="020F0502020204030204" pitchFamily="34" charset="0"/>
                        </a:rPr>
                        <a:t>Royaume-Uni</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fr-FR" sz="1050">
                          <a:ln>
                            <a:noFill/>
                          </a:ln>
                          <a:solidFill>
                            <a:srgbClr val="333333"/>
                          </a:solidFill>
                          <a:latin typeface="Calibri" panose="020F0502020204030204" pitchFamily="34" charset="0"/>
                        </a:rPr>
                        <a:t>(+44) 0800 169 0454</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fr-FR" sz="1050">
                          <a:ln>
                            <a:noFill/>
                          </a:ln>
                          <a:solidFill>
                            <a:srgbClr val="333333"/>
                          </a:solidFill>
                          <a:latin typeface="Calibri" panose="020F0502020204030204" pitchFamily="34" charset="0"/>
                        </a:rPr>
                        <a:t>Nouvelle-Zélande (numéro payant)</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fr-FR" sz="1050">
                          <a:ln>
                            <a:noFill/>
                          </a:ln>
                          <a:solidFill>
                            <a:srgbClr val="333333"/>
                          </a:solidFill>
                          <a:latin typeface="Calibri" panose="020F0502020204030204" pitchFamily="34" charset="0"/>
                        </a:rPr>
                        <a:t>(+64) 050 861 4264</a:t>
                      </a: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3314906653"/>
                  </a:ext>
                </a:extLst>
              </a:tr>
              <a:tr h="484376">
                <a:tc>
                  <a:txBody>
                    <a:bodyPr/>
                    <a:lstStyle/>
                    <a:p>
                      <a:pPr marR="0" indent="0" algn="l" rtl="0">
                        <a:lnSpc>
                          <a:spcPct val="119000"/>
                        </a:lnSpc>
                        <a:spcBef>
                          <a:spcPts val="0"/>
                        </a:spcBef>
                        <a:spcAft>
                          <a:spcPts val="1400"/>
                        </a:spcAft>
                      </a:pPr>
                      <a:r>
                        <a:rPr lang="fr-FR" sz="1050">
                          <a:ln>
                            <a:noFill/>
                          </a:ln>
                          <a:solidFill>
                            <a:srgbClr val="333333"/>
                          </a:solidFill>
                          <a:latin typeface="Calibri" panose="020F0502020204030204" pitchFamily="34" charset="0"/>
                        </a:rPr>
                        <a:t> </a:t>
                      </a: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fr-FR" sz="1050">
                          <a:ln>
                            <a:noFill/>
                          </a:ln>
                          <a:solidFill>
                            <a:srgbClr val="333333"/>
                          </a:solidFill>
                          <a:latin typeface="Calibri" panose="020F0502020204030204" pitchFamily="34" charset="0"/>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fr-FR" sz="1050">
                          <a:ln>
                            <a:noFill/>
                          </a:ln>
                          <a:solidFill>
                            <a:srgbClr val="333333"/>
                          </a:solidFill>
                          <a:latin typeface="Calibri" panose="020F0502020204030204" pitchFamily="34" charset="0"/>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fr-FR" sz="1050">
                          <a:ln>
                            <a:noFill/>
                          </a:ln>
                          <a:solidFill>
                            <a:srgbClr val="333333"/>
                          </a:solidFill>
                          <a:latin typeface="Calibri" panose="020F0502020204030204" pitchFamily="34" charset="0"/>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fr-FR" sz="1050">
                          <a:ln>
                            <a:noFill/>
                          </a:ln>
                          <a:solidFill>
                            <a:srgbClr val="333333"/>
                          </a:solidFill>
                          <a:latin typeface="Calibri" panose="020F0502020204030204" pitchFamily="34" charset="0"/>
                        </a:rPr>
                        <a:t>Philippines (numéro payant)</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fr-FR" sz="1050">
                          <a:ln>
                            <a:noFill/>
                          </a:ln>
                          <a:solidFill>
                            <a:srgbClr val="333333"/>
                          </a:solidFill>
                          <a:latin typeface="Calibri" panose="020F0502020204030204" pitchFamily="34" charset="0"/>
                        </a:rPr>
                        <a:t>(+63) 1 800 8908 8359</a:t>
                      </a: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2141533898"/>
                  </a:ext>
                </a:extLst>
              </a:tr>
              <a:tr h="453425">
                <a:tc>
                  <a:txBody>
                    <a:bodyPr/>
                    <a:lstStyle/>
                    <a:p>
                      <a:pPr marR="0" indent="0" algn="l" rtl="0">
                        <a:lnSpc>
                          <a:spcPct val="119000"/>
                        </a:lnSpc>
                        <a:spcBef>
                          <a:spcPts val="0"/>
                        </a:spcBef>
                        <a:spcAft>
                          <a:spcPts val="1400"/>
                        </a:spcAft>
                      </a:pPr>
                      <a:r>
                        <a:rPr lang="fr-FR" sz="1050">
                          <a:ln>
                            <a:noFill/>
                          </a:ln>
                          <a:solidFill>
                            <a:srgbClr val="333333"/>
                          </a:solidFill>
                          <a:latin typeface="Calibri" panose="020F0502020204030204" pitchFamily="34" charset="0"/>
                        </a:rPr>
                        <a:t> </a:t>
                      </a: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fr-FR" sz="1050">
                          <a:ln>
                            <a:noFill/>
                          </a:ln>
                          <a:solidFill>
                            <a:srgbClr val="333333"/>
                          </a:solidFill>
                          <a:latin typeface="Calibri" panose="020F0502020204030204" pitchFamily="34" charset="0"/>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fr-FR" sz="1050">
                          <a:ln>
                            <a:noFill/>
                          </a:ln>
                          <a:solidFill>
                            <a:srgbClr val="333333"/>
                          </a:solidFill>
                          <a:latin typeface="Calibri" panose="020F0502020204030204" pitchFamily="34" charset="0"/>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fr-FR" sz="1050">
                          <a:ln>
                            <a:noFill/>
                          </a:ln>
                          <a:solidFill>
                            <a:srgbClr val="333333"/>
                          </a:solidFill>
                          <a:latin typeface="Calibri" panose="020F0502020204030204" pitchFamily="34" charset="0"/>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fr-FR" sz="1050">
                          <a:ln>
                            <a:noFill/>
                          </a:ln>
                          <a:solidFill>
                            <a:srgbClr val="333333"/>
                          </a:solidFill>
                          <a:latin typeface="Calibri" panose="020F0502020204030204" pitchFamily="34" charset="0"/>
                        </a:rPr>
                        <a:t>Singapour</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fr-FR" sz="1050" dirty="0">
                          <a:ln>
                            <a:noFill/>
                          </a:ln>
                          <a:solidFill>
                            <a:srgbClr val="333333"/>
                          </a:solidFill>
                          <a:latin typeface="Calibri" panose="020F0502020204030204" pitchFamily="34" charset="0"/>
                        </a:rPr>
                        <a:t>(+65) 1 800 818 </a:t>
                      </a:r>
                      <a:br>
                        <a:rPr lang="fr-FR" sz="1050" dirty="0">
                          <a:ln>
                            <a:noFill/>
                          </a:ln>
                          <a:solidFill>
                            <a:srgbClr val="333333"/>
                          </a:solidFill>
                          <a:latin typeface="Calibri" panose="020F0502020204030204" pitchFamily="34" charset="0"/>
                        </a:rPr>
                      </a:br>
                      <a:r>
                        <a:rPr lang="fr-FR" sz="1050" dirty="0">
                          <a:ln>
                            <a:noFill/>
                          </a:ln>
                          <a:solidFill>
                            <a:srgbClr val="333333"/>
                          </a:solidFill>
                          <a:latin typeface="Calibri" panose="020F0502020204030204" pitchFamily="34" charset="0"/>
                        </a:rPr>
                        <a:t>5220</a:t>
                      </a: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1944698661"/>
                  </a:ext>
                </a:extLst>
              </a:tr>
              <a:tr h="453425">
                <a:tc>
                  <a:txBody>
                    <a:bodyPr/>
                    <a:lstStyle/>
                    <a:p>
                      <a:pPr marR="0" indent="0" algn="l" rtl="0">
                        <a:lnSpc>
                          <a:spcPct val="119000"/>
                        </a:lnSpc>
                        <a:spcBef>
                          <a:spcPts val="0"/>
                        </a:spcBef>
                        <a:spcAft>
                          <a:spcPts val="1400"/>
                        </a:spcAft>
                      </a:pPr>
                      <a:r>
                        <a:rPr lang="fr-FR" sz="1050">
                          <a:ln>
                            <a:noFill/>
                          </a:ln>
                          <a:solidFill>
                            <a:srgbClr val="333333"/>
                          </a:solidFill>
                          <a:latin typeface="Calibri" panose="020F0502020204030204" pitchFamily="34" charset="0"/>
                        </a:rPr>
                        <a:t> </a:t>
                      </a: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fr-FR" sz="1050">
                          <a:ln>
                            <a:noFill/>
                          </a:ln>
                          <a:solidFill>
                            <a:srgbClr val="333333"/>
                          </a:solidFill>
                          <a:latin typeface="Calibri" panose="020F0502020204030204" pitchFamily="34" charset="0"/>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fr-FR" sz="1050">
                          <a:ln>
                            <a:noFill/>
                          </a:ln>
                          <a:solidFill>
                            <a:srgbClr val="333333"/>
                          </a:solidFill>
                          <a:latin typeface="Calibri" panose="020F0502020204030204" pitchFamily="34" charset="0"/>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fr-FR" sz="1050">
                          <a:ln>
                            <a:noFill/>
                          </a:ln>
                          <a:solidFill>
                            <a:srgbClr val="333333"/>
                          </a:solidFill>
                          <a:latin typeface="Calibri" panose="020F0502020204030204" pitchFamily="34" charset="0"/>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fr-FR" sz="1050">
                          <a:ln>
                            <a:noFill/>
                          </a:ln>
                          <a:solidFill>
                            <a:srgbClr val="333333"/>
                          </a:solidFill>
                          <a:latin typeface="Calibri" panose="020F0502020204030204" pitchFamily="34" charset="0"/>
                        </a:rPr>
                        <a:t>Corée du Sud</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fr-FR" sz="1050">
                          <a:ln>
                            <a:noFill/>
                          </a:ln>
                          <a:solidFill>
                            <a:srgbClr val="333333"/>
                          </a:solidFill>
                          <a:latin typeface="Calibri" panose="020F0502020204030204" pitchFamily="34" charset="0"/>
                        </a:rPr>
                        <a:t>(+82) 080 517 0880</a:t>
                      </a: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1765298839"/>
                  </a:ext>
                </a:extLst>
              </a:tr>
              <a:tr h="484376">
                <a:tc gridSpan="2">
                  <a:txBody>
                    <a:bodyPr/>
                    <a:lstStyle/>
                    <a:p>
                      <a:pPr marR="0" indent="0" algn="l" rtl="0">
                        <a:lnSpc>
                          <a:spcPct val="119000"/>
                        </a:lnSpc>
                        <a:spcBef>
                          <a:spcPts val="0"/>
                        </a:spcBef>
                        <a:spcAft>
                          <a:spcPts val="1400"/>
                        </a:spcAft>
                      </a:pPr>
                      <a:r>
                        <a:rPr lang="fr-FR" sz="1050">
                          <a:ln>
                            <a:noFill/>
                          </a:ln>
                          <a:solidFill>
                            <a:srgbClr val="333333"/>
                          </a:solidFill>
                          <a:latin typeface="Calibri" panose="020F0502020204030204" pitchFamily="34" charset="0"/>
                        </a:rPr>
                        <a:t> </a:t>
                      </a: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hMerge="1">
                  <a:txBody>
                    <a:bodyPr/>
                    <a:lstStyle/>
                    <a:p>
                      <a:endParaRPr lang="en-US"/>
                    </a:p>
                  </a:txBody>
                  <a:tcPr/>
                </a:tc>
                <a:tc>
                  <a:txBody>
                    <a:bodyPr/>
                    <a:lstStyle/>
                    <a:p>
                      <a:pPr marR="0" indent="0" algn="l" rtl="0">
                        <a:lnSpc>
                          <a:spcPct val="119000"/>
                        </a:lnSpc>
                        <a:spcBef>
                          <a:spcPts val="0"/>
                        </a:spcBef>
                        <a:spcAft>
                          <a:spcPts val="1400"/>
                        </a:spcAft>
                      </a:pPr>
                      <a:r>
                        <a:rPr lang="fr-FR" sz="1050">
                          <a:ln>
                            <a:noFill/>
                          </a:ln>
                          <a:solidFill>
                            <a:srgbClr val="333333"/>
                          </a:solidFill>
                          <a:latin typeface="Calibri" panose="020F0502020204030204" pitchFamily="34" charset="0"/>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fr-FR" sz="1050">
                          <a:ln>
                            <a:noFill/>
                          </a:ln>
                          <a:solidFill>
                            <a:srgbClr val="333333"/>
                          </a:solidFill>
                          <a:latin typeface="Calibri" panose="020F0502020204030204" pitchFamily="34" charset="0"/>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fr-FR" sz="1050">
                          <a:ln>
                            <a:noFill/>
                          </a:ln>
                          <a:solidFill>
                            <a:srgbClr val="333333"/>
                          </a:solidFill>
                          <a:latin typeface="Calibri" panose="020F0502020204030204" pitchFamily="34" charset="0"/>
                        </a:rPr>
                        <a:t>Région de Taïwan</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fr-FR" sz="1050" dirty="0">
                          <a:ln>
                            <a:noFill/>
                          </a:ln>
                          <a:solidFill>
                            <a:srgbClr val="333333"/>
                          </a:solidFill>
                          <a:latin typeface="Calibri" panose="020F0502020204030204" pitchFamily="34" charset="0"/>
                        </a:rPr>
                        <a:t>(+886) 0 800 066 </a:t>
                      </a:r>
                      <a:br>
                        <a:rPr lang="fr-FR" sz="1050" dirty="0">
                          <a:ln>
                            <a:noFill/>
                          </a:ln>
                          <a:solidFill>
                            <a:srgbClr val="333333"/>
                          </a:solidFill>
                          <a:latin typeface="Calibri" panose="020F0502020204030204" pitchFamily="34" charset="0"/>
                        </a:rPr>
                      </a:br>
                      <a:r>
                        <a:rPr lang="fr-FR" sz="1050" dirty="0">
                          <a:ln>
                            <a:noFill/>
                          </a:ln>
                          <a:solidFill>
                            <a:srgbClr val="333333"/>
                          </a:solidFill>
                          <a:latin typeface="Calibri" panose="020F0502020204030204" pitchFamily="34" charset="0"/>
                        </a:rPr>
                        <a:t>6381</a:t>
                      </a: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1933816565"/>
                  </a:ext>
                </a:extLst>
              </a:tr>
            </a:tbl>
          </a:graphicData>
        </a:graphic>
      </p:graphicFrame>
      <p:graphicFrame>
        <p:nvGraphicFramePr>
          <p:cNvPr id="14" name="Table 13">
            <a:extLst>
              <a:ext uri="{FF2B5EF4-FFF2-40B4-BE49-F238E27FC236}">
                <a16:creationId xmlns:a16="http://schemas.microsoft.com/office/drawing/2014/main" id="{C39290CE-3360-4617-A922-57E16138E936}"/>
              </a:ext>
            </a:extLst>
          </p:cNvPr>
          <p:cNvGraphicFramePr>
            <a:graphicFrameLocks noGrp="1"/>
          </p:cNvGraphicFramePr>
          <p:nvPr>
            <p:extLst>
              <p:ext uri="{D42A27DB-BD31-4B8C-83A1-F6EECF244321}">
                <p14:modId xmlns:p14="http://schemas.microsoft.com/office/powerpoint/2010/main" val="1923921400"/>
              </p:ext>
            </p:extLst>
          </p:nvPr>
        </p:nvGraphicFramePr>
        <p:xfrm>
          <a:off x="93503" y="2858064"/>
          <a:ext cx="4907122" cy="687304"/>
        </p:xfrm>
        <a:graphic>
          <a:graphicData uri="http://schemas.openxmlformats.org/drawingml/2006/table">
            <a:tbl>
              <a:tblPr/>
              <a:tblGrid>
                <a:gridCol w="2453561">
                  <a:extLst>
                    <a:ext uri="{9D8B030D-6E8A-4147-A177-3AD203B41FA5}">
                      <a16:colId xmlns:a16="http://schemas.microsoft.com/office/drawing/2014/main" val="3187424537"/>
                    </a:ext>
                  </a:extLst>
                </a:gridCol>
                <a:gridCol w="2453561">
                  <a:extLst>
                    <a:ext uri="{9D8B030D-6E8A-4147-A177-3AD203B41FA5}">
                      <a16:colId xmlns:a16="http://schemas.microsoft.com/office/drawing/2014/main" val="1124856240"/>
                    </a:ext>
                  </a:extLst>
                </a:gridCol>
              </a:tblGrid>
              <a:tr h="343652">
                <a:tc>
                  <a:txBody>
                    <a:bodyPr/>
                    <a:lstStyle/>
                    <a:p>
                      <a:pPr marL="56502" marR="0" indent="0" algn="ctr" rtl="0">
                        <a:lnSpc>
                          <a:spcPct val="119000"/>
                        </a:lnSpc>
                        <a:spcBef>
                          <a:spcPts val="530"/>
                        </a:spcBef>
                        <a:spcAft>
                          <a:spcPts val="0"/>
                        </a:spcAft>
                      </a:pPr>
                      <a:r>
                        <a:rPr lang="fr-FR" sz="1000">
                          <a:ln>
                            <a:noFill/>
                          </a:ln>
                          <a:solidFill>
                            <a:srgbClr val="FFFFFF"/>
                          </a:solidFill>
                          <a:latin typeface="Adobe Clean" panose="020B0503020404020204" pitchFamily="34" charset="0"/>
                        </a:rPr>
                        <a:t>Asie-Pacifique</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2E8FFF"/>
                      </a:solidFill>
                      <a:prstDash val="solid"/>
                      <a:round/>
                      <a:headEnd type="none" w="med" len="med"/>
                      <a:tailEnd type="none" w="med" len="med"/>
                    </a:lnB>
                    <a:solidFill>
                      <a:srgbClr val="404040"/>
                    </a:solidFill>
                  </a:tcPr>
                </a:tc>
                <a:tc>
                  <a:txBody>
                    <a:bodyPr/>
                    <a:lstStyle/>
                    <a:p>
                      <a:pPr marL="186055" marR="0" indent="0" algn="ctr" rtl="0">
                        <a:lnSpc>
                          <a:spcPct val="119000"/>
                        </a:lnSpc>
                        <a:spcBef>
                          <a:spcPts val="530"/>
                        </a:spcBef>
                        <a:spcAft>
                          <a:spcPts val="0"/>
                        </a:spcAft>
                      </a:pPr>
                      <a:r>
                        <a:rPr lang="fr-FR" sz="1000">
                          <a:ln>
                            <a:noFill/>
                          </a:ln>
                          <a:solidFill>
                            <a:srgbClr val="FFFFFF"/>
                          </a:solidFill>
                          <a:latin typeface="Adobe Clean" panose="020B0503020404020204" pitchFamily="34" charset="0"/>
                        </a:rPr>
                        <a:t>Japon*</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0068E1"/>
                      </a:solidFill>
                      <a:prstDash val="solid"/>
                      <a:round/>
                      <a:headEnd type="none" w="med" len="med"/>
                      <a:tailEnd type="none" w="med" len="med"/>
                    </a:lnB>
                    <a:solidFill>
                      <a:srgbClr val="404040"/>
                    </a:solidFill>
                  </a:tcPr>
                </a:tc>
                <a:extLst>
                  <a:ext uri="{0D108BD9-81ED-4DB2-BD59-A6C34878D82A}">
                    <a16:rowId xmlns:a16="http://schemas.microsoft.com/office/drawing/2014/main" val="2956214165"/>
                  </a:ext>
                </a:extLst>
              </a:tr>
              <a:tr h="343652">
                <a:tc>
                  <a:txBody>
                    <a:bodyPr/>
                    <a:lstStyle/>
                    <a:p>
                      <a:pPr marL="232397" marR="264160" indent="115570" algn="ctr" rtl="0">
                        <a:lnSpc>
                          <a:spcPct val="97000"/>
                        </a:lnSpc>
                        <a:spcBef>
                          <a:spcPts val="1800"/>
                        </a:spcBef>
                        <a:spcAft>
                          <a:spcPts val="0"/>
                        </a:spcAft>
                      </a:pPr>
                      <a:r>
                        <a:rPr lang="fr-FR" sz="1000">
                          <a:ln>
                            <a:noFill/>
                          </a:ln>
                          <a:solidFill>
                            <a:srgbClr val="020302"/>
                          </a:solidFill>
                          <a:latin typeface="Adobe Clean" panose="020B0503020404020204" pitchFamily="34" charset="0"/>
                        </a:rPr>
                        <a:t>9 h à 17 h</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2E8FFF"/>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244475" marR="276860" indent="103492" algn="ctr" rtl="0">
                        <a:lnSpc>
                          <a:spcPct val="97000"/>
                        </a:lnSpc>
                        <a:spcBef>
                          <a:spcPts val="1800"/>
                        </a:spcBef>
                        <a:spcAft>
                          <a:spcPts val="0"/>
                        </a:spcAft>
                      </a:pPr>
                      <a:r>
                        <a:rPr lang="fr-FR" sz="1000">
                          <a:ln>
                            <a:noFill/>
                          </a:ln>
                          <a:solidFill>
                            <a:srgbClr val="020302"/>
                          </a:solidFill>
                          <a:latin typeface="Adobe Clean" panose="020B0503020404020204" pitchFamily="34" charset="0"/>
                        </a:rPr>
                        <a:t>De 9 h à 17 h 30</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0068E1"/>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4232553925"/>
                  </a:ext>
                </a:extLst>
              </a:tr>
            </a:tbl>
          </a:graphicData>
        </a:graphic>
      </p:graphicFrame>
      <p:sp>
        <p:nvSpPr>
          <p:cNvPr id="16" name="TextBox 15">
            <a:extLst>
              <a:ext uri="{FF2B5EF4-FFF2-40B4-BE49-F238E27FC236}">
                <a16:creationId xmlns:a16="http://schemas.microsoft.com/office/drawing/2014/main" id="{1CED70F7-374A-498C-A112-2275E9099B61}"/>
              </a:ext>
            </a:extLst>
          </p:cNvPr>
          <p:cNvSpPr txBox="1"/>
          <p:nvPr/>
        </p:nvSpPr>
        <p:spPr>
          <a:xfrm>
            <a:off x="93503" y="3578495"/>
            <a:ext cx="6119812" cy="964431"/>
          </a:xfrm>
          <a:prstGeom prst="rect">
            <a:avLst/>
          </a:prstGeom>
          <a:noFill/>
        </p:spPr>
        <p:txBody>
          <a:bodyPr wrap="square" lIns="91440" tIns="45720" rIns="91440" bIns="45720" anchor="t">
            <a:spAutoFit/>
          </a:bodyPr>
          <a:lstStyle/>
          <a:p>
            <a:pPr marL="0" marR="0" indent="0" algn="l">
              <a:lnSpc>
                <a:spcPct val="119000"/>
              </a:lnSpc>
              <a:spcBef>
                <a:spcPts val="0"/>
              </a:spcBef>
              <a:spcAft>
                <a:spcPts val="300"/>
              </a:spcAft>
            </a:pPr>
            <a:r>
              <a:rPr lang="fr-FR" sz="1050" i="1" dirty="0">
                <a:ln>
                  <a:noFill/>
                </a:ln>
                <a:solidFill>
                  <a:srgbClr val="000000"/>
                </a:solidFill>
              </a:rPr>
              <a:t>Exceptions :</a:t>
            </a:r>
          </a:p>
          <a:p>
            <a:pPr marL="0" marR="0" indent="0" algn="l">
              <a:lnSpc>
                <a:spcPct val="119000"/>
              </a:lnSpc>
              <a:spcBef>
                <a:spcPts val="0"/>
              </a:spcBef>
              <a:spcAft>
                <a:spcPts val="300"/>
              </a:spcAft>
            </a:pPr>
            <a:r>
              <a:rPr lang="fr-FR" sz="1050" i="1" dirty="0">
                <a:ln>
                  <a:noFill/>
                </a:ln>
                <a:solidFill>
                  <a:srgbClr val="000000"/>
                </a:solidFill>
              </a:rPr>
              <a:t>* L’assistance linguistique est uniquement disponible en anglais et en japonais.</a:t>
            </a:r>
          </a:p>
          <a:p>
            <a:pPr marL="0" marR="0" indent="0" algn="l">
              <a:lnSpc>
                <a:spcPct val="119000"/>
              </a:lnSpc>
              <a:spcBef>
                <a:spcPts val="0"/>
              </a:spcBef>
              <a:spcAft>
                <a:spcPts val="300"/>
              </a:spcAft>
            </a:pPr>
            <a:r>
              <a:rPr lang="fr-FR" sz="1050" i="1" dirty="0">
                <a:ln>
                  <a:noFill/>
                </a:ln>
                <a:solidFill>
                  <a:srgbClr val="000000"/>
                </a:solidFill>
              </a:rPr>
              <a:t>Adobe Commerce exclut l’assistance linguistique japonaise.</a:t>
            </a:r>
          </a:p>
          <a:p>
            <a:pPr marL="0" marR="0" indent="0" algn="l">
              <a:lnSpc>
                <a:spcPct val="119000"/>
              </a:lnSpc>
              <a:spcBef>
                <a:spcPts val="0"/>
              </a:spcBef>
              <a:spcAft>
                <a:spcPts val="300"/>
              </a:spcAft>
            </a:pPr>
            <a:r>
              <a:rPr lang="fr-FR" sz="1050" i="1" dirty="0">
                <a:ln>
                  <a:noFill/>
                </a:ln>
                <a:solidFill>
                  <a:srgbClr val="000000"/>
                </a:solidFill>
              </a:rPr>
              <a:t>(Japon) Les cas P2, P3 et P4 sont limités aux heures ouvrables uniquement.</a:t>
            </a:r>
          </a:p>
        </p:txBody>
      </p:sp>
      <p:sp>
        <p:nvSpPr>
          <p:cNvPr id="18" name="TextBox 17">
            <a:extLst>
              <a:ext uri="{FF2B5EF4-FFF2-40B4-BE49-F238E27FC236}">
                <a16:creationId xmlns:a16="http://schemas.microsoft.com/office/drawing/2014/main" id="{F7FF16D8-70CE-4E3E-A4FF-DC01B70C76AD}"/>
              </a:ext>
            </a:extLst>
          </p:cNvPr>
          <p:cNvSpPr txBox="1"/>
          <p:nvPr/>
        </p:nvSpPr>
        <p:spPr>
          <a:xfrm>
            <a:off x="0" y="6251782"/>
            <a:ext cx="5694975" cy="464423"/>
          </a:xfrm>
          <a:prstGeom prst="rect">
            <a:avLst/>
          </a:prstGeom>
          <a:solidFill>
            <a:schemeClr val="bg1"/>
          </a:solidFill>
        </p:spPr>
        <p:txBody>
          <a:bodyPr wrap="square" lIns="91440" tIns="45720" rIns="91440" bIns="45720" anchor="t">
            <a:spAutoFit/>
          </a:bodyPr>
          <a:lstStyle/>
          <a:p>
            <a:pPr>
              <a:lnSpc>
                <a:spcPct val="119000"/>
              </a:lnSpc>
              <a:spcAft>
                <a:spcPts val="1400"/>
              </a:spcAft>
            </a:pPr>
            <a:r>
              <a:rPr lang="fr-FR" sz="1050" i="1" dirty="0">
                <a:ln>
                  <a:noFill/>
                </a:ln>
                <a:solidFill>
                  <a:srgbClr val="000000"/>
                </a:solidFill>
              </a:rPr>
              <a:t>Si votre région ne dispose pas d’un numéro de téléphone d’assistance clientèle spécifique, </a:t>
            </a:r>
            <a:r>
              <a:rPr lang="fr-FR" sz="1050" b="1" i="1" dirty="0">
                <a:ln>
                  <a:noFill/>
                </a:ln>
                <a:solidFill>
                  <a:srgbClr val="000000"/>
                </a:solidFill>
              </a:rPr>
              <a:t>veuillez composer le +1 800 497 0335</a:t>
            </a:r>
            <a:r>
              <a:rPr lang="fr-FR" sz="1050" i="1" dirty="0">
                <a:ln>
                  <a:noFill/>
                </a:ln>
                <a:solidFill>
                  <a:srgbClr val="000000"/>
                </a:solidFill>
              </a:rPr>
              <a:t>. Veuillez noter qu’il s’agit d’un numéro américain. Par conséquent, des frais d’appel sont susceptibles d’être appliqués dans votre pays.</a:t>
            </a:r>
            <a:r>
              <a:rPr lang="fr-FR" sz="1050" i="1" dirty="0">
                <a:solidFill>
                  <a:srgbClr val="000000"/>
                </a:solidFill>
              </a:rPr>
              <a:t> </a:t>
            </a:r>
          </a:p>
        </p:txBody>
      </p:sp>
      <p:graphicFrame>
        <p:nvGraphicFramePr>
          <p:cNvPr id="4" name="Table 3">
            <a:extLst>
              <a:ext uri="{FF2B5EF4-FFF2-40B4-BE49-F238E27FC236}">
                <a16:creationId xmlns:a16="http://schemas.microsoft.com/office/drawing/2014/main" id="{F48019B9-45AD-453D-A7EA-7143C84742FD}"/>
              </a:ext>
            </a:extLst>
          </p:cNvPr>
          <p:cNvGraphicFramePr>
            <a:graphicFrameLocks noGrp="1"/>
          </p:cNvGraphicFramePr>
          <p:nvPr>
            <p:extLst>
              <p:ext uri="{D42A27DB-BD31-4B8C-83A1-F6EECF244321}">
                <p14:modId xmlns:p14="http://schemas.microsoft.com/office/powerpoint/2010/main" val="4266457445"/>
              </p:ext>
            </p:extLst>
          </p:nvPr>
        </p:nvGraphicFramePr>
        <p:xfrm>
          <a:off x="76653" y="4637677"/>
          <a:ext cx="5043988" cy="1234440"/>
        </p:xfrm>
        <a:graphic>
          <a:graphicData uri="http://schemas.openxmlformats.org/drawingml/2006/table">
            <a:tbl>
              <a:tblPr firstRow="1" bandRow="1">
                <a:tableStyleId>{5C22544A-7EE6-4342-B048-85BDC9FD1C3A}</a:tableStyleId>
              </a:tblPr>
              <a:tblGrid>
                <a:gridCol w="1260997">
                  <a:extLst>
                    <a:ext uri="{9D8B030D-6E8A-4147-A177-3AD203B41FA5}">
                      <a16:colId xmlns:a16="http://schemas.microsoft.com/office/drawing/2014/main" val="3905082595"/>
                    </a:ext>
                  </a:extLst>
                </a:gridCol>
                <a:gridCol w="1367450">
                  <a:extLst>
                    <a:ext uri="{9D8B030D-6E8A-4147-A177-3AD203B41FA5}">
                      <a16:colId xmlns:a16="http://schemas.microsoft.com/office/drawing/2014/main" val="1596495172"/>
                    </a:ext>
                  </a:extLst>
                </a:gridCol>
                <a:gridCol w="1233488">
                  <a:extLst>
                    <a:ext uri="{9D8B030D-6E8A-4147-A177-3AD203B41FA5}">
                      <a16:colId xmlns:a16="http://schemas.microsoft.com/office/drawing/2014/main" val="1045455434"/>
                    </a:ext>
                  </a:extLst>
                </a:gridCol>
                <a:gridCol w="1182053">
                  <a:extLst>
                    <a:ext uri="{9D8B030D-6E8A-4147-A177-3AD203B41FA5}">
                      <a16:colId xmlns:a16="http://schemas.microsoft.com/office/drawing/2014/main" val="625743961"/>
                    </a:ext>
                  </a:extLst>
                </a:gridCol>
              </a:tblGrid>
              <a:tr h="165772">
                <a:tc gridSpan="4">
                  <a:txBody>
                    <a:bodyPr/>
                    <a:lstStyle/>
                    <a:p>
                      <a:pPr lvl="0" algn="ctr">
                        <a:buNone/>
                      </a:pPr>
                      <a:r>
                        <a:rPr lang="fr-FR" sz="1050">
                          <a:latin typeface="Calibri"/>
                        </a:rPr>
                        <a:t>Assistance téléphonique Marketo Engage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38100" cap="flat" cmpd="sng" algn="ctr">
                      <a:solidFill>
                        <a:srgbClr val="0068E1"/>
                      </a:solidFill>
                      <a:prstDash val="solid"/>
                      <a:round/>
                      <a:headEnd type="none" w="med" len="med"/>
                      <a:tailEnd type="none" w="med" len="med"/>
                    </a:lnB>
                    <a:solidFill>
                      <a:srgbClr val="40404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42403298"/>
                  </a:ext>
                </a:extLst>
              </a:tr>
              <a:tr h="272339">
                <a:tc>
                  <a:txBody>
                    <a:bodyPr/>
                    <a:lstStyle/>
                    <a:p>
                      <a:pPr rtl="0" fontAlgn="base"/>
                      <a:r>
                        <a:rPr lang="fr-FR" sz="1050" b="1">
                          <a:latin typeface="Calibri"/>
                        </a:rPr>
                        <a:t>Amériques </a:t>
                      </a:r>
                    </a:p>
                  </a:txBody>
                  <a:tcPr>
                    <a:lnL w="12700" cap="flat" cmpd="sng" algn="ctr">
                      <a:solidFill>
                        <a:schemeClr val="bg2"/>
                      </a:solidFill>
                      <a:prstDash val="solid"/>
                      <a:round/>
                      <a:headEnd type="none" w="med" len="med"/>
                      <a:tailEnd type="none" w="med" len="med"/>
                    </a:lnL>
                    <a:lnT w="38100" cap="flat" cmpd="sng" algn="ctr">
                      <a:solidFill>
                        <a:srgbClr val="0068E1"/>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85000"/>
                      </a:schemeClr>
                    </a:solidFill>
                  </a:tcPr>
                </a:tc>
                <a:tc>
                  <a:txBody>
                    <a:bodyPr/>
                    <a:lstStyle/>
                    <a:p>
                      <a:pPr lvl="0">
                        <a:buNone/>
                      </a:pPr>
                      <a:r>
                        <a:rPr lang="fr-FR" sz="1050" b="1" i="0" u="none" strike="noStrike" noProof="0">
                          <a:latin typeface="Calibri"/>
                        </a:rPr>
                        <a:t>Europe, Moyen-Orient et Afrique</a:t>
                      </a:r>
                    </a:p>
                  </a:txBody>
                  <a:tcPr>
                    <a:lnT w="38100" cap="flat" cmpd="sng" algn="ctr">
                      <a:solidFill>
                        <a:srgbClr val="0068E1"/>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85000"/>
                      </a:schemeClr>
                    </a:solidFill>
                  </a:tcPr>
                </a:tc>
                <a:tc>
                  <a:txBody>
                    <a:bodyPr/>
                    <a:lstStyle/>
                    <a:p>
                      <a:pPr lvl="0">
                        <a:buNone/>
                      </a:pPr>
                      <a:r>
                        <a:rPr lang="fr-FR" sz="1050" b="1" i="0" u="none" strike="noStrike" noProof="0">
                          <a:latin typeface="Calibri"/>
                        </a:rPr>
                        <a:t>APAC </a:t>
                      </a:r>
                    </a:p>
                  </a:txBody>
                  <a:tcPr>
                    <a:lnT w="38100" cap="flat" cmpd="sng" algn="ctr">
                      <a:solidFill>
                        <a:srgbClr val="0068E1"/>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85000"/>
                      </a:schemeClr>
                    </a:solidFill>
                  </a:tcPr>
                </a:tc>
                <a:tc>
                  <a:txBody>
                    <a:bodyPr/>
                    <a:lstStyle/>
                    <a:p>
                      <a:pPr lvl="0">
                        <a:buNone/>
                      </a:pPr>
                      <a:r>
                        <a:rPr lang="fr-FR" sz="1050" b="1" i="0" u="none" strike="noStrike" noProof="0">
                          <a:latin typeface="Calibri"/>
                        </a:rPr>
                        <a:t>Japon</a:t>
                      </a:r>
                    </a:p>
                  </a:txBody>
                  <a:tcPr>
                    <a:lnR w="12700" cap="flat" cmpd="sng" algn="ctr">
                      <a:solidFill>
                        <a:schemeClr val="bg2"/>
                      </a:solidFill>
                      <a:prstDash val="solid"/>
                      <a:round/>
                      <a:headEnd type="none" w="med" len="med"/>
                      <a:tailEnd type="none" w="med" len="med"/>
                    </a:lnR>
                    <a:lnT w="38100" cap="flat" cmpd="sng" algn="ctr">
                      <a:solidFill>
                        <a:srgbClr val="0068E1"/>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542461095"/>
                  </a:ext>
                </a:extLst>
              </a:tr>
              <a:tr h="378907">
                <a:tc>
                  <a:txBody>
                    <a:bodyPr/>
                    <a:lstStyle/>
                    <a:p>
                      <a:pPr lvl="0">
                        <a:buNone/>
                      </a:pPr>
                      <a:r>
                        <a:rPr lang="fr-FR" sz="1050" b="0" i="0" u="none" strike="noStrike" noProof="0">
                          <a:latin typeface="Calibri"/>
                        </a:rPr>
                        <a:t>Numéro gratuit : +1 877 270 6586</a:t>
                      </a:r>
                      <a:r>
                        <a:rPr lang="fr-FR" sz="1050" b="1" i="0" u="none" strike="noStrike" noProof="0">
                          <a:latin typeface="Calibri"/>
                        </a:rPr>
                        <a:t> </a:t>
                      </a:r>
                    </a:p>
                    <a:p>
                      <a:pPr lvl="0" algn="l" rtl="0">
                        <a:buNone/>
                      </a:pPr>
                      <a:endParaRPr lang="en-US" sz="1050" b="1" i="0" u="none" strike="noStrike" noProof="0">
                        <a:effectLst/>
                        <a:latin typeface="Calibri"/>
                      </a:endParaRPr>
                    </a:p>
                  </a:txBody>
                  <a:tcP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lvl="0">
                        <a:buNone/>
                      </a:pPr>
                      <a:r>
                        <a:rPr lang="fr-FR" sz="1050" b="0" i="0" u="none" strike="noStrike" noProof="0" dirty="0">
                          <a:latin typeface="Calibri"/>
                        </a:rPr>
                        <a:t>Royaume-Uni : 0800 151 3030 </a:t>
                      </a:r>
                    </a:p>
                    <a:p>
                      <a:pPr lvl="0">
                        <a:buNone/>
                      </a:pPr>
                      <a:r>
                        <a:rPr lang="fr-FR" sz="1050" b="0" i="0" u="none" strike="noStrike" noProof="0" dirty="0">
                          <a:latin typeface="Calibri"/>
                        </a:rPr>
                        <a:t>UE : +353 1 242 3030 </a:t>
                      </a: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lvl="0">
                        <a:buNone/>
                      </a:pPr>
                      <a:r>
                        <a:rPr lang="fr-FR" sz="1050" b="0" i="0" u="none" strike="noStrike" noProof="0">
                          <a:latin typeface="Calibri"/>
                        </a:rPr>
                        <a:t>AUS : +61 2 8031 8188</a:t>
                      </a: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lvl="0">
                        <a:buNone/>
                      </a:pPr>
                      <a:r>
                        <a:rPr lang="fr-FR" sz="1050" b="0" i="0" u="none" strike="noStrike" noProof="0" dirty="0">
                          <a:latin typeface="Calibri"/>
                        </a:rPr>
                        <a:t>+81 3 6478 6080</a:t>
                      </a:r>
                    </a:p>
                  </a:txBody>
                  <a:tcPr>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2020770920"/>
                  </a:ext>
                </a:extLst>
              </a:tr>
            </a:tbl>
          </a:graphicData>
        </a:graphic>
      </p:graphicFrame>
    </p:spTree>
    <p:extLst>
      <p:ext uri="{BB962C8B-B14F-4D97-AF65-F5344CB8AC3E}">
        <p14:creationId xmlns:p14="http://schemas.microsoft.com/office/powerpoint/2010/main" val="123257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921AC-0EDF-44F2-B440-3635BA2E94E8}"/>
              </a:ext>
            </a:extLst>
          </p:cNvPr>
          <p:cNvSpPr>
            <a:spLocks noGrp="1"/>
          </p:cNvSpPr>
          <p:nvPr>
            <p:ph type="title"/>
          </p:nvPr>
        </p:nvSpPr>
        <p:spPr/>
        <p:txBody>
          <a:bodyPr/>
          <a:lstStyle/>
          <a:p>
            <a:r>
              <a:rPr lang="fr-FR"/>
              <a:t>Définitions des priorités du service clientèle Adobe</a:t>
            </a:r>
          </a:p>
        </p:txBody>
      </p:sp>
      <p:sp>
        <p:nvSpPr>
          <p:cNvPr id="5" name="TextBox 4">
            <a:extLst>
              <a:ext uri="{FF2B5EF4-FFF2-40B4-BE49-F238E27FC236}">
                <a16:creationId xmlns:a16="http://schemas.microsoft.com/office/drawing/2014/main" id="{C1FDFA61-173B-4D97-A09B-70A4BF7CDB94}"/>
              </a:ext>
            </a:extLst>
          </p:cNvPr>
          <p:cNvSpPr txBox="1"/>
          <p:nvPr/>
        </p:nvSpPr>
        <p:spPr>
          <a:xfrm>
            <a:off x="161924" y="921649"/>
            <a:ext cx="11063289" cy="853182"/>
          </a:xfrm>
          <a:prstGeom prst="rect">
            <a:avLst/>
          </a:prstGeom>
          <a:noFill/>
        </p:spPr>
        <p:txBody>
          <a:bodyPr wrap="square">
            <a:spAutoFit/>
          </a:bodyPr>
          <a:lstStyle/>
          <a:p>
            <a:pPr marL="76200" marR="0" indent="0" algn="l">
              <a:lnSpc>
                <a:spcPct val="119000"/>
              </a:lnSpc>
              <a:spcBef>
                <a:spcPts val="0"/>
              </a:spcBef>
              <a:spcAft>
                <a:spcPts val="600"/>
              </a:spcAft>
            </a:pPr>
            <a:r>
              <a:rPr lang="fr-FR" sz="1400" dirty="0">
                <a:ln>
                  <a:noFill/>
                </a:ln>
                <a:solidFill>
                  <a:srgbClr val="000000"/>
                </a:solidFill>
              </a:rPr>
              <a:t>Nous basons les délais de réponse et les mesures à prendre sur une évaluation de l’impact par votre entreprise. Plus l’impact sur l’entreprise est sérieux, plus le niveau de priorité attribué est élevé. Les instructions suivantes vous aideront à déterminer le niveau de priorité adapté. </a:t>
            </a:r>
          </a:p>
          <a:p>
            <a:pPr marL="0" marR="0" indent="0" algn="l">
              <a:lnSpc>
                <a:spcPct val="119000"/>
              </a:lnSpc>
              <a:spcBef>
                <a:spcPts val="0"/>
              </a:spcBef>
              <a:spcAft>
                <a:spcPts val="600"/>
              </a:spcAft>
            </a:pPr>
            <a:r>
              <a:rPr lang="fr-FR" sz="1000" dirty="0">
                <a:ln>
                  <a:noFill/>
                </a:ln>
                <a:solidFill>
                  <a:srgbClr val="000000"/>
                </a:solidFill>
                <a:latin typeface="Calibri" panose="020F0502020204030204" pitchFamily="34" charset="0"/>
              </a:rPr>
              <a:t> </a:t>
            </a:r>
          </a:p>
        </p:txBody>
      </p:sp>
      <p:sp>
        <p:nvSpPr>
          <p:cNvPr id="7" name="TextBox 6">
            <a:extLst>
              <a:ext uri="{FF2B5EF4-FFF2-40B4-BE49-F238E27FC236}">
                <a16:creationId xmlns:a16="http://schemas.microsoft.com/office/drawing/2014/main" id="{0C8EAF3D-064C-4295-9191-914218063F5D}"/>
              </a:ext>
            </a:extLst>
          </p:cNvPr>
          <p:cNvSpPr txBox="1"/>
          <p:nvPr/>
        </p:nvSpPr>
        <p:spPr>
          <a:xfrm>
            <a:off x="310896" y="1602192"/>
            <a:ext cx="6451854" cy="665310"/>
          </a:xfrm>
          <a:prstGeom prst="rect">
            <a:avLst/>
          </a:prstGeom>
          <a:noFill/>
        </p:spPr>
        <p:txBody>
          <a:bodyPr wrap="square">
            <a:spAutoFit/>
          </a:bodyPr>
          <a:lstStyle/>
          <a:p>
            <a:pPr marL="0" marR="0" indent="0" algn="l">
              <a:lnSpc>
                <a:spcPct val="119000"/>
              </a:lnSpc>
              <a:spcBef>
                <a:spcPts val="0"/>
              </a:spcBef>
              <a:spcAft>
                <a:spcPts val="600"/>
              </a:spcAft>
            </a:pPr>
            <a:r>
              <a:rPr lang="fr-FR" sz="1400" b="1" dirty="0">
                <a:ln>
                  <a:noFill/>
                </a:ln>
                <a:solidFill>
                  <a:srgbClr val="000000"/>
                </a:solidFill>
                <a:latin typeface="+mj-lt"/>
              </a:rPr>
              <a:t>Cibles du niveau de service : Réponse initiale et définitions des priorités</a:t>
            </a:r>
          </a:p>
          <a:p>
            <a:pPr marL="0" marR="0" indent="0" algn="l">
              <a:lnSpc>
                <a:spcPct val="119000"/>
              </a:lnSpc>
              <a:spcBef>
                <a:spcPts val="0"/>
              </a:spcBef>
              <a:spcAft>
                <a:spcPts val="600"/>
              </a:spcAft>
            </a:pPr>
            <a:r>
              <a:rPr lang="fr-FR" sz="1400" dirty="0">
                <a:ln>
                  <a:noFill/>
                </a:ln>
                <a:solidFill>
                  <a:srgbClr val="000000"/>
                </a:solidFill>
                <a:latin typeface="+mj-lt"/>
              </a:rPr>
              <a:t> </a:t>
            </a:r>
          </a:p>
        </p:txBody>
      </p:sp>
      <p:sp>
        <p:nvSpPr>
          <p:cNvPr id="9" name="Control 1">
            <a:extLst>
              <a:ext uri="{FF2B5EF4-FFF2-40B4-BE49-F238E27FC236}">
                <a16:creationId xmlns:a16="http://schemas.microsoft.com/office/drawing/2014/main" id="{CB11CE0A-A3DD-4554-954E-046966942D89}"/>
              </a:ext>
            </a:extLst>
          </p:cNvPr>
          <p:cNvSpPr>
            <a:spLocks noChangeArrowheads="1" noChangeShapeType="1"/>
          </p:cNvSpPr>
          <p:nvPr/>
        </p:nvSpPr>
        <p:spPr bwMode="auto">
          <a:xfrm>
            <a:off x="3844925" y="4352925"/>
            <a:ext cx="6108700" cy="2466975"/>
          </a:xfrm>
          <a:prstGeom prst="rect">
            <a:avLst/>
          </a:prstGeom>
          <a:noFill/>
          <a:ln>
            <a:noFill/>
          </a:ln>
          <a:extLst>
            <a:ext uri="{91240B29-F687-4F45-9708-019B960494DF}">
              <a14:hiddenLine xmlns:a14="http://schemas.microsoft.com/office/drawing/2010/main" w="9525" algn="in">
                <a:noFill/>
                <a:miter lim="800000"/>
                <a:headEnd/>
                <a:tailEnd/>
              </a14:hiddenLine>
            </a:ext>
          </a:extLst>
        </p:spPr>
        <p:txBody>
          <a:bodyPr vert="horz" wrap="square" lIns="0" tIns="0" rIns="0" bIns="0" numCol="1" anchor="t" anchorCtr="0" compatLnSpc="1">
            <a:prstTxWarp prst="textNoShape">
              <a:avLst/>
            </a:prstTxWarp>
          </a:bodyPr>
          <a:lstStyle/>
          <a:p>
            <a:endParaRPr lang="en-US"/>
          </a:p>
        </p:txBody>
      </p:sp>
      <p:graphicFrame>
        <p:nvGraphicFramePr>
          <p:cNvPr id="10" name="Table 9">
            <a:extLst>
              <a:ext uri="{FF2B5EF4-FFF2-40B4-BE49-F238E27FC236}">
                <a16:creationId xmlns:a16="http://schemas.microsoft.com/office/drawing/2014/main" id="{9D19EA3C-CE19-415E-8DBB-E6396B46DB7E}"/>
              </a:ext>
            </a:extLst>
          </p:cNvPr>
          <p:cNvGraphicFramePr>
            <a:graphicFrameLocks noGrp="1"/>
          </p:cNvGraphicFramePr>
          <p:nvPr>
            <p:extLst>
              <p:ext uri="{D42A27DB-BD31-4B8C-83A1-F6EECF244321}">
                <p14:modId xmlns:p14="http://schemas.microsoft.com/office/powerpoint/2010/main" val="1093670794"/>
              </p:ext>
            </p:extLst>
          </p:nvPr>
        </p:nvGraphicFramePr>
        <p:xfrm>
          <a:off x="336083" y="2180665"/>
          <a:ext cx="11370859" cy="3755022"/>
        </p:xfrm>
        <a:graphic>
          <a:graphicData uri="http://schemas.openxmlformats.org/drawingml/2006/table">
            <a:tbl>
              <a:tblPr/>
              <a:tblGrid>
                <a:gridCol w="1119513">
                  <a:extLst>
                    <a:ext uri="{9D8B030D-6E8A-4147-A177-3AD203B41FA5}">
                      <a16:colId xmlns:a16="http://schemas.microsoft.com/office/drawing/2014/main" val="167333344"/>
                    </a:ext>
                  </a:extLst>
                </a:gridCol>
                <a:gridCol w="4890782">
                  <a:extLst>
                    <a:ext uri="{9D8B030D-6E8A-4147-A177-3AD203B41FA5}">
                      <a16:colId xmlns:a16="http://schemas.microsoft.com/office/drawing/2014/main" val="799025432"/>
                    </a:ext>
                  </a:extLst>
                </a:gridCol>
                <a:gridCol w="1340141">
                  <a:extLst>
                    <a:ext uri="{9D8B030D-6E8A-4147-A177-3AD203B41FA5}">
                      <a16:colId xmlns:a16="http://schemas.microsoft.com/office/drawing/2014/main" val="2027621973"/>
                    </a:ext>
                  </a:extLst>
                </a:gridCol>
                <a:gridCol w="1340141">
                  <a:extLst>
                    <a:ext uri="{9D8B030D-6E8A-4147-A177-3AD203B41FA5}">
                      <a16:colId xmlns:a16="http://schemas.microsoft.com/office/drawing/2014/main" val="1524064404"/>
                    </a:ext>
                  </a:extLst>
                </a:gridCol>
                <a:gridCol w="1340141">
                  <a:extLst>
                    <a:ext uri="{9D8B030D-6E8A-4147-A177-3AD203B41FA5}">
                      <a16:colId xmlns:a16="http://schemas.microsoft.com/office/drawing/2014/main" val="2034675526"/>
                    </a:ext>
                  </a:extLst>
                </a:gridCol>
                <a:gridCol w="1340141">
                  <a:extLst>
                    <a:ext uri="{9D8B030D-6E8A-4147-A177-3AD203B41FA5}">
                      <a16:colId xmlns:a16="http://schemas.microsoft.com/office/drawing/2014/main" val="3448821657"/>
                    </a:ext>
                  </a:extLst>
                </a:gridCol>
              </a:tblGrid>
              <a:tr h="610032">
                <a:tc>
                  <a:txBody>
                    <a:bodyPr/>
                    <a:lstStyle/>
                    <a:p>
                      <a:pPr marL="48895" marR="0" indent="0" algn="l" rtl="0">
                        <a:lnSpc>
                          <a:spcPct val="119000"/>
                        </a:lnSpc>
                        <a:spcBef>
                          <a:spcPts val="30"/>
                        </a:spcBef>
                        <a:spcAft>
                          <a:spcPts val="0"/>
                        </a:spcAft>
                      </a:pPr>
                      <a:r>
                        <a:rPr lang="fr-FR" sz="1200" b="1">
                          <a:ln>
                            <a:noFill/>
                          </a:ln>
                          <a:solidFill>
                            <a:srgbClr val="020302"/>
                          </a:solidFill>
                          <a:latin typeface="Adobe Clean" panose="020B0503020404020204" pitchFamily="34" charset="0"/>
                        </a:rPr>
                        <a:t>Priorité</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solidFill>
                      <a:srgbClr val="F7F7F7"/>
                    </a:solidFill>
                  </a:tcPr>
                </a:tc>
                <a:tc>
                  <a:txBody>
                    <a:bodyPr/>
                    <a:lstStyle/>
                    <a:p>
                      <a:pPr marL="133350" marR="0" indent="0" algn="l" rtl="0">
                        <a:lnSpc>
                          <a:spcPct val="119000"/>
                        </a:lnSpc>
                        <a:spcBef>
                          <a:spcPts val="530"/>
                        </a:spcBef>
                        <a:spcAft>
                          <a:spcPts val="0"/>
                        </a:spcAft>
                      </a:pPr>
                      <a:r>
                        <a:rPr lang="fr-FR" sz="1200" b="1">
                          <a:ln>
                            <a:noFill/>
                          </a:ln>
                          <a:solidFill>
                            <a:srgbClr val="020302"/>
                          </a:solidFill>
                          <a:latin typeface="Adobe Clean" panose="020B0503020404020204" pitchFamily="34" charset="0"/>
                        </a:rPr>
                        <a:t>Définitions</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D9D9D9"/>
                    </a:solidFill>
                  </a:tcPr>
                </a:tc>
                <a:tc>
                  <a:txBody>
                    <a:bodyPr/>
                    <a:lstStyle/>
                    <a:p>
                      <a:pPr marL="133350" marR="0" indent="0" algn="l" rtl="0">
                        <a:lnSpc>
                          <a:spcPct val="119000"/>
                        </a:lnSpc>
                        <a:spcBef>
                          <a:spcPts val="530"/>
                        </a:spcBef>
                        <a:spcAft>
                          <a:spcPts val="0"/>
                        </a:spcAft>
                      </a:pPr>
                      <a:r>
                        <a:rPr lang="fr-FR" sz="1000">
                          <a:ln>
                            <a:noFill/>
                          </a:ln>
                          <a:solidFill>
                            <a:srgbClr val="020302"/>
                          </a:solidFill>
                          <a:latin typeface="Adobe Clean" panose="020B0503020404020204" pitchFamily="34" charset="0"/>
                        </a:rPr>
                        <a:t>Assistance</a:t>
                      </a:r>
                    </a:p>
                    <a:p>
                      <a:pPr marL="133350" marR="0" indent="0" algn="l" rtl="0">
                        <a:lnSpc>
                          <a:spcPct val="119000"/>
                        </a:lnSpc>
                        <a:spcBef>
                          <a:spcPts val="0"/>
                        </a:spcBef>
                        <a:spcAft>
                          <a:spcPts val="0"/>
                        </a:spcAft>
                      </a:pPr>
                      <a:r>
                        <a:rPr lang="fr-FR" sz="1000">
                          <a:ln>
                            <a:noFill/>
                          </a:ln>
                          <a:solidFill>
                            <a:srgbClr val="020302"/>
                          </a:solidFill>
                          <a:latin typeface="Adobe Clean" panose="020B0503020404020204" pitchFamily="34" charset="0"/>
                        </a:rPr>
                        <a:t>en ligne</a:t>
                      </a:r>
                    </a:p>
                  </a:txBody>
                  <a:tcPr marL="0" marR="0" marT="0" marB="0">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D9D9D9"/>
                    </a:solidFill>
                  </a:tcPr>
                </a:tc>
                <a:tc>
                  <a:txBody>
                    <a:bodyPr/>
                    <a:lstStyle/>
                    <a:p>
                      <a:pPr marL="90805" marR="0" indent="0" algn="l" rtl="0">
                        <a:lnSpc>
                          <a:spcPct val="119000"/>
                        </a:lnSpc>
                        <a:spcBef>
                          <a:spcPts val="530"/>
                        </a:spcBef>
                        <a:spcAft>
                          <a:spcPts val="0"/>
                        </a:spcAft>
                      </a:pPr>
                      <a:r>
                        <a:rPr lang="fr-FR" sz="1000">
                          <a:ln>
                            <a:noFill/>
                          </a:ln>
                          <a:solidFill>
                            <a:srgbClr val="FFFFFF"/>
                          </a:solidFill>
                          <a:latin typeface="Adobe Clean" panose="020B0503020404020204" pitchFamily="34" charset="0"/>
                        </a:rPr>
                        <a:t>Assistance </a:t>
                      </a:r>
                    </a:p>
                    <a:p>
                      <a:pPr marL="90805" marR="0" indent="0" algn="l" rtl="0">
                        <a:lnSpc>
                          <a:spcPct val="119000"/>
                        </a:lnSpc>
                        <a:spcBef>
                          <a:spcPts val="0"/>
                        </a:spcBef>
                        <a:spcAft>
                          <a:spcPts val="0"/>
                        </a:spcAft>
                      </a:pPr>
                      <a:r>
                        <a:rPr lang="fr-FR" sz="1000">
                          <a:ln>
                            <a:noFill/>
                          </a:ln>
                          <a:solidFill>
                            <a:srgbClr val="FFFFFF"/>
                          </a:solidFill>
                          <a:latin typeface="Adobe Clean" panose="020B0503020404020204" pitchFamily="34" charset="0"/>
                        </a:rPr>
                        <a:t>commerciale</a:t>
                      </a:r>
                    </a:p>
                  </a:txBody>
                  <a:tcPr marL="0" marR="0" marT="0" marB="0">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7D7D7D"/>
                    </a:solidFill>
                  </a:tcPr>
                </a:tc>
                <a:tc>
                  <a:txBody>
                    <a:bodyPr/>
                    <a:lstStyle/>
                    <a:p>
                      <a:pPr marL="56502" marR="0" indent="0" algn="l" rtl="0">
                        <a:lnSpc>
                          <a:spcPct val="119000"/>
                        </a:lnSpc>
                        <a:spcBef>
                          <a:spcPts val="530"/>
                        </a:spcBef>
                        <a:spcAft>
                          <a:spcPts val="0"/>
                        </a:spcAft>
                      </a:pPr>
                      <a:r>
                        <a:rPr lang="fr-FR" sz="1000">
                          <a:ln>
                            <a:noFill/>
                          </a:ln>
                          <a:solidFill>
                            <a:srgbClr val="FFFFFF"/>
                          </a:solidFill>
                          <a:latin typeface="Adobe Clean" panose="020B0503020404020204" pitchFamily="34" charset="0"/>
                        </a:rPr>
                        <a:t>Assistance </a:t>
                      </a:r>
                    </a:p>
                    <a:p>
                      <a:pPr marL="56502" marR="0" indent="0" algn="l" rtl="0">
                        <a:lnSpc>
                          <a:spcPct val="119000"/>
                        </a:lnSpc>
                        <a:spcBef>
                          <a:spcPts val="0"/>
                        </a:spcBef>
                        <a:spcAft>
                          <a:spcPts val="0"/>
                        </a:spcAft>
                      </a:pPr>
                      <a:r>
                        <a:rPr lang="fr-FR" sz="1000">
                          <a:ln>
                            <a:noFill/>
                          </a:ln>
                          <a:solidFill>
                            <a:srgbClr val="FFFFFF"/>
                          </a:solidFill>
                          <a:latin typeface="Adobe Clean" panose="020B0503020404020204" pitchFamily="34" charset="0"/>
                        </a:rPr>
                        <a:t>aux entreprises</a:t>
                      </a:r>
                    </a:p>
                  </a:txBody>
                  <a:tcPr marL="0" marR="0" marT="0" marB="0">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404040"/>
                    </a:solidFill>
                  </a:tcPr>
                </a:tc>
                <a:tc>
                  <a:txBody>
                    <a:bodyPr/>
                    <a:lstStyle/>
                    <a:p>
                      <a:pPr marL="186055" marR="0" indent="0" algn="l" rtl="0">
                        <a:lnSpc>
                          <a:spcPct val="119000"/>
                        </a:lnSpc>
                        <a:spcBef>
                          <a:spcPts val="530"/>
                        </a:spcBef>
                        <a:spcAft>
                          <a:spcPts val="0"/>
                        </a:spcAft>
                      </a:pPr>
                      <a:r>
                        <a:rPr lang="fr-FR" sz="1000">
                          <a:ln>
                            <a:noFill/>
                          </a:ln>
                          <a:solidFill>
                            <a:srgbClr val="FFFFFF"/>
                          </a:solidFill>
                          <a:latin typeface="Adobe Clean" panose="020B0503020404020204" pitchFamily="34" charset="0"/>
                        </a:rPr>
                        <a:t>Assistance </a:t>
                      </a:r>
                    </a:p>
                    <a:p>
                      <a:pPr marL="186055" marR="0" indent="0" algn="l" rtl="0">
                        <a:lnSpc>
                          <a:spcPct val="119000"/>
                        </a:lnSpc>
                        <a:spcBef>
                          <a:spcPts val="0"/>
                        </a:spcBef>
                        <a:spcAft>
                          <a:spcPts val="0"/>
                        </a:spcAft>
                      </a:pPr>
                      <a:r>
                        <a:rPr lang="fr-FR" sz="1000">
                          <a:ln>
                            <a:noFill/>
                          </a:ln>
                          <a:solidFill>
                            <a:srgbClr val="FFFFFF"/>
                          </a:solidFill>
                          <a:latin typeface="Adobe Clean" panose="020B0503020404020204" pitchFamily="34" charset="0"/>
                        </a:rPr>
                        <a:t>Elite</a:t>
                      </a:r>
                    </a:p>
                  </a:txBody>
                  <a:tcPr marL="0" marR="0" marT="0" marB="0">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000000"/>
                    </a:solidFill>
                  </a:tcPr>
                </a:tc>
                <a:extLst>
                  <a:ext uri="{0D108BD9-81ED-4DB2-BD59-A6C34878D82A}">
                    <a16:rowId xmlns:a16="http://schemas.microsoft.com/office/drawing/2014/main" val="2975563963"/>
                  </a:ext>
                </a:extLst>
              </a:tr>
              <a:tr h="781202">
                <a:tc>
                  <a:txBody>
                    <a:bodyPr/>
                    <a:lstStyle/>
                    <a:p>
                      <a:pPr marL="48895" marR="158115" indent="0" algn="l" rtl="0">
                        <a:lnSpc>
                          <a:spcPct val="86000"/>
                        </a:lnSpc>
                        <a:spcBef>
                          <a:spcPts val="600"/>
                        </a:spcBef>
                        <a:spcAft>
                          <a:spcPts val="0"/>
                        </a:spcAft>
                      </a:pPr>
                      <a:r>
                        <a:rPr lang="fr-FR" sz="1100" b="1">
                          <a:ln>
                            <a:noFill/>
                          </a:ln>
                          <a:solidFill>
                            <a:srgbClr val="000000"/>
                          </a:solidFill>
                          <a:latin typeface="Adobe Clean" panose="020B0503020404020204" pitchFamily="34" charset="0"/>
                        </a:rPr>
                        <a:t>PRIORITÉ 1</a:t>
                      </a:r>
                      <a:br>
                        <a:rPr lang="fr-FR" sz="1100">
                          <a:ln>
                            <a:noFill/>
                          </a:ln>
                          <a:solidFill>
                            <a:srgbClr val="000000"/>
                          </a:solidFill>
                          <a:latin typeface="Adobe Clean" panose="020B0503020404020204" pitchFamily="34" charset="0"/>
                        </a:rPr>
                      </a:br>
                      <a:endParaRPr lang="fr-FR" sz="1100">
                        <a:ln>
                          <a:noFill/>
                        </a:ln>
                        <a:solidFill>
                          <a:srgbClr val="000000"/>
                        </a:solidFill>
                        <a:latin typeface="Adobe Clean" panose="020B05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108000" marR="0" indent="0" algn="l" rtl="0">
                        <a:lnSpc>
                          <a:spcPct val="119000"/>
                        </a:lnSpc>
                        <a:spcBef>
                          <a:spcPts val="600"/>
                        </a:spcBef>
                        <a:spcAft>
                          <a:spcPts val="600"/>
                        </a:spcAft>
                      </a:pPr>
                      <a:r>
                        <a:rPr lang="fr-FR" sz="1200">
                          <a:ln>
                            <a:noFill/>
                          </a:ln>
                          <a:solidFill>
                            <a:srgbClr val="000000"/>
                          </a:solidFill>
                          <a:latin typeface="Adobe Clean Light" panose="020B0303020404020204" pitchFamily="34" charset="0"/>
                        </a:rPr>
                        <a:t>Les fonctions commerciales de production du client sont en panne ou présentent une perte de données ou une dégradation importante du service. Une attention immédiate est requise afin de restaurer les fonctionnalités et l’accessibilité. </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328295" indent="-3175" algn="ctr" rtl="0">
                        <a:lnSpc>
                          <a:spcPct val="100000"/>
                        </a:lnSpc>
                        <a:spcBef>
                          <a:spcPts val="0"/>
                        </a:spcBef>
                        <a:spcAft>
                          <a:spcPts val="0"/>
                        </a:spcAft>
                      </a:pPr>
                      <a:r>
                        <a:rPr lang="fr-FR" sz="1000">
                          <a:ln>
                            <a:noFill/>
                          </a:ln>
                          <a:solidFill>
                            <a:srgbClr val="020302"/>
                          </a:solidFill>
                          <a:latin typeface="Adobe Clean" panose="020B0503020404020204" pitchFamily="34" charset="0"/>
                        </a:rPr>
                        <a:t>24x7 / </a:t>
                      </a:r>
                    </a:p>
                    <a:p>
                      <a:pPr marL="0" marR="328295" indent="-3175" algn="ctr" rtl="0">
                        <a:lnSpc>
                          <a:spcPct val="100000"/>
                        </a:lnSpc>
                        <a:spcBef>
                          <a:spcPts val="0"/>
                        </a:spcBef>
                        <a:spcAft>
                          <a:spcPts val="0"/>
                        </a:spcAft>
                      </a:pPr>
                      <a:r>
                        <a:rPr lang="fr-FR" sz="1000">
                          <a:ln>
                            <a:noFill/>
                          </a:ln>
                          <a:solidFill>
                            <a:srgbClr val="020302"/>
                          </a:solidFill>
                          <a:latin typeface="Adobe Clean" panose="020B0503020404020204" pitchFamily="34" charset="0"/>
                        </a:rPr>
                        <a:t> 1 heure</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328930" indent="-3175" algn="ctr" rtl="0">
                        <a:lnSpc>
                          <a:spcPct val="100000"/>
                        </a:lnSpc>
                        <a:spcBef>
                          <a:spcPts val="0"/>
                        </a:spcBef>
                        <a:spcAft>
                          <a:spcPts val="0"/>
                        </a:spcAft>
                      </a:pPr>
                      <a:r>
                        <a:rPr lang="fr-FR" sz="1000">
                          <a:ln>
                            <a:noFill/>
                          </a:ln>
                          <a:solidFill>
                            <a:srgbClr val="020302"/>
                          </a:solidFill>
                          <a:latin typeface="Adobe Clean" panose="020B0503020404020204" pitchFamily="34" charset="0"/>
                        </a:rPr>
                        <a:t>24x7 / </a:t>
                      </a:r>
                    </a:p>
                    <a:p>
                      <a:pPr marL="0" marR="328930" indent="-3175" algn="ctr" rtl="0">
                        <a:lnSpc>
                          <a:spcPct val="100000"/>
                        </a:lnSpc>
                        <a:spcBef>
                          <a:spcPts val="0"/>
                        </a:spcBef>
                        <a:spcAft>
                          <a:spcPts val="0"/>
                        </a:spcAft>
                      </a:pPr>
                      <a:r>
                        <a:rPr lang="fr-FR" sz="1000">
                          <a:ln>
                            <a:noFill/>
                          </a:ln>
                          <a:solidFill>
                            <a:srgbClr val="020302"/>
                          </a:solidFill>
                          <a:latin typeface="Adobe Clean" panose="020B0503020404020204" pitchFamily="34" charset="0"/>
                        </a:rPr>
                        <a:t> 1 heure</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64160" indent="115570" algn="ctr" rtl="0">
                        <a:lnSpc>
                          <a:spcPct val="100000"/>
                        </a:lnSpc>
                        <a:spcBef>
                          <a:spcPts val="0"/>
                        </a:spcBef>
                        <a:spcAft>
                          <a:spcPts val="0"/>
                        </a:spcAft>
                      </a:pPr>
                      <a:r>
                        <a:rPr lang="fr-FR" sz="1000">
                          <a:ln>
                            <a:noFill/>
                          </a:ln>
                          <a:solidFill>
                            <a:srgbClr val="020302"/>
                          </a:solidFill>
                          <a:latin typeface="Adobe Clean" panose="020B0503020404020204" pitchFamily="34" charset="0"/>
                        </a:rPr>
                        <a:t>24x7 / </a:t>
                      </a:r>
                    </a:p>
                    <a:p>
                      <a:pPr marL="0" marR="264160" indent="115570" algn="ctr" rtl="0">
                        <a:lnSpc>
                          <a:spcPct val="100000"/>
                        </a:lnSpc>
                        <a:spcBef>
                          <a:spcPts val="0"/>
                        </a:spcBef>
                        <a:spcAft>
                          <a:spcPts val="0"/>
                        </a:spcAft>
                      </a:pPr>
                      <a:r>
                        <a:rPr lang="fr-FR" sz="1000">
                          <a:ln>
                            <a:noFill/>
                          </a:ln>
                          <a:solidFill>
                            <a:srgbClr val="020302"/>
                          </a:solidFill>
                          <a:latin typeface="Adobe Clean" panose="020B0503020404020204" pitchFamily="34" charset="0"/>
                        </a:rPr>
                        <a:t>30 minutes</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76860" indent="103492" algn="ctr" rtl="0">
                        <a:lnSpc>
                          <a:spcPct val="100000"/>
                        </a:lnSpc>
                        <a:spcBef>
                          <a:spcPts val="0"/>
                        </a:spcBef>
                        <a:spcAft>
                          <a:spcPts val="0"/>
                        </a:spcAft>
                      </a:pPr>
                      <a:r>
                        <a:rPr lang="fr-FR" sz="1000">
                          <a:ln>
                            <a:noFill/>
                          </a:ln>
                          <a:solidFill>
                            <a:srgbClr val="020302"/>
                          </a:solidFill>
                          <a:latin typeface="Adobe Clean" panose="020B0503020404020204" pitchFamily="34" charset="0"/>
                        </a:rPr>
                        <a:t>24x7 / </a:t>
                      </a:r>
                    </a:p>
                    <a:p>
                      <a:pPr marL="0" marR="276860" indent="103492" algn="ctr" rtl="0">
                        <a:lnSpc>
                          <a:spcPct val="100000"/>
                        </a:lnSpc>
                        <a:spcBef>
                          <a:spcPts val="0"/>
                        </a:spcBef>
                        <a:spcAft>
                          <a:spcPts val="0"/>
                        </a:spcAft>
                      </a:pPr>
                      <a:r>
                        <a:rPr lang="fr-FR" sz="1000">
                          <a:ln>
                            <a:noFill/>
                          </a:ln>
                          <a:solidFill>
                            <a:srgbClr val="020302"/>
                          </a:solidFill>
                          <a:latin typeface="Adobe Clean" panose="020B0503020404020204" pitchFamily="34" charset="0"/>
                        </a:rPr>
                        <a:t>15 minutes</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3498911252"/>
                  </a:ext>
                </a:extLst>
              </a:tr>
              <a:tr h="785457">
                <a:tc>
                  <a:txBody>
                    <a:bodyPr/>
                    <a:lstStyle/>
                    <a:p>
                      <a:pPr marL="48260" marR="158115" indent="0" algn="l" rtl="0">
                        <a:lnSpc>
                          <a:spcPct val="88000"/>
                        </a:lnSpc>
                        <a:spcBef>
                          <a:spcPts val="600"/>
                        </a:spcBef>
                        <a:spcAft>
                          <a:spcPts val="0"/>
                        </a:spcAft>
                      </a:pPr>
                      <a:r>
                        <a:rPr lang="fr-FR" sz="1100" b="1">
                          <a:ln>
                            <a:noFill/>
                          </a:ln>
                          <a:solidFill>
                            <a:srgbClr val="000000"/>
                          </a:solidFill>
                          <a:latin typeface="Adobe Clean" panose="020B0503020404020204" pitchFamily="34" charset="0"/>
                        </a:rPr>
                        <a:t>PRIORITÉ 2</a:t>
                      </a:r>
                      <a:br>
                        <a:rPr lang="fr-FR" sz="1100">
                          <a:ln>
                            <a:noFill/>
                          </a:ln>
                          <a:solidFill>
                            <a:srgbClr val="000000"/>
                          </a:solidFill>
                          <a:latin typeface="Adobe Clean" panose="020B0503020404020204" pitchFamily="34" charset="0"/>
                        </a:rPr>
                      </a:br>
                      <a:endParaRPr lang="fr-FR" sz="1100">
                        <a:ln>
                          <a:noFill/>
                        </a:ln>
                        <a:solidFill>
                          <a:srgbClr val="000000"/>
                        </a:solidFill>
                        <a:latin typeface="Adobe Clean" panose="020B05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108000" marR="189230" indent="0" algn="l" rtl="0">
                        <a:lnSpc>
                          <a:spcPct val="97000"/>
                        </a:lnSpc>
                        <a:spcBef>
                          <a:spcPts val="600"/>
                        </a:spcBef>
                        <a:spcAft>
                          <a:spcPts val="200"/>
                        </a:spcAft>
                      </a:pPr>
                      <a:r>
                        <a:rPr lang="fr-FR" sz="1200">
                          <a:ln>
                            <a:noFill/>
                          </a:ln>
                          <a:solidFill>
                            <a:srgbClr val="000000"/>
                          </a:solidFill>
                          <a:latin typeface="Adobe Clean Light" panose="020B0303020404020204" pitchFamily="34" charset="0"/>
                        </a:rPr>
                        <a:t>Les fonctions commerciales du client présentent une dégradation importante du service ou une perte potentielle de données. Il est également possible qu’une fonctionnalité majeure soit affectée. </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189230" indent="0" algn="ctr" rtl="0">
                        <a:lnSpc>
                          <a:spcPct val="100000"/>
                        </a:lnSpc>
                        <a:spcBef>
                          <a:spcPts val="0"/>
                        </a:spcBef>
                        <a:spcAft>
                          <a:spcPts val="0"/>
                        </a:spcAft>
                      </a:pPr>
                      <a:r>
                        <a:rPr lang="fr-FR" sz="1000">
                          <a:ln>
                            <a:noFill/>
                          </a:ln>
                          <a:solidFill>
                            <a:srgbClr val="020302"/>
                          </a:solidFill>
                          <a:latin typeface="Adobe Clean" panose="020B0503020404020204" pitchFamily="34" charset="0"/>
                        </a:rPr>
                        <a:t>Heures d’ouverture /   </a:t>
                      </a:r>
                    </a:p>
                    <a:p>
                      <a:pPr marL="0" marR="189230" indent="0" algn="ctr" rtl="0">
                        <a:lnSpc>
                          <a:spcPct val="100000"/>
                        </a:lnSpc>
                        <a:spcBef>
                          <a:spcPts val="0"/>
                        </a:spcBef>
                        <a:spcAft>
                          <a:spcPts val="0"/>
                        </a:spcAft>
                      </a:pPr>
                      <a:r>
                        <a:rPr lang="fr-FR" sz="1000">
                          <a:ln>
                            <a:noFill/>
                          </a:ln>
                          <a:solidFill>
                            <a:srgbClr val="020302"/>
                          </a:solidFill>
                          <a:latin typeface="Adobe Clean" panose="020B0503020404020204" pitchFamily="34" charset="0"/>
                        </a:rPr>
                        <a:t>4 heures</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189230" indent="0" algn="ctr" rtl="0">
                        <a:lnSpc>
                          <a:spcPct val="100000"/>
                        </a:lnSpc>
                        <a:spcBef>
                          <a:spcPts val="0"/>
                        </a:spcBef>
                        <a:spcAft>
                          <a:spcPts val="0"/>
                        </a:spcAft>
                      </a:pPr>
                      <a:r>
                        <a:rPr lang="fr-FR" sz="1000">
                          <a:ln>
                            <a:noFill/>
                          </a:ln>
                          <a:solidFill>
                            <a:srgbClr val="020302"/>
                          </a:solidFill>
                          <a:latin typeface="Adobe Clean" panose="020B0503020404020204" pitchFamily="34" charset="0"/>
                        </a:rPr>
                        <a:t>Heures d’ouverture / </a:t>
                      </a:r>
                    </a:p>
                    <a:p>
                      <a:pPr marL="0" marR="189230" indent="0" algn="ctr" rtl="0">
                        <a:lnSpc>
                          <a:spcPct val="100000"/>
                        </a:lnSpc>
                        <a:spcBef>
                          <a:spcPts val="0"/>
                        </a:spcBef>
                        <a:spcAft>
                          <a:spcPts val="0"/>
                        </a:spcAft>
                      </a:pPr>
                      <a:r>
                        <a:rPr lang="fr-FR" sz="1000">
                          <a:ln>
                            <a:noFill/>
                          </a:ln>
                          <a:solidFill>
                            <a:srgbClr val="020302"/>
                          </a:solidFill>
                          <a:latin typeface="Adobe Clean" panose="020B0503020404020204" pitchFamily="34" charset="0"/>
                        </a:rPr>
                        <a:t>2 heures</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328930" indent="0" algn="ctr" rtl="0">
                        <a:lnSpc>
                          <a:spcPct val="100000"/>
                        </a:lnSpc>
                        <a:spcBef>
                          <a:spcPts val="0"/>
                        </a:spcBef>
                        <a:spcAft>
                          <a:spcPts val="0"/>
                        </a:spcAft>
                      </a:pPr>
                      <a:r>
                        <a:rPr lang="fr-FR" sz="1000" dirty="0">
                          <a:ln>
                            <a:noFill/>
                          </a:ln>
                          <a:solidFill>
                            <a:srgbClr val="020302"/>
                          </a:solidFill>
                          <a:latin typeface="Adobe Clean" panose="020B0503020404020204" pitchFamily="34" charset="0"/>
                        </a:rPr>
                        <a:t>24x5 / </a:t>
                      </a:r>
                    </a:p>
                    <a:p>
                      <a:pPr marL="0" marR="328930" indent="0" algn="ctr" rtl="0">
                        <a:lnSpc>
                          <a:spcPct val="100000"/>
                        </a:lnSpc>
                        <a:spcBef>
                          <a:spcPts val="0"/>
                        </a:spcBef>
                        <a:spcAft>
                          <a:spcPts val="0"/>
                        </a:spcAft>
                      </a:pPr>
                      <a:r>
                        <a:rPr lang="fr-FR" sz="1000" dirty="0">
                          <a:ln>
                            <a:noFill/>
                          </a:ln>
                          <a:solidFill>
                            <a:srgbClr val="020302"/>
                          </a:solidFill>
                          <a:latin typeface="Adobe Clean" panose="020B0503020404020204" pitchFamily="34" charset="0"/>
                        </a:rPr>
                        <a:t> 1 heure</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64795" indent="0" algn="ctr" rtl="0">
                        <a:lnSpc>
                          <a:spcPct val="100000"/>
                        </a:lnSpc>
                        <a:spcBef>
                          <a:spcPts val="0"/>
                        </a:spcBef>
                        <a:spcAft>
                          <a:spcPts val="0"/>
                        </a:spcAft>
                      </a:pPr>
                      <a:r>
                        <a:rPr lang="fr-FR" sz="1000" dirty="0">
                          <a:ln>
                            <a:noFill/>
                          </a:ln>
                          <a:solidFill>
                            <a:srgbClr val="020302"/>
                          </a:solidFill>
                          <a:latin typeface="Adobe Clean" panose="020B0503020404020204" pitchFamily="34" charset="0"/>
                        </a:rPr>
                        <a:t>24x5 / </a:t>
                      </a:r>
                    </a:p>
                    <a:p>
                      <a:pPr marL="0" marR="264795" indent="0" algn="ctr" rtl="0">
                        <a:lnSpc>
                          <a:spcPct val="100000"/>
                        </a:lnSpc>
                        <a:spcBef>
                          <a:spcPts val="0"/>
                        </a:spcBef>
                        <a:spcAft>
                          <a:spcPts val="0"/>
                        </a:spcAft>
                      </a:pPr>
                      <a:r>
                        <a:rPr lang="fr-FR" sz="1000" dirty="0">
                          <a:ln>
                            <a:noFill/>
                          </a:ln>
                          <a:solidFill>
                            <a:srgbClr val="020302"/>
                          </a:solidFill>
                          <a:latin typeface="Adobe Clean" panose="020B0503020404020204" pitchFamily="34" charset="0"/>
                        </a:rPr>
                        <a:t>30 minutes</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2133875485"/>
                  </a:ext>
                </a:extLst>
              </a:tr>
              <a:tr h="781202">
                <a:tc>
                  <a:txBody>
                    <a:bodyPr/>
                    <a:lstStyle/>
                    <a:p>
                      <a:pPr marL="47625" marR="0" indent="-2540" algn="l" rtl="0">
                        <a:lnSpc>
                          <a:spcPct val="88000"/>
                        </a:lnSpc>
                        <a:spcBef>
                          <a:spcPts val="600"/>
                        </a:spcBef>
                        <a:spcAft>
                          <a:spcPts val="0"/>
                        </a:spcAft>
                      </a:pPr>
                      <a:r>
                        <a:rPr lang="fr-FR" sz="1100" b="1">
                          <a:ln>
                            <a:noFill/>
                          </a:ln>
                          <a:solidFill>
                            <a:srgbClr val="000000"/>
                          </a:solidFill>
                          <a:latin typeface="Adobe Clean" panose="020B0503020404020204" pitchFamily="34" charset="0"/>
                        </a:rPr>
                        <a:t>PRIORITÉ 3</a:t>
                      </a:r>
                      <a:br>
                        <a:rPr lang="fr-FR" sz="1100">
                          <a:ln>
                            <a:noFill/>
                          </a:ln>
                          <a:solidFill>
                            <a:srgbClr val="000000"/>
                          </a:solidFill>
                          <a:latin typeface="Adobe Clean" panose="020B0503020404020204" pitchFamily="34" charset="0"/>
                        </a:rPr>
                      </a:br>
                      <a:endParaRPr lang="fr-FR" sz="1100">
                        <a:ln>
                          <a:noFill/>
                        </a:ln>
                        <a:solidFill>
                          <a:srgbClr val="000000"/>
                        </a:solidFill>
                        <a:latin typeface="Adobe Clean" panose="020B05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108000" marR="188595" indent="0" algn="l" rtl="0">
                        <a:lnSpc>
                          <a:spcPct val="97000"/>
                        </a:lnSpc>
                        <a:spcBef>
                          <a:spcPts val="600"/>
                        </a:spcBef>
                        <a:spcAft>
                          <a:spcPts val="200"/>
                        </a:spcAft>
                      </a:pPr>
                      <a:r>
                        <a:rPr lang="fr-FR" sz="1200">
                          <a:ln>
                            <a:noFill/>
                          </a:ln>
                          <a:solidFill>
                            <a:srgbClr val="000000"/>
                          </a:solidFill>
                          <a:latin typeface="Adobe Clean Light" panose="020B0303020404020204" pitchFamily="34" charset="0"/>
                        </a:rPr>
                        <a:t>Les fonctions commerciales du client présentent une dégradation mineure, voire inexistante, du service, mais il existe une solution/un moyen permettant aux fonctions commerciales de continuer de fonctionner normalement. </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188595" indent="0" algn="ctr" rtl="0">
                        <a:lnSpc>
                          <a:spcPct val="100000"/>
                        </a:lnSpc>
                        <a:spcBef>
                          <a:spcPts val="0"/>
                        </a:spcBef>
                        <a:spcAft>
                          <a:spcPts val="0"/>
                        </a:spcAft>
                      </a:pPr>
                      <a:r>
                        <a:rPr lang="fr-FR" sz="1000">
                          <a:ln>
                            <a:noFill/>
                          </a:ln>
                          <a:solidFill>
                            <a:srgbClr val="020302"/>
                          </a:solidFill>
                          <a:latin typeface="Adobe Clean" panose="020B0503020404020204" pitchFamily="34" charset="0"/>
                        </a:rPr>
                        <a:t>Heures d’ouverture / </a:t>
                      </a:r>
                    </a:p>
                    <a:p>
                      <a:pPr marL="0" marR="188595" indent="0" algn="ctr" rtl="0">
                        <a:lnSpc>
                          <a:spcPct val="100000"/>
                        </a:lnSpc>
                        <a:spcBef>
                          <a:spcPts val="0"/>
                        </a:spcBef>
                        <a:spcAft>
                          <a:spcPts val="0"/>
                        </a:spcAft>
                      </a:pPr>
                      <a:r>
                        <a:rPr lang="fr-FR" sz="1000">
                          <a:ln>
                            <a:noFill/>
                          </a:ln>
                          <a:solidFill>
                            <a:srgbClr val="020302"/>
                          </a:solidFill>
                          <a:latin typeface="Adobe Clean" panose="020B0503020404020204" pitchFamily="34" charset="0"/>
                        </a:rPr>
                        <a:t> 6 heures</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189865" indent="0" algn="ctr" rtl="0">
                        <a:lnSpc>
                          <a:spcPct val="100000"/>
                        </a:lnSpc>
                        <a:spcBef>
                          <a:spcPts val="0"/>
                        </a:spcBef>
                        <a:spcAft>
                          <a:spcPts val="0"/>
                        </a:spcAft>
                      </a:pPr>
                      <a:r>
                        <a:rPr lang="fr-FR" sz="1000">
                          <a:ln>
                            <a:noFill/>
                          </a:ln>
                          <a:solidFill>
                            <a:srgbClr val="020302"/>
                          </a:solidFill>
                          <a:latin typeface="Adobe Clean" panose="020B0503020404020204" pitchFamily="34" charset="0"/>
                        </a:rPr>
                        <a:t>Heures d’ouverture / </a:t>
                      </a:r>
                    </a:p>
                    <a:p>
                      <a:pPr marL="0" marR="189865" indent="0" algn="ctr" rtl="0">
                        <a:lnSpc>
                          <a:spcPct val="100000"/>
                        </a:lnSpc>
                        <a:spcBef>
                          <a:spcPts val="0"/>
                        </a:spcBef>
                        <a:spcAft>
                          <a:spcPts val="0"/>
                        </a:spcAft>
                      </a:pPr>
                      <a:r>
                        <a:rPr lang="fr-FR" sz="1000">
                          <a:ln>
                            <a:noFill/>
                          </a:ln>
                          <a:solidFill>
                            <a:srgbClr val="020302"/>
                          </a:solidFill>
                          <a:latin typeface="Adobe Clean" panose="020B0503020404020204" pitchFamily="34" charset="0"/>
                        </a:rPr>
                        <a:t> 4 heures</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189865" indent="0" algn="ctr" rtl="0">
                        <a:lnSpc>
                          <a:spcPct val="100000"/>
                        </a:lnSpc>
                        <a:spcBef>
                          <a:spcPts val="0"/>
                        </a:spcBef>
                        <a:spcAft>
                          <a:spcPts val="0"/>
                        </a:spcAft>
                      </a:pPr>
                      <a:r>
                        <a:rPr lang="fr-FR" sz="1000" dirty="0">
                          <a:ln>
                            <a:noFill/>
                          </a:ln>
                          <a:solidFill>
                            <a:srgbClr val="020302"/>
                          </a:solidFill>
                          <a:latin typeface="Adobe Clean" panose="020B0503020404020204" pitchFamily="34" charset="0"/>
                        </a:rPr>
                        <a:t>Heures d’ouverture / </a:t>
                      </a:r>
                    </a:p>
                    <a:p>
                      <a:pPr marL="0" marR="189865" indent="0" algn="ctr" rtl="0">
                        <a:lnSpc>
                          <a:spcPct val="100000"/>
                        </a:lnSpc>
                        <a:spcBef>
                          <a:spcPts val="0"/>
                        </a:spcBef>
                        <a:spcAft>
                          <a:spcPts val="0"/>
                        </a:spcAft>
                      </a:pPr>
                      <a:r>
                        <a:rPr lang="fr-FR" sz="1000" dirty="0">
                          <a:ln>
                            <a:noFill/>
                          </a:ln>
                          <a:solidFill>
                            <a:srgbClr val="020302"/>
                          </a:solidFill>
                          <a:latin typeface="Adobe Clean" panose="020B0503020404020204" pitchFamily="34" charset="0"/>
                        </a:rPr>
                        <a:t> 2 heures</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329565" indent="0" algn="ctr" rtl="0">
                        <a:lnSpc>
                          <a:spcPct val="100000"/>
                        </a:lnSpc>
                        <a:spcBef>
                          <a:spcPts val="0"/>
                        </a:spcBef>
                        <a:spcAft>
                          <a:spcPts val="0"/>
                        </a:spcAft>
                      </a:pPr>
                      <a:r>
                        <a:rPr lang="fr-FR" sz="1000">
                          <a:ln>
                            <a:noFill/>
                          </a:ln>
                          <a:solidFill>
                            <a:srgbClr val="020302"/>
                          </a:solidFill>
                          <a:latin typeface="Adobe Clean" panose="020B0503020404020204" pitchFamily="34" charset="0"/>
                        </a:rPr>
                        <a:t>24x5 /</a:t>
                      </a:r>
                    </a:p>
                    <a:p>
                      <a:pPr marL="0" marR="329565" indent="0" algn="ctr" rtl="0">
                        <a:lnSpc>
                          <a:spcPct val="100000"/>
                        </a:lnSpc>
                        <a:spcBef>
                          <a:spcPts val="0"/>
                        </a:spcBef>
                        <a:spcAft>
                          <a:spcPts val="0"/>
                        </a:spcAft>
                      </a:pPr>
                      <a:r>
                        <a:rPr lang="fr-FR" sz="1000">
                          <a:ln>
                            <a:noFill/>
                          </a:ln>
                          <a:solidFill>
                            <a:srgbClr val="020302"/>
                          </a:solidFill>
                          <a:latin typeface="Adobe Clean" panose="020B0503020404020204" pitchFamily="34" charset="0"/>
                        </a:rPr>
                        <a:t> 1 heure</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1540675147"/>
                  </a:ext>
                </a:extLst>
              </a:tr>
              <a:tr h="724637">
                <a:tc>
                  <a:txBody>
                    <a:bodyPr/>
                    <a:lstStyle/>
                    <a:p>
                      <a:pPr marL="46990" marR="0" indent="0" algn="l" rtl="0">
                        <a:lnSpc>
                          <a:spcPct val="119000"/>
                        </a:lnSpc>
                        <a:spcBef>
                          <a:spcPts val="600"/>
                        </a:spcBef>
                        <a:spcAft>
                          <a:spcPts val="0"/>
                        </a:spcAft>
                      </a:pPr>
                      <a:r>
                        <a:rPr lang="fr-FR" sz="1100" b="1">
                          <a:ln>
                            <a:noFill/>
                          </a:ln>
                          <a:solidFill>
                            <a:srgbClr val="000000"/>
                          </a:solidFill>
                          <a:latin typeface="Adobe Clean" panose="020B0503020404020204" pitchFamily="34" charset="0"/>
                        </a:rPr>
                        <a:t>PRIORITÉ 4</a:t>
                      </a:r>
                      <a:br>
                        <a:rPr lang="fr-FR" sz="1100">
                          <a:ln>
                            <a:noFill/>
                          </a:ln>
                          <a:solidFill>
                            <a:srgbClr val="000000"/>
                          </a:solidFill>
                          <a:latin typeface="Adobe Clean" panose="020B0503020404020204" pitchFamily="34" charset="0"/>
                        </a:rPr>
                      </a:br>
                      <a:endParaRPr lang="fr-FR" sz="1100">
                        <a:ln>
                          <a:noFill/>
                        </a:ln>
                        <a:solidFill>
                          <a:srgbClr val="000000"/>
                        </a:solidFill>
                        <a:latin typeface="Adobe Clean" panose="020B05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108000" marR="212725" indent="0" algn="l" rtl="0">
                        <a:lnSpc>
                          <a:spcPct val="97000"/>
                        </a:lnSpc>
                        <a:spcBef>
                          <a:spcPts val="600"/>
                        </a:spcBef>
                        <a:spcAft>
                          <a:spcPts val="200"/>
                        </a:spcAft>
                      </a:pPr>
                      <a:r>
                        <a:rPr lang="fr-FR" sz="1200" dirty="0">
                          <a:ln>
                            <a:noFill/>
                          </a:ln>
                          <a:solidFill>
                            <a:srgbClr val="000000"/>
                          </a:solidFill>
                          <a:latin typeface="Adobe Clean Light" panose="020B0303020404020204" pitchFamily="34" charset="0"/>
                        </a:rPr>
                        <a:t>Question générale concernant les fonctionnalités actuelles du produit ou une demande d’amélioration. </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12725" indent="0" algn="ctr" rtl="0">
                        <a:lnSpc>
                          <a:spcPct val="100000"/>
                        </a:lnSpc>
                        <a:spcBef>
                          <a:spcPts val="0"/>
                        </a:spcBef>
                        <a:spcAft>
                          <a:spcPts val="0"/>
                        </a:spcAft>
                      </a:pPr>
                      <a:r>
                        <a:rPr lang="fr-FR" sz="1000">
                          <a:ln>
                            <a:noFill/>
                          </a:ln>
                          <a:solidFill>
                            <a:srgbClr val="020302"/>
                          </a:solidFill>
                          <a:latin typeface="Adobe Clean" panose="020B0503020404020204" pitchFamily="34" charset="0"/>
                        </a:rPr>
                        <a:t>Jours ouvrables /</a:t>
                      </a:r>
                    </a:p>
                    <a:p>
                      <a:pPr marL="0" marR="212725" indent="0" algn="ctr" rtl="0">
                        <a:lnSpc>
                          <a:spcPct val="100000"/>
                        </a:lnSpc>
                        <a:spcBef>
                          <a:spcPts val="0"/>
                        </a:spcBef>
                        <a:spcAft>
                          <a:spcPts val="0"/>
                        </a:spcAft>
                      </a:pPr>
                      <a:r>
                        <a:rPr lang="fr-FR" sz="1000">
                          <a:ln>
                            <a:noFill/>
                          </a:ln>
                          <a:solidFill>
                            <a:srgbClr val="020302"/>
                          </a:solidFill>
                          <a:latin typeface="Adobe Clean" panose="020B0503020404020204" pitchFamily="34" charset="0"/>
                        </a:rPr>
                        <a:t>  3 jours</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30505" indent="0" algn="ctr" rtl="0">
                        <a:lnSpc>
                          <a:spcPct val="100000"/>
                        </a:lnSpc>
                        <a:spcBef>
                          <a:spcPts val="0"/>
                        </a:spcBef>
                        <a:spcAft>
                          <a:spcPts val="0"/>
                        </a:spcAft>
                      </a:pPr>
                      <a:r>
                        <a:rPr lang="fr-FR" sz="1000">
                          <a:ln>
                            <a:noFill/>
                          </a:ln>
                          <a:solidFill>
                            <a:srgbClr val="020302"/>
                          </a:solidFill>
                          <a:latin typeface="Adobe Clean" panose="020B0503020404020204" pitchFamily="34" charset="0"/>
                        </a:rPr>
                        <a:t>Jour ouvrable / </a:t>
                      </a:r>
                    </a:p>
                    <a:p>
                      <a:pPr marL="0" marR="230505" indent="0" algn="ctr" rtl="0">
                        <a:lnSpc>
                          <a:spcPct val="100000"/>
                        </a:lnSpc>
                        <a:spcBef>
                          <a:spcPts val="0"/>
                        </a:spcBef>
                        <a:spcAft>
                          <a:spcPts val="0"/>
                        </a:spcAft>
                      </a:pPr>
                      <a:r>
                        <a:rPr lang="fr-FR" sz="1000">
                          <a:ln>
                            <a:noFill/>
                          </a:ln>
                          <a:solidFill>
                            <a:srgbClr val="020302"/>
                          </a:solidFill>
                          <a:latin typeface="Adobe Clean" panose="020B0503020404020204" pitchFamily="34" charset="0"/>
                        </a:rPr>
                        <a:t> 1 jour</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31140" indent="0" algn="ctr" rtl="0">
                        <a:lnSpc>
                          <a:spcPct val="100000"/>
                        </a:lnSpc>
                        <a:spcBef>
                          <a:spcPts val="0"/>
                        </a:spcBef>
                        <a:spcAft>
                          <a:spcPts val="0"/>
                        </a:spcAft>
                      </a:pPr>
                      <a:r>
                        <a:rPr lang="fr-FR" sz="1000" dirty="0">
                          <a:ln>
                            <a:noFill/>
                          </a:ln>
                          <a:solidFill>
                            <a:srgbClr val="020302"/>
                          </a:solidFill>
                          <a:latin typeface="Adobe Clean" panose="020B0503020404020204" pitchFamily="34" charset="0"/>
                        </a:rPr>
                        <a:t>Jour ouvrable / </a:t>
                      </a:r>
                    </a:p>
                    <a:p>
                      <a:pPr marL="0" marR="231140" indent="0" algn="ctr" rtl="0">
                        <a:lnSpc>
                          <a:spcPct val="100000"/>
                        </a:lnSpc>
                        <a:spcBef>
                          <a:spcPts val="0"/>
                        </a:spcBef>
                        <a:spcAft>
                          <a:spcPts val="0"/>
                        </a:spcAft>
                      </a:pPr>
                      <a:r>
                        <a:rPr lang="fr-FR" sz="1000" dirty="0">
                          <a:ln>
                            <a:noFill/>
                          </a:ln>
                          <a:solidFill>
                            <a:srgbClr val="020302"/>
                          </a:solidFill>
                          <a:latin typeface="Adobe Clean" panose="020B0503020404020204" pitchFamily="34" charset="0"/>
                        </a:rPr>
                        <a:t> 1 jour</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31140" indent="0" algn="ctr" rtl="0">
                        <a:lnSpc>
                          <a:spcPct val="100000"/>
                        </a:lnSpc>
                        <a:spcBef>
                          <a:spcPts val="0"/>
                        </a:spcBef>
                        <a:spcAft>
                          <a:spcPts val="0"/>
                        </a:spcAft>
                      </a:pPr>
                      <a:r>
                        <a:rPr lang="fr-FR" sz="1000" dirty="0">
                          <a:ln>
                            <a:noFill/>
                          </a:ln>
                          <a:solidFill>
                            <a:srgbClr val="020302"/>
                          </a:solidFill>
                          <a:latin typeface="Adobe Clean" panose="020B0503020404020204" pitchFamily="34" charset="0"/>
                        </a:rPr>
                        <a:t>Jour ouvrable / </a:t>
                      </a:r>
                    </a:p>
                    <a:p>
                      <a:pPr marL="0" marR="231140" indent="0" algn="ctr" rtl="0">
                        <a:lnSpc>
                          <a:spcPct val="100000"/>
                        </a:lnSpc>
                        <a:spcBef>
                          <a:spcPts val="0"/>
                        </a:spcBef>
                        <a:spcAft>
                          <a:spcPts val="0"/>
                        </a:spcAft>
                      </a:pPr>
                      <a:r>
                        <a:rPr lang="fr-FR" sz="1000" dirty="0">
                          <a:ln>
                            <a:noFill/>
                          </a:ln>
                          <a:solidFill>
                            <a:srgbClr val="020302"/>
                          </a:solidFill>
                          <a:latin typeface="Adobe Clean" panose="020B0503020404020204" pitchFamily="34" charset="0"/>
                        </a:rPr>
                        <a:t> 1 jour</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2064283771"/>
                  </a:ext>
                </a:extLst>
              </a:tr>
            </a:tbl>
          </a:graphicData>
        </a:graphic>
      </p:graphicFrame>
    </p:spTree>
    <p:extLst>
      <p:ext uri="{BB962C8B-B14F-4D97-AF65-F5344CB8AC3E}">
        <p14:creationId xmlns:p14="http://schemas.microsoft.com/office/powerpoint/2010/main" val="155425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fr-FR">
                <a:latin typeface="+mj-lt"/>
              </a:rPr>
              <a:t>Adobe Analytics : </a:t>
            </a:r>
            <a:r>
              <a:rPr lang="fr-FR">
                <a:solidFill>
                  <a:schemeClr val="tx1"/>
                </a:solidFill>
                <a:latin typeface="+mj-lt"/>
              </a:rPr>
              <a:t>Solution de pointe pour la collecte, l’organisation, l’analyse et les rapports sur toutes les activités des clients.</a:t>
            </a:r>
          </a:p>
        </p:txBody>
      </p:sp>
      <p:sp>
        <p:nvSpPr>
          <p:cNvPr id="11" name="Rectangle 10">
            <a:extLst>
              <a:ext uri="{FF2B5EF4-FFF2-40B4-BE49-F238E27FC236}">
                <a16:creationId xmlns:a16="http://schemas.microsoft.com/office/drawing/2014/main" id="{D72CD397-1CC0-43C2-B66B-C87B4DC3D5C1}"/>
              </a:ext>
            </a:extLst>
          </p:cNvPr>
          <p:cNvSpPr/>
          <p:nvPr/>
        </p:nvSpPr>
        <p:spPr>
          <a:xfrm>
            <a:off x="340538" y="1712621"/>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24" name="Rectangle: Rounded Corners 23">
            <a:extLst>
              <a:ext uri="{FF2B5EF4-FFF2-40B4-BE49-F238E27FC236}">
                <a16:creationId xmlns:a16="http://schemas.microsoft.com/office/drawing/2014/main" id="{17F24E29-E22B-46E1-B403-A6598D19C24F}"/>
              </a:ext>
            </a:extLst>
          </p:cNvPr>
          <p:cNvSpPr/>
          <p:nvPr/>
        </p:nvSpPr>
        <p:spPr>
          <a:xfrm>
            <a:off x="444489" y="1814081"/>
            <a:ext cx="3471302" cy="403039"/>
          </a:xfrm>
          <a:prstGeom prst="roundRect">
            <a:avLst>
              <a:gd name="adj" fmla="val 50000"/>
            </a:avLst>
          </a:prstGeom>
          <a:solidFill>
            <a:srgbClr val="94ABB3"/>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35912" y="1814081"/>
            <a:ext cx="3479879" cy="403039"/>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fr-FR" sz="1400" dirty="0">
                <a:solidFill>
                  <a:srgbClr val="FFFFFF"/>
                </a:solidFill>
                <a:latin typeface="Adobe Clean ExtraBold"/>
              </a:rPr>
              <a:t>Des informations aux résultats</a:t>
            </a:r>
          </a:p>
        </p:txBody>
      </p:sp>
      <p:sp>
        <p:nvSpPr>
          <p:cNvPr id="91" name="TextBox 90">
            <a:extLst>
              <a:ext uri="{FF2B5EF4-FFF2-40B4-BE49-F238E27FC236}">
                <a16:creationId xmlns:a16="http://schemas.microsoft.com/office/drawing/2014/main" id="{8E66B8AE-F73C-4348-A5A9-DC73DC2AB452}"/>
              </a:ext>
            </a:extLst>
          </p:cNvPr>
          <p:cNvSpPr txBox="1"/>
          <p:nvPr/>
        </p:nvSpPr>
        <p:spPr>
          <a:xfrm>
            <a:off x="486414" y="2898984"/>
            <a:ext cx="3387448"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dirty="0"/>
              <a:t>Les utilisateurs professionnels et les décideurs seniors peuvent désormais accéder aux informations facilement et rapidement sur leurs appareils mobiles et obtenir des réponses instantanées à leurs questions interactives.</a:t>
            </a:r>
          </a:p>
        </p:txBody>
      </p:sp>
      <p:sp>
        <p:nvSpPr>
          <p:cNvPr id="93" name="Rectangle 92">
            <a:extLst>
              <a:ext uri="{FF2B5EF4-FFF2-40B4-BE49-F238E27FC236}">
                <a16:creationId xmlns:a16="http://schemas.microsoft.com/office/drawing/2014/main" id="{67A244EC-A96C-498D-9E8F-D33564D72356}"/>
              </a:ext>
            </a:extLst>
          </p:cNvPr>
          <p:cNvSpPr/>
          <p:nvPr/>
        </p:nvSpPr>
        <p:spPr>
          <a:xfrm>
            <a:off x="4260688" y="1712621"/>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98" name="Rectangle: Rounded Corners 97">
            <a:extLst>
              <a:ext uri="{FF2B5EF4-FFF2-40B4-BE49-F238E27FC236}">
                <a16:creationId xmlns:a16="http://schemas.microsoft.com/office/drawing/2014/main" id="{06B55D9D-9BEF-4E01-AAA7-F5C9131E1542}"/>
              </a:ext>
            </a:extLst>
          </p:cNvPr>
          <p:cNvSpPr/>
          <p:nvPr/>
        </p:nvSpPr>
        <p:spPr>
          <a:xfrm>
            <a:off x="4364637" y="1814081"/>
            <a:ext cx="3471302" cy="403039"/>
          </a:xfrm>
          <a:prstGeom prst="roundRect">
            <a:avLst>
              <a:gd name="adj" fmla="val 50000"/>
            </a:avLst>
          </a:prstGeom>
          <a:solidFill>
            <a:srgbClr val="94ABB3"/>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364637" y="1782238"/>
            <a:ext cx="3471302" cy="482116"/>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r>
              <a:rPr lang="fr-FR" sz="1400" dirty="0">
                <a:solidFill>
                  <a:srgbClr val="FFFFFF"/>
                </a:solidFill>
                <a:latin typeface="Adobe Clean ExtraBold"/>
              </a:rPr>
              <a:t>Nouveau modèle </a:t>
            </a:r>
            <a:br>
              <a:rPr lang="fr-FR" sz="1400" dirty="0">
                <a:solidFill>
                  <a:srgbClr val="FFFFFF"/>
                </a:solidFill>
                <a:latin typeface="Adobe Clean ExtraBold"/>
              </a:rPr>
            </a:br>
            <a:r>
              <a:rPr lang="fr-FR" sz="1400" dirty="0">
                <a:solidFill>
                  <a:srgbClr val="FFFFFF"/>
                </a:solidFill>
                <a:latin typeface="Adobe Clean ExtraBold"/>
              </a:rPr>
              <a:t>d’attribution algorithmique</a:t>
            </a:r>
          </a:p>
        </p:txBody>
      </p:sp>
      <p:sp>
        <p:nvSpPr>
          <p:cNvPr id="95" name="TextBox 94">
            <a:extLst>
              <a:ext uri="{FF2B5EF4-FFF2-40B4-BE49-F238E27FC236}">
                <a16:creationId xmlns:a16="http://schemas.microsoft.com/office/drawing/2014/main" id="{5758D4FC-F6CB-496E-93D0-F78FBF61B60B}"/>
              </a:ext>
            </a:extLst>
          </p:cNvPr>
          <p:cNvSpPr txBox="1"/>
          <p:nvPr/>
        </p:nvSpPr>
        <p:spPr>
          <a:xfrm>
            <a:off x="4406564" y="2898984"/>
            <a:ext cx="3387448"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a:t>Les utilisateurs peuvent désormais évaluer plus précisément leurs investissements en marketing sur des supports propriétaires, acquis et payants.</a:t>
            </a:r>
          </a:p>
        </p:txBody>
      </p:sp>
      <p:sp>
        <p:nvSpPr>
          <p:cNvPr id="111" name="Rectangle 110">
            <a:extLst>
              <a:ext uri="{FF2B5EF4-FFF2-40B4-BE49-F238E27FC236}">
                <a16:creationId xmlns:a16="http://schemas.microsoft.com/office/drawing/2014/main" id="{99C97480-2C85-4802-AEFB-81CC556DC015}"/>
              </a:ext>
            </a:extLst>
          </p:cNvPr>
          <p:cNvSpPr/>
          <p:nvPr/>
        </p:nvSpPr>
        <p:spPr>
          <a:xfrm>
            <a:off x="8180839" y="1712621"/>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8284788" y="1814081"/>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4ABB3"/>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a:solidFill>
                    <a:srgbClr val="FFFFFF"/>
                  </a:solidFill>
                  <a:latin typeface="Adobe Clean ExtraBold"/>
                </a:rPr>
                <a:t>Customer Journey Analytics</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8326715" y="2898984"/>
            <a:ext cx="3387448"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dirty="0"/>
              <a:t>Donnez aux équipes de Business Intelligence </a:t>
            </a:r>
            <a:br>
              <a:rPr lang="fr-FR" sz="1200" dirty="0"/>
            </a:br>
            <a:r>
              <a:rPr lang="fr-FR" sz="1200" dirty="0"/>
              <a:t>et de science des données les moyens de regrouper et d’analyser les données de plusieurs canaux grâce </a:t>
            </a:r>
            <a:br>
              <a:rPr lang="fr-FR" sz="1200" dirty="0"/>
            </a:br>
            <a:r>
              <a:rPr lang="fr-FR" sz="1200" dirty="0"/>
              <a:t>à une boîte à outils offrant de puissantes capacités d’analyse.</a:t>
            </a:r>
          </a:p>
        </p:txBody>
      </p:sp>
      <p:pic>
        <p:nvPicPr>
          <p:cNvPr id="6" name="Graphic 5">
            <a:extLst>
              <a:ext uri="{FF2B5EF4-FFF2-40B4-BE49-F238E27FC236}">
                <a16:creationId xmlns:a16="http://schemas.microsoft.com/office/drawing/2014/main" id="{618AFFD8-2E64-4BDF-8CF7-C1154146B2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99139" y="2407013"/>
            <a:ext cx="333252" cy="439894"/>
          </a:xfrm>
          <a:prstGeom prst="rect">
            <a:avLst/>
          </a:prstGeom>
        </p:spPr>
      </p:pic>
      <p:pic>
        <p:nvPicPr>
          <p:cNvPr id="8" name="Graphic 7">
            <a:extLst>
              <a:ext uri="{FF2B5EF4-FFF2-40B4-BE49-F238E27FC236}">
                <a16:creationId xmlns:a16="http://schemas.microsoft.com/office/drawing/2014/main" id="{A7A39A69-6092-474A-8227-BFF9741421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84149" y="2525921"/>
            <a:ext cx="423702" cy="320986"/>
          </a:xfrm>
          <a:prstGeom prst="rect">
            <a:avLst/>
          </a:prstGeom>
        </p:spPr>
      </p:pic>
      <p:pic>
        <p:nvPicPr>
          <p:cNvPr id="10" name="Graphic 9">
            <a:extLst>
              <a:ext uri="{FF2B5EF4-FFF2-40B4-BE49-F238E27FC236}">
                <a16:creationId xmlns:a16="http://schemas.microsoft.com/office/drawing/2014/main" id="{0DD4315A-721D-4498-B780-422F4CA575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13784" y="2546822"/>
            <a:ext cx="413310" cy="323946"/>
          </a:xfrm>
          <a:prstGeom prst="rect">
            <a:avLst/>
          </a:prstGeom>
        </p:spPr>
      </p:pic>
      <p:grpSp>
        <p:nvGrpSpPr>
          <p:cNvPr id="74" name="Group 73">
            <a:extLst>
              <a:ext uri="{FF2B5EF4-FFF2-40B4-BE49-F238E27FC236}">
                <a16:creationId xmlns:a16="http://schemas.microsoft.com/office/drawing/2014/main" id="{C9FE1054-E9D3-48A3-B88C-B2FD8A5A685E}"/>
              </a:ext>
            </a:extLst>
          </p:cNvPr>
          <p:cNvGrpSpPr/>
          <p:nvPr/>
        </p:nvGrpSpPr>
        <p:grpSpPr>
          <a:xfrm>
            <a:off x="340538" y="4213249"/>
            <a:ext cx="2448000" cy="403039"/>
            <a:chOff x="4000500" y="1895754"/>
            <a:chExt cx="1000125" cy="2664807"/>
          </a:xfrm>
        </p:grpSpPr>
        <p:sp>
          <p:nvSpPr>
            <p:cNvPr id="75" name="Rectangle: Rounded Corners 74">
              <a:extLst>
                <a:ext uri="{FF2B5EF4-FFF2-40B4-BE49-F238E27FC236}">
                  <a16:creationId xmlns:a16="http://schemas.microsoft.com/office/drawing/2014/main" id="{7E637E9E-5073-41E5-9195-0F5BC4542CD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76" name="Rectangle: Rounded Corners 75">
              <a:extLst>
                <a:ext uri="{FF2B5EF4-FFF2-40B4-BE49-F238E27FC236}">
                  <a16:creationId xmlns:a16="http://schemas.microsoft.com/office/drawing/2014/main" id="{EF72E693-06D4-4258-9167-1957C0742C2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fr-FR" sz="1400">
                  <a:solidFill>
                    <a:schemeClr val="bg1"/>
                  </a:solidFill>
                  <a:latin typeface="+mj-lt"/>
                  <a:hlinkClick r:id="rId8">
                    <a:extLst>
                      <a:ext uri="{A12FA001-AC4F-418D-AE19-62706E023703}">
                        <ahyp:hlinkClr xmlns:ahyp="http://schemas.microsoft.com/office/drawing/2018/hyperlinkcolor" val="tx"/>
                      </a:ext>
                    </a:extLst>
                  </a:hlinkClick>
                </a:rPr>
                <a:t>Guide de mise en œuvre</a:t>
              </a:r>
            </a:p>
          </p:txBody>
        </p:sp>
      </p:grpSp>
      <p:grpSp>
        <p:nvGrpSpPr>
          <p:cNvPr id="77" name="Group 76">
            <a:extLst>
              <a:ext uri="{FF2B5EF4-FFF2-40B4-BE49-F238E27FC236}">
                <a16:creationId xmlns:a16="http://schemas.microsoft.com/office/drawing/2014/main" id="{D5180A60-43B0-4043-B6A3-950511D0FA16}"/>
              </a:ext>
            </a:extLst>
          </p:cNvPr>
          <p:cNvGrpSpPr/>
          <p:nvPr/>
        </p:nvGrpSpPr>
        <p:grpSpPr>
          <a:xfrm>
            <a:off x="2916214" y="4213249"/>
            <a:ext cx="2448000" cy="403039"/>
            <a:chOff x="4000500" y="1895754"/>
            <a:chExt cx="1000125" cy="2664807"/>
          </a:xfrm>
        </p:grpSpPr>
        <p:sp>
          <p:nvSpPr>
            <p:cNvPr id="78" name="Rectangle: Rounded Corners 77">
              <a:extLst>
                <a:ext uri="{FF2B5EF4-FFF2-40B4-BE49-F238E27FC236}">
                  <a16:creationId xmlns:a16="http://schemas.microsoft.com/office/drawing/2014/main" id="{8F74CDAD-CA08-4150-BCCF-A25083DA184F}"/>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79" name="Rectangle: Rounded Corners 78">
              <a:extLst>
                <a:ext uri="{FF2B5EF4-FFF2-40B4-BE49-F238E27FC236}">
                  <a16:creationId xmlns:a16="http://schemas.microsoft.com/office/drawing/2014/main" id="{0546B760-843F-4284-BE01-E52B8BA7ECB1}"/>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fr-FR" sz="1400">
                  <a:solidFill>
                    <a:schemeClr val="bg1"/>
                  </a:solidFill>
                  <a:latin typeface="+mj-lt"/>
                  <a:hlinkClick r:id="rId9">
                    <a:extLst>
                      <a:ext uri="{A12FA001-AC4F-418D-AE19-62706E023703}">
                        <ahyp:hlinkClr xmlns:ahyp="http://schemas.microsoft.com/office/drawing/2018/hyperlinkcolor" val="tx"/>
                      </a:ext>
                    </a:extLst>
                  </a:hlinkClick>
                </a:rPr>
                <a:t>Communauté Analytics</a:t>
              </a:r>
            </a:p>
          </p:txBody>
        </p:sp>
      </p:grpSp>
      <p:grpSp>
        <p:nvGrpSpPr>
          <p:cNvPr id="80" name="Group 79">
            <a:extLst>
              <a:ext uri="{FF2B5EF4-FFF2-40B4-BE49-F238E27FC236}">
                <a16:creationId xmlns:a16="http://schemas.microsoft.com/office/drawing/2014/main" id="{1BBA7251-AFDC-49BE-ADD0-7B582F6F7947}"/>
              </a:ext>
            </a:extLst>
          </p:cNvPr>
          <p:cNvGrpSpPr/>
          <p:nvPr/>
        </p:nvGrpSpPr>
        <p:grpSpPr>
          <a:xfrm>
            <a:off x="5491889" y="4213249"/>
            <a:ext cx="2448000" cy="403039"/>
            <a:chOff x="4000500" y="1895754"/>
            <a:chExt cx="1000125" cy="2664807"/>
          </a:xfrm>
        </p:grpSpPr>
        <p:sp>
          <p:nvSpPr>
            <p:cNvPr id="81" name="Rectangle: Rounded Corners 80">
              <a:extLst>
                <a:ext uri="{FF2B5EF4-FFF2-40B4-BE49-F238E27FC236}">
                  <a16:creationId xmlns:a16="http://schemas.microsoft.com/office/drawing/2014/main" id="{EB457796-D8C1-43FB-90D9-4B76181B4C82}"/>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rgbClr val="FFFFFF"/>
                </a:solidFill>
                <a:latin typeface="+mj-lt"/>
              </a:endParaRPr>
            </a:p>
          </p:txBody>
        </p:sp>
        <p:sp>
          <p:nvSpPr>
            <p:cNvPr id="82" name="Rectangle: Rounded Corners 81">
              <a:extLst>
                <a:ext uri="{FF2B5EF4-FFF2-40B4-BE49-F238E27FC236}">
                  <a16:creationId xmlns:a16="http://schemas.microsoft.com/office/drawing/2014/main" id="{24798068-28D5-43F9-88AC-CB2BA02A7C6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fr-FR" sz="1400">
                  <a:solidFill>
                    <a:srgbClr val="FFFFFF"/>
                  </a:solidFill>
                  <a:latin typeface="+mj-lt"/>
                  <a:hlinkClick r:id="rId10">
                    <a:extLst>
                      <a:ext uri="{A12FA001-AC4F-418D-AE19-62706E023703}">
                        <ahyp:hlinkClr xmlns:ahyp="http://schemas.microsoft.com/office/drawing/2018/hyperlinkcolor" val="tx"/>
                      </a:ext>
                    </a:extLst>
                  </a:hlinkClick>
                </a:rPr>
                <a:t>Formation et assistance</a:t>
              </a:r>
            </a:p>
          </p:txBody>
        </p:sp>
      </p:grpSp>
      <p:grpSp>
        <p:nvGrpSpPr>
          <p:cNvPr id="83" name="Group 82">
            <a:extLst>
              <a:ext uri="{FF2B5EF4-FFF2-40B4-BE49-F238E27FC236}">
                <a16:creationId xmlns:a16="http://schemas.microsoft.com/office/drawing/2014/main" id="{7BA53A62-96E5-4663-AE4D-9CC8F2B7447C}"/>
              </a:ext>
            </a:extLst>
          </p:cNvPr>
          <p:cNvGrpSpPr/>
          <p:nvPr/>
        </p:nvGrpSpPr>
        <p:grpSpPr>
          <a:xfrm>
            <a:off x="340538" y="4774564"/>
            <a:ext cx="2448000" cy="403039"/>
            <a:chOff x="4000500" y="1895754"/>
            <a:chExt cx="1000125" cy="2664807"/>
          </a:xfrm>
        </p:grpSpPr>
        <p:sp>
          <p:nvSpPr>
            <p:cNvPr id="84" name="Rectangle: Rounded Corners 83">
              <a:extLst>
                <a:ext uri="{FF2B5EF4-FFF2-40B4-BE49-F238E27FC236}">
                  <a16:creationId xmlns:a16="http://schemas.microsoft.com/office/drawing/2014/main" id="{B7F7C66A-41EC-47C0-99B7-932078256AA1}"/>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85" name="Rectangle: Rounded Corners 84">
              <a:extLst>
                <a:ext uri="{FF2B5EF4-FFF2-40B4-BE49-F238E27FC236}">
                  <a16:creationId xmlns:a16="http://schemas.microsoft.com/office/drawing/2014/main" id="{6A956AFC-08DD-49B4-ACCC-AEC281BFC69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fr-FR" sz="1400">
                  <a:solidFill>
                    <a:schemeClr val="bg1"/>
                  </a:solidFill>
                  <a:latin typeface="+mj-lt"/>
                  <a:hlinkClick r:id="rId11">
                    <a:extLst>
                      <a:ext uri="{A12FA001-AC4F-418D-AE19-62706E023703}">
                        <ahyp:hlinkClr xmlns:ahyp="http://schemas.microsoft.com/office/drawing/2018/hyperlinkcolor" val="tx"/>
                      </a:ext>
                    </a:extLst>
                  </a:hlinkClick>
                </a:rPr>
                <a:t>Analytics Exchange</a:t>
              </a:r>
            </a:p>
          </p:txBody>
        </p:sp>
      </p:grpSp>
      <p:grpSp>
        <p:nvGrpSpPr>
          <p:cNvPr id="86" name="Group 85">
            <a:extLst>
              <a:ext uri="{FF2B5EF4-FFF2-40B4-BE49-F238E27FC236}">
                <a16:creationId xmlns:a16="http://schemas.microsoft.com/office/drawing/2014/main" id="{30600E06-6790-46F4-92BF-CB3B06559657}"/>
              </a:ext>
            </a:extLst>
          </p:cNvPr>
          <p:cNvGrpSpPr/>
          <p:nvPr/>
        </p:nvGrpSpPr>
        <p:grpSpPr>
          <a:xfrm>
            <a:off x="2916214" y="4774564"/>
            <a:ext cx="2448000" cy="403039"/>
            <a:chOff x="4000500" y="1895754"/>
            <a:chExt cx="1000125" cy="2664807"/>
          </a:xfrm>
        </p:grpSpPr>
        <p:sp>
          <p:nvSpPr>
            <p:cNvPr id="87" name="Rectangle: Rounded Corners 86">
              <a:extLst>
                <a:ext uri="{FF2B5EF4-FFF2-40B4-BE49-F238E27FC236}">
                  <a16:creationId xmlns:a16="http://schemas.microsoft.com/office/drawing/2014/main" id="{383B5A27-43E1-43C4-A65D-6645506F225D}"/>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88" name="Rectangle: Rounded Corners 87">
              <a:hlinkClick r:id="rId12"/>
              <a:extLst>
                <a:ext uri="{FF2B5EF4-FFF2-40B4-BE49-F238E27FC236}">
                  <a16:creationId xmlns:a16="http://schemas.microsoft.com/office/drawing/2014/main" id="{070959A6-FB86-476D-99CA-F08C28C3906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fr-FR" sz="1400">
                  <a:solidFill>
                    <a:schemeClr val="bg1"/>
                  </a:solidFill>
                  <a:latin typeface="+mj-lt"/>
                  <a:hlinkClick r:id="rId12">
                    <a:extLst>
                      <a:ext uri="{A12FA001-AC4F-418D-AE19-62706E023703}">
                        <ahyp:hlinkClr xmlns:ahyp="http://schemas.microsoft.com/office/drawing/2018/hyperlinkcolor" val="tx"/>
                      </a:ext>
                    </a:extLst>
                  </a:hlinkClick>
                </a:rPr>
                <a:t>Documentation Analytics</a:t>
              </a:r>
            </a:p>
          </p:txBody>
        </p:sp>
      </p:grpSp>
    </p:spTree>
    <p:extLst>
      <p:ext uri="{BB962C8B-B14F-4D97-AF65-F5344CB8AC3E}">
        <p14:creationId xmlns:p14="http://schemas.microsoft.com/office/powerpoint/2010/main" val="896650602"/>
      </p:ext>
    </p:extLst>
  </p:cSld>
  <p:clrMapOvr>
    <a:masterClrMapping/>
  </p:clrMapOvr>
</p:sld>
</file>

<file path=ppt/theme/theme1.xml><?xml version="1.0" encoding="utf-8"?>
<a:theme xmlns:a="http://schemas.openxmlformats.org/drawingml/2006/main" name="Adobe Corporate Master 2020">
  <a:themeElements>
    <a:clrScheme name="Adobe Template 2020 v03">
      <a:dk1>
        <a:srgbClr val="000000"/>
      </a:dk1>
      <a:lt1>
        <a:srgbClr val="FFFFFF"/>
      </a:lt1>
      <a:dk2>
        <a:srgbClr val="2C2C2C"/>
      </a:dk2>
      <a:lt2>
        <a:srgbClr val="B3B3B3"/>
      </a:lt2>
      <a:accent1>
        <a:srgbClr val="49DE51"/>
      </a:accent1>
      <a:accent2>
        <a:srgbClr val="308FFF"/>
      </a:accent2>
      <a:accent3>
        <a:srgbClr val="FF51F5"/>
      </a:accent3>
      <a:accent4>
        <a:srgbClr val="FF9900"/>
      </a:accent4>
      <a:accent5>
        <a:srgbClr val="FFD11F"/>
      </a:accent5>
      <a:accent6>
        <a:srgbClr val="FA0F00"/>
      </a:accent6>
      <a:hlink>
        <a:srgbClr val="5F5F5F"/>
      </a:hlink>
      <a:folHlink>
        <a:srgbClr val="919191"/>
      </a:folHlink>
    </a:clrScheme>
    <a:fontScheme name="Adobe PPT Font Set 2020">
      <a:majorFont>
        <a:latin typeface="Adobe Clean ExtraBold"/>
        <a:ea typeface=""/>
        <a:cs typeface=""/>
      </a:majorFont>
      <a:minorFont>
        <a:latin typeface="Adobe Clean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8738535A-A525-1648-A667-C0EACF8A2805}" vid="{9BF90986-10D5-3047-9056-B5C369F8E3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A3FBD3C84D7D04D8B5F522733F3DD38" ma:contentTypeVersion="21" ma:contentTypeDescription="Create a new document." ma:contentTypeScope="" ma:versionID="6c5fa67fb5bd67a31823bf861302f5e8">
  <xsd:schema xmlns:xsd="http://www.w3.org/2001/XMLSchema" xmlns:xs="http://www.w3.org/2001/XMLSchema" xmlns:p="http://schemas.microsoft.com/office/2006/metadata/properties" xmlns:ns2="dede46a2-8e9c-40ab-9dcb-283b8bce6a4e" xmlns:ns3="c3f88421-607e-4929-8398-287c7dfbf99a" targetNamespace="http://schemas.microsoft.com/office/2006/metadata/properties" ma:root="true" ma:fieldsID="0db97174b64513533af93f87cb8c7b21" ns2:_="" ns3:_="">
    <xsd:import namespace="dede46a2-8e9c-40ab-9dcb-283b8bce6a4e"/>
    <xsd:import namespace="c3f88421-607e-4929-8398-287c7dfbf99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Status" minOccurs="0"/>
                <xsd:element ref="ns2:Description" minOccurs="0"/>
                <xsd:element ref="ns2:MediaServiceLocation" minOccurs="0"/>
                <xsd:element ref="ns2:Order0" minOccurs="0"/>
                <xsd:element ref="ns2:hyperlink" minOccurs="0"/>
                <xsd:element ref="ns2:MediaLengthInSeconds" minOccurs="0"/>
                <xsd:element ref="ns2: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de46a2-8e9c-40ab-9dcb-283b8bce6a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Status" ma:index="19" nillable="true" ma:displayName="Status" ma:format="Dropdown" ma:internalName="Status">
      <xsd:simpleType>
        <xsd:restriction base="dms:Choice">
          <xsd:enumeration value="Progress"/>
          <xsd:enumeration value="Under Review"/>
          <xsd:enumeration value="Approved"/>
        </xsd:restriction>
      </xsd:simpleType>
    </xsd:element>
    <xsd:element name="Description" ma:index="20" nillable="true" ma:displayName="Description" ma:description="Enablement Summary" ma:format="Dropdown" ma:internalName="Description">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Order0" ma:index="22" nillable="true" ma:displayName="Order" ma:format="Dropdown" ma:indexed="true" ma:internalName="Order0" ma:percentage="FALSE">
      <xsd:simpleType>
        <xsd:restriction base="dms:Number"/>
      </xsd:simpleType>
    </xsd:element>
    <xsd:element name="hyperlink" ma:index="23" nillable="true" ma:displayName="hyperlink" ma:format="Hyperlink" ma:internalName="hyperlink">
      <xsd:complexType>
        <xsd:complexContent>
          <xsd:extension base="dms:URL">
            <xsd:sequence>
              <xsd:element name="Url" type="dms:ValidUrl" minOccurs="0" nillable="true"/>
              <xsd:element name="Description" type="xsd:string" nillable="true"/>
            </xsd:sequence>
          </xsd:extension>
        </xsd:complexContent>
      </xsd:complexType>
    </xsd:element>
    <xsd:element name="MediaLengthInSeconds" ma:index="24" nillable="true" ma:displayName="Length (seconds)" ma:internalName="MediaLengthInSeconds" ma:readOnly="true">
      <xsd:simpleType>
        <xsd:restriction base="dms:Unknown"/>
      </xsd:simpleType>
    </xsd:element>
    <xsd:element name="_Flow_SignoffStatus" ma:index="25" nillable="true" ma:displayName="Sign-off status" ma:internalName="Sign_x002d_off_x0020_status">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3f88421-607e-4929-8398-287c7dfbf99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hyperlink xmlns="dede46a2-8e9c-40ab-9dcb-283b8bce6a4e">
      <Url xsi:nil="true"/>
      <Description xsi:nil="true"/>
    </hyperlink>
    <Status xmlns="dede46a2-8e9c-40ab-9dcb-283b8bce6a4e" xsi:nil="true"/>
    <Description xmlns="dede46a2-8e9c-40ab-9dcb-283b8bce6a4e" xsi:nil="true"/>
    <_Flow_SignoffStatus xmlns="dede46a2-8e9c-40ab-9dcb-283b8bce6a4e" xsi:nil="true"/>
    <Order0 xmlns="dede46a2-8e9c-40ab-9dcb-283b8bce6a4e" xsi:nil="true"/>
  </documentManagement>
</p:properties>
</file>

<file path=customXml/itemProps1.xml><?xml version="1.0" encoding="utf-8"?>
<ds:datastoreItem xmlns:ds="http://schemas.openxmlformats.org/officeDocument/2006/customXml" ds:itemID="{2B10857A-CCF0-40D7-92D5-5F7988306AF3}">
  <ds:schemaRefs>
    <ds:schemaRef ds:uri="c3f88421-607e-4929-8398-287c7dfbf99a"/>
    <ds:schemaRef ds:uri="dede46a2-8e9c-40ab-9dcb-283b8bce6a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5F2AE37-6D6A-4068-82E9-F5EF16CBE49D}">
  <ds:schemaRefs>
    <ds:schemaRef ds:uri="http://schemas.microsoft.com/sharepoint/v3/contenttype/forms"/>
  </ds:schemaRefs>
</ds:datastoreItem>
</file>

<file path=customXml/itemProps3.xml><?xml version="1.0" encoding="utf-8"?>
<ds:datastoreItem xmlns:ds="http://schemas.openxmlformats.org/officeDocument/2006/customXml" ds:itemID="{524CAD44-0560-47A6-B1F0-0536825636DF}">
  <ds:schemaRefs>
    <ds:schemaRef ds:uri="c3f88421-607e-4929-8398-287c7dfbf99a"/>
    <ds:schemaRef ds:uri="dede46a2-8e9c-40ab-9dcb-283b8bce6a4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53</TotalTime>
  <Words>5455</Words>
  <Application>Microsoft Office PowerPoint</Application>
  <PresentationFormat>Widescreen</PresentationFormat>
  <Paragraphs>699</Paragraphs>
  <Slides>33</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Adobe Clean SemiLight (Body)</vt:lpstr>
      <vt:lpstr>adobe-clean-ux</vt:lpstr>
      <vt:lpstr>Adobe Clean</vt:lpstr>
      <vt:lpstr>Adobe Clean ExtraBold</vt:lpstr>
      <vt:lpstr>Adobe Clean Light</vt:lpstr>
      <vt:lpstr>Adobe Clean SemiLight</vt:lpstr>
      <vt:lpstr>Arial</vt:lpstr>
      <vt:lpstr>Calibri</vt:lpstr>
      <vt:lpstr>Wingdings</vt:lpstr>
      <vt:lpstr>Adobe Corporate Master 2020</vt:lpstr>
      <vt:lpstr>Guide du service clientèle Adobe Experience Cloud</vt:lpstr>
      <vt:lpstr>PowerPoint Presentation</vt:lpstr>
      <vt:lpstr>Adobe Experience Cloud : Un ensemble intégré de solutions pour créer des campagnes, gérer la publicité et obtenir des renseignements détaillés sur votre activité. En savoir plus</vt:lpstr>
      <vt:lpstr>Instructions d’assistance à la clientèle</vt:lpstr>
      <vt:lpstr>Méthodes pour contacter le service clientèle</vt:lpstr>
      <vt:lpstr>Qui peut contacter le service clientèle ?</vt:lpstr>
      <vt:lpstr>Options téléphoniques, d’heures régionales et de langue du service clientèle Adobe</vt:lpstr>
      <vt:lpstr>Définitions des priorités du service clientèle Adobe</vt:lpstr>
      <vt:lpstr>Adobe Analytics : Solution de pointe pour la collecte, l’organisation, l’analyse et les rapports sur toutes les activités des clients.</vt:lpstr>
      <vt:lpstr>Adobe Audience Manager : Plateforme de gestion de données vous permettant de créer des profils d’audience uniques qui vous aideront à déterminer quels sont les segments les plus profitables afin de les utiliser à l’échelle d’un canal numérique.</vt:lpstr>
      <vt:lpstr>Adobe Target : Solution permettant de déterminer facilement le contenu le plus adapté grâce à des tests faciles à réaliser. Ainsi, vous pouvez offrir une expérience adaptée à chaque client.</vt:lpstr>
      <vt:lpstr>Adobe Experience Manager : Une plateforme performante pour gérer  et offrir des expériences numériques connectées tout au long du parcours client, des interactions en ligne aux interactions physiques.</vt:lpstr>
      <vt:lpstr>Adobe Campaign : Outil de gestion de campagnes cross-canal vous permettant d’améliorer et de personnaliser les campagnes sur tous  les supports.</vt:lpstr>
      <vt:lpstr>Adobe Experience Platform : Platform permet aux entreprises de centraliser  et de normaliser les données et le contenu des clients à partir de n’importe quel système et d’appliquer la science des données et le machine learning afin d’améliorer considérablement la conception et la diffusion d’expériences client riches et personnalisées.</vt:lpstr>
      <vt:lpstr>Adobe Primetime : Plateforme télévisée multiécran permettant aux diffuseurs, réseaux câblés et fournisseurs de créer et de monétiser des expériences télévisuelles et cinématographiques attrayantes et personnalisées.</vt:lpstr>
      <vt:lpstr>Adobe Marketo Engage : Maintenez l’engagement des clients à chaque étape en transformant radicalement la gestion de l’expérience client avec Marketo Engage.</vt:lpstr>
      <vt:lpstr>Adobe Commerce : Un commerce de bout en bout qui évolue avec vous, quelle que soit la taille et le lieu.</vt:lpstr>
      <vt:lpstr>Adobe Workfront : Communiquez, collaborez et exécutez des workflows complexes, où que vous soyez. </vt:lpstr>
      <vt:lpstr>Adobe Ad Cloud : Solution vous permettant de prévoir la meilleure combinaison de recherche, d’affichage et de publicités dynamiques en fonction de votre budget. L’exécution de votre plan média est également automatisée.</vt:lpstr>
      <vt:lpstr>Créer un cas d’assistance | Adobe Experience Manager,  Adobe Experience Platform et Adobe Campaign</vt:lpstr>
      <vt:lpstr>Description des cas | Adobe Experience Manager, Adobe Experience Platform et Adobe Campaign</vt:lpstr>
      <vt:lpstr>Créer un cas d’assistance | Adobe Analytics, Adobe Audience Manager, Adobe Target</vt:lpstr>
      <vt:lpstr>Créer un cas d’assistance | Adobe Primetime</vt:lpstr>
      <vt:lpstr>Créer un cas d’assistance | Adobe Commerce</vt:lpstr>
      <vt:lpstr>Créer un cas d’assistance | Adobe Marketo Engage</vt:lpstr>
      <vt:lpstr>Interagir avec le service clientèle Adobe</vt:lpstr>
      <vt:lpstr>Outils et ressources</vt:lpstr>
      <vt:lpstr>PowerPoint Presentation</vt:lpstr>
      <vt:lpstr>PowerPoint Presentation</vt:lpstr>
      <vt:lpstr>PowerPoint Presentation</vt:lpstr>
      <vt:lpstr>Assistance commerciale</vt:lpstr>
      <vt:lpstr>Assistance aux entreprises</vt:lpstr>
      <vt:lpstr>Assistance Elite</vt:lpstr>
    </vt:vector>
  </TitlesOfParts>
  <Company>Adobe,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wgrim@adobe.com</dc:creator>
  <cp:lastModifiedBy>Lyubomir Atanasov</cp:lastModifiedBy>
  <cp:revision>11</cp:revision>
  <dcterms:created xsi:type="dcterms:W3CDTF">2020-03-17T17:00:03Z</dcterms:created>
  <dcterms:modified xsi:type="dcterms:W3CDTF">2021-11-12T14:46:27Z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0x0101009A3FBD3C84D7D04D8B5F522733F3DD38</vt:lpwstr>
  </property>
</Properties>
</file>